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6" r:id="rId1"/>
  </p:sldMasterIdLst>
  <p:notesMasterIdLst>
    <p:notesMasterId r:id="rId67"/>
  </p:notesMasterIdLst>
  <p:handoutMasterIdLst>
    <p:handoutMasterId r:id="rId68"/>
  </p:handoutMasterIdLst>
  <p:sldIdLst>
    <p:sldId id="256" r:id="rId2"/>
    <p:sldId id="492" r:id="rId3"/>
    <p:sldId id="530" r:id="rId4"/>
    <p:sldId id="531" r:id="rId5"/>
    <p:sldId id="529" r:id="rId6"/>
    <p:sldId id="548" r:id="rId7"/>
    <p:sldId id="549" r:id="rId8"/>
    <p:sldId id="550" r:id="rId9"/>
    <p:sldId id="551" r:id="rId10"/>
    <p:sldId id="552" r:id="rId11"/>
    <p:sldId id="553" r:id="rId12"/>
    <p:sldId id="554" r:id="rId13"/>
    <p:sldId id="555" r:id="rId14"/>
    <p:sldId id="556" r:id="rId15"/>
    <p:sldId id="557" r:id="rId16"/>
    <p:sldId id="536" r:id="rId17"/>
    <p:sldId id="460" r:id="rId18"/>
    <p:sldId id="461" r:id="rId19"/>
    <p:sldId id="462" r:id="rId20"/>
    <p:sldId id="537" r:id="rId21"/>
    <p:sldId id="540" r:id="rId22"/>
    <p:sldId id="509" r:id="rId23"/>
    <p:sldId id="542" r:id="rId24"/>
    <p:sldId id="541" r:id="rId25"/>
    <p:sldId id="543" r:id="rId26"/>
    <p:sldId id="538" r:id="rId27"/>
    <p:sldId id="544" r:id="rId28"/>
    <p:sldId id="545" r:id="rId29"/>
    <p:sldId id="539" r:id="rId30"/>
    <p:sldId id="546" r:id="rId31"/>
    <p:sldId id="547" r:id="rId32"/>
    <p:sldId id="475" r:id="rId33"/>
    <p:sldId id="486" r:id="rId34"/>
    <p:sldId id="533" r:id="rId35"/>
    <p:sldId id="596" r:id="rId36"/>
    <p:sldId id="597" r:id="rId37"/>
    <p:sldId id="598" r:id="rId38"/>
    <p:sldId id="599" r:id="rId39"/>
    <p:sldId id="601" r:id="rId40"/>
    <p:sldId id="600" r:id="rId41"/>
    <p:sldId id="580" r:id="rId42"/>
    <p:sldId id="582" r:id="rId43"/>
    <p:sldId id="590" r:id="rId44"/>
    <p:sldId id="569" r:id="rId45"/>
    <p:sldId id="572" r:id="rId46"/>
    <p:sldId id="602" r:id="rId47"/>
    <p:sldId id="603" r:id="rId48"/>
    <p:sldId id="604" r:id="rId49"/>
    <p:sldId id="605" r:id="rId50"/>
    <p:sldId id="588" r:id="rId51"/>
    <p:sldId id="579" r:id="rId52"/>
    <p:sldId id="610" r:id="rId53"/>
    <p:sldId id="618" r:id="rId54"/>
    <p:sldId id="611" r:id="rId55"/>
    <p:sldId id="612" r:id="rId56"/>
    <p:sldId id="573" r:id="rId57"/>
    <p:sldId id="574" r:id="rId58"/>
    <p:sldId id="586" r:id="rId59"/>
    <p:sldId id="615" r:id="rId60"/>
    <p:sldId id="587" r:id="rId61"/>
    <p:sldId id="591" r:id="rId62"/>
    <p:sldId id="594" r:id="rId63"/>
    <p:sldId id="595" r:id="rId64"/>
    <p:sldId id="592" r:id="rId65"/>
    <p:sldId id="593" r:id="rId66"/>
  </p:sldIdLst>
  <p:sldSz cx="9144000" cy="6858000" type="screen4x3"/>
  <p:notesSz cx="7099300" cy="10234613"/>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223" userDrawn="1">
          <p15:clr>
            <a:srgbClr val="A4A3A4"/>
          </p15:clr>
        </p15:guide>
        <p15:guide id="2" pos="2237"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996633"/>
    <a:srgbClr val="FF33CC"/>
    <a:srgbClr val="FF3300"/>
    <a:srgbClr val="DDE779"/>
    <a:srgbClr val="A7152A"/>
    <a:srgbClr val="FAF781"/>
    <a:srgbClr val="9E8672"/>
    <a:srgbClr val="E55811"/>
    <a:srgbClr val="66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Aucun style, grille du tableau">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Style moye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E3FDE45-AF77-4B5C-9715-49D594BDF05E}" styleName="Style léger 1 - Accentuation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Style léger 1 - Accentuation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8034E78-7F5D-4C2E-B375-FC64B27BC917}" styleName="Style foncé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EC20E35-A176-4012-BC5E-935CFFF8708E}" styleName="Style moyen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A107856-5554-42FB-B03E-39F5DBC370BA}" styleName="Style moyen 4 - Accentuation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7" autoAdjust="0"/>
    <p:restoredTop sz="94667" autoAdjust="0"/>
  </p:normalViewPr>
  <p:slideViewPr>
    <p:cSldViewPr>
      <p:cViewPr varScale="1">
        <p:scale>
          <a:sx n="113" d="100"/>
          <a:sy n="113" d="100"/>
        </p:scale>
        <p:origin x="498" y="96"/>
      </p:cViewPr>
      <p:guideLst>
        <p:guide orient="horz" pos="2160"/>
        <p:guide pos="2880"/>
      </p:guideLst>
    </p:cSldViewPr>
  </p:slideViewPr>
  <p:outlineViewPr>
    <p:cViewPr>
      <p:scale>
        <a:sx n="33" d="100"/>
        <a:sy n="33" d="100"/>
      </p:scale>
      <p:origin x="0" y="3918"/>
    </p:cViewPr>
  </p:outlineViewPr>
  <p:notesTextViewPr>
    <p:cViewPr>
      <p:scale>
        <a:sx n="1" d="1"/>
        <a:sy n="1" d="1"/>
      </p:scale>
      <p:origin x="0" y="0"/>
    </p:cViewPr>
  </p:notesTextViewPr>
  <p:sorterViewPr>
    <p:cViewPr>
      <p:scale>
        <a:sx n="100" d="100"/>
        <a:sy n="100" d="100"/>
      </p:scale>
      <p:origin x="0" y="1747"/>
    </p:cViewPr>
  </p:sorterViewPr>
  <p:notesViewPr>
    <p:cSldViewPr>
      <p:cViewPr varScale="1">
        <p:scale>
          <a:sx n="61" d="100"/>
          <a:sy n="61" d="100"/>
        </p:scale>
        <p:origin x="-2976" y="-86"/>
      </p:cViewPr>
      <p:guideLst>
        <p:guide orient="horz" pos="3223"/>
        <p:guide pos="2237"/>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3076575" cy="511175"/>
          </a:xfrm>
          <a:prstGeom prst="rect">
            <a:avLst/>
          </a:prstGeom>
        </p:spPr>
        <p:txBody>
          <a:bodyPr vert="horz" lIns="91424" tIns="45712" rIns="91424" bIns="45712" rtlCol="0"/>
          <a:lstStyle>
            <a:lvl1pPr algn="l">
              <a:defRPr sz="1200"/>
            </a:lvl1pPr>
          </a:lstStyle>
          <a:p>
            <a:endParaRPr lang="fr-FR"/>
          </a:p>
        </p:txBody>
      </p:sp>
      <p:sp>
        <p:nvSpPr>
          <p:cNvPr id="3" name="Espace réservé de la date 2"/>
          <p:cNvSpPr>
            <a:spLocks noGrp="1"/>
          </p:cNvSpPr>
          <p:nvPr>
            <p:ph type="dt" sz="quarter" idx="1"/>
          </p:nvPr>
        </p:nvSpPr>
        <p:spPr>
          <a:xfrm>
            <a:off x="4021139" y="0"/>
            <a:ext cx="3076575" cy="511175"/>
          </a:xfrm>
          <a:prstGeom prst="rect">
            <a:avLst/>
          </a:prstGeom>
        </p:spPr>
        <p:txBody>
          <a:bodyPr vert="horz" lIns="91424" tIns="45712" rIns="91424" bIns="45712" rtlCol="0"/>
          <a:lstStyle>
            <a:lvl1pPr algn="r">
              <a:defRPr sz="1200"/>
            </a:lvl1pPr>
          </a:lstStyle>
          <a:p>
            <a:fld id="{0E17EB82-6995-483D-8F4C-8426507956C8}" type="datetimeFigureOut">
              <a:rPr lang="fr-FR" smtClean="0"/>
              <a:t>09/05/2022</a:t>
            </a:fld>
            <a:endParaRPr lang="fr-FR"/>
          </a:p>
        </p:txBody>
      </p:sp>
      <p:sp>
        <p:nvSpPr>
          <p:cNvPr id="4" name="Espace réservé du pied de page 3"/>
          <p:cNvSpPr>
            <a:spLocks noGrp="1"/>
          </p:cNvSpPr>
          <p:nvPr>
            <p:ph type="ftr" sz="quarter" idx="2"/>
          </p:nvPr>
        </p:nvSpPr>
        <p:spPr>
          <a:xfrm>
            <a:off x="0" y="9721850"/>
            <a:ext cx="3076575" cy="511175"/>
          </a:xfrm>
          <a:prstGeom prst="rect">
            <a:avLst/>
          </a:prstGeom>
        </p:spPr>
        <p:txBody>
          <a:bodyPr vert="horz" lIns="91424" tIns="45712" rIns="91424" bIns="45712" rtlCol="0" anchor="b"/>
          <a:lstStyle>
            <a:lvl1pPr algn="l">
              <a:defRPr sz="1200"/>
            </a:lvl1pPr>
          </a:lstStyle>
          <a:p>
            <a:endParaRPr lang="fr-FR"/>
          </a:p>
        </p:txBody>
      </p:sp>
      <p:sp>
        <p:nvSpPr>
          <p:cNvPr id="5" name="Espace réservé du numéro de diapositive 4"/>
          <p:cNvSpPr>
            <a:spLocks noGrp="1"/>
          </p:cNvSpPr>
          <p:nvPr>
            <p:ph type="sldNum" sz="quarter" idx="3"/>
          </p:nvPr>
        </p:nvSpPr>
        <p:spPr>
          <a:xfrm>
            <a:off x="4021139" y="9721850"/>
            <a:ext cx="3076575" cy="511175"/>
          </a:xfrm>
          <a:prstGeom prst="rect">
            <a:avLst/>
          </a:prstGeom>
        </p:spPr>
        <p:txBody>
          <a:bodyPr vert="horz" lIns="91424" tIns="45712" rIns="91424" bIns="45712" rtlCol="0" anchor="b"/>
          <a:lstStyle>
            <a:lvl1pPr algn="r">
              <a:defRPr sz="1200"/>
            </a:lvl1pPr>
          </a:lstStyle>
          <a:p>
            <a:fld id="{F7FFB6E1-2AF1-4360-8E51-4D720785573A}" type="slidenum">
              <a:rPr lang="fr-FR" smtClean="0"/>
              <a:t>‹N°›</a:t>
            </a:fld>
            <a:endParaRPr lang="fr-FR"/>
          </a:p>
        </p:txBody>
      </p:sp>
    </p:spTree>
    <p:extLst>
      <p:ext uri="{BB962C8B-B14F-4D97-AF65-F5344CB8AC3E}">
        <p14:creationId xmlns:p14="http://schemas.microsoft.com/office/powerpoint/2010/main" val="34323451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2" y="2"/>
            <a:ext cx="3075817" cy="511569"/>
          </a:xfrm>
          <a:prstGeom prst="rect">
            <a:avLst/>
          </a:prstGeom>
        </p:spPr>
        <p:txBody>
          <a:bodyPr vert="horz" lIns="93863" tIns="46931" rIns="93863" bIns="46931" rtlCol="0"/>
          <a:lstStyle>
            <a:lvl1pPr algn="l">
              <a:defRPr sz="1200"/>
            </a:lvl1pPr>
          </a:lstStyle>
          <a:p>
            <a:endParaRPr lang="fr-FR"/>
          </a:p>
        </p:txBody>
      </p:sp>
      <p:sp>
        <p:nvSpPr>
          <p:cNvPr id="3" name="Espace réservé de la date 2"/>
          <p:cNvSpPr>
            <a:spLocks noGrp="1"/>
          </p:cNvSpPr>
          <p:nvPr>
            <p:ph type="dt" idx="1"/>
          </p:nvPr>
        </p:nvSpPr>
        <p:spPr>
          <a:xfrm>
            <a:off x="4021848" y="2"/>
            <a:ext cx="3075817" cy="511569"/>
          </a:xfrm>
          <a:prstGeom prst="rect">
            <a:avLst/>
          </a:prstGeom>
        </p:spPr>
        <p:txBody>
          <a:bodyPr vert="horz" lIns="93863" tIns="46931" rIns="93863" bIns="46931" rtlCol="0"/>
          <a:lstStyle>
            <a:lvl1pPr algn="r">
              <a:defRPr sz="1200"/>
            </a:lvl1pPr>
          </a:lstStyle>
          <a:p>
            <a:fld id="{A1A1A131-D78E-4A85-9384-2001E32358DB}" type="datetimeFigureOut">
              <a:rPr lang="fr-FR" smtClean="0"/>
              <a:t>09/05/2022</a:t>
            </a:fld>
            <a:endParaRPr lang="fr-FR"/>
          </a:p>
        </p:txBody>
      </p:sp>
      <p:sp>
        <p:nvSpPr>
          <p:cNvPr id="4" name="Espace réservé de l'image des diapositives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3863" tIns="46931" rIns="93863" bIns="46931" rtlCol="0" anchor="ctr"/>
          <a:lstStyle/>
          <a:p>
            <a:endParaRPr lang="fr-FR"/>
          </a:p>
        </p:txBody>
      </p:sp>
      <p:sp>
        <p:nvSpPr>
          <p:cNvPr id="5" name="Espace réservé des commentaires 4"/>
          <p:cNvSpPr>
            <a:spLocks noGrp="1"/>
          </p:cNvSpPr>
          <p:nvPr>
            <p:ph type="body" sz="quarter" idx="3"/>
          </p:nvPr>
        </p:nvSpPr>
        <p:spPr>
          <a:xfrm>
            <a:off x="709931" y="4860714"/>
            <a:ext cx="5679440" cy="4605738"/>
          </a:xfrm>
          <a:prstGeom prst="rect">
            <a:avLst/>
          </a:prstGeom>
        </p:spPr>
        <p:txBody>
          <a:bodyPr vert="horz" lIns="93863" tIns="46931" rIns="93863" bIns="46931" rtlCol="0"/>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2" y="9721425"/>
            <a:ext cx="3075817" cy="511569"/>
          </a:xfrm>
          <a:prstGeom prst="rect">
            <a:avLst/>
          </a:prstGeom>
        </p:spPr>
        <p:txBody>
          <a:bodyPr vert="horz" lIns="93863" tIns="46931" rIns="93863" bIns="46931"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4021848" y="9721425"/>
            <a:ext cx="3075817" cy="511569"/>
          </a:xfrm>
          <a:prstGeom prst="rect">
            <a:avLst/>
          </a:prstGeom>
        </p:spPr>
        <p:txBody>
          <a:bodyPr vert="horz" lIns="93863" tIns="46931" rIns="93863" bIns="46931" rtlCol="0" anchor="b"/>
          <a:lstStyle>
            <a:lvl1pPr algn="r">
              <a:defRPr sz="1200"/>
            </a:lvl1pPr>
          </a:lstStyle>
          <a:p>
            <a:fld id="{C36D80EF-1C40-40F2-8CFD-40C1D3ADA9A3}" type="slidenum">
              <a:rPr lang="fr-FR" smtClean="0"/>
              <a:t>‹N°›</a:t>
            </a:fld>
            <a:endParaRPr lang="fr-FR"/>
          </a:p>
        </p:txBody>
      </p:sp>
    </p:spTree>
    <p:extLst>
      <p:ext uri="{BB962C8B-B14F-4D97-AF65-F5344CB8AC3E}">
        <p14:creationId xmlns:p14="http://schemas.microsoft.com/office/powerpoint/2010/main" val="993893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a:t>Modifiez le style du titre</a:t>
            </a:r>
          </a:p>
        </p:txBody>
      </p:sp>
      <p:sp>
        <p:nvSpPr>
          <p:cNvPr id="3" name="Sous-titr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Modifiez le style des sous-titres du masque</a:t>
            </a:r>
          </a:p>
        </p:txBody>
      </p:sp>
      <p:sp>
        <p:nvSpPr>
          <p:cNvPr id="4" name="Espace réservé de la date 3"/>
          <p:cNvSpPr>
            <a:spLocks noGrp="1"/>
          </p:cNvSpPr>
          <p:nvPr>
            <p:ph type="dt" sz="half" idx="10"/>
          </p:nvPr>
        </p:nvSpPr>
        <p:spPr/>
        <p:txBody>
          <a:bodyPr/>
          <a:lstStyle/>
          <a:p>
            <a:fld id="{66807927-D220-46E7-8EE0-423CC90C8B63}" type="datetime1">
              <a:rPr lang="fr-FR" smtClean="0"/>
              <a:t>09/05/2022</a:t>
            </a:fld>
            <a:endParaRPr lang="fr-FR"/>
          </a:p>
        </p:txBody>
      </p:sp>
      <p:sp>
        <p:nvSpPr>
          <p:cNvPr id="5" name="Espace réservé du pied de page 4"/>
          <p:cNvSpPr>
            <a:spLocks noGrp="1"/>
          </p:cNvSpPr>
          <p:nvPr>
            <p:ph type="ftr" sz="quarter" idx="11"/>
          </p:nvPr>
        </p:nvSpPr>
        <p:spPr/>
        <p:txBody>
          <a:bodyPr/>
          <a:lstStyle/>
          <a:p>
            <a:r>
              <a:rPr lang="fr-FR"/>
              <a:t>Audition - Révision du P.L.U. de TREIZE SEPTIERS</a:t>
            </a:r>
          </a:p>
        </p:txBody>
      </p:sp>
      <p:sp>
        <p:nvSpPr>
          <p:cNvPr id="6" name="Espace réservé du numéro de diapositive 5"/>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3168168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8C355B61-BD83-487B-B7BA-A91C70D3CF0F}" type="datetime1">
              <a:rPr lang="fr-FR" smtClean="0"/>
              <a:t>09/05/2022</a:t>
            </a:fld>
            <a:endParaRPr lang="fr-FR"/>
          </a:p>
        </p:txBody>
      </p:sp>
      <p:sp>
        <p:nvSpPr>
          <p:cNvPr id="5" name="Espace réservé du pied de page 4"/>
          <p:cNvSpPr>
            <a:spLocks noGrp="1"/>
          </p:cNvSpPr>
          <p:nvPr>
            <p:ph type="ftr" sz="quarter" idx="11"/>
          </p:nvPr>
        </p:nvSpPr>
        <p:spPr/>
        <p:txBody>
          <a:bodyPr/>
          <a:lstStyle/>
          <a:p>
            <a:r>
              <a:rPr lang="fr-FR"/>
              <a:t>Audition - Révision du P.L.U. de TREIZE SEPTIERS</a:t>
            </a:r>
          </a:p>
        </p:txBody>
      </p:sp>
      <p:sp>
        <p:nvSpPr>
          <p:cNvPr id="6" name="Espace réservé du numéro de diapositive 5"/>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3672217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4406900"/>
            <a:ext cx="7772400" cy="1362075"/>
          </a:xfrm>
        </p:spPr>
        <p:txBody>
          <a:bodyPr anchor="t"/>
          <a:lstStyle>
            <a:lvl1pPr algn="l">
              <a:defRPr sz="4000" b="1" cap="all"/>
            </a:lvl1pPr>
          </a:lstStyle>
          <a:p>
            <a:r>
              <a:rPr lang="fr-FR"/>
              <a:t>Modifiez le style du titre</a:t>
            </a:r>
          </a:p>
        </p:txBody>
      </p:sp>
      <p:sp>
        <p:nvSpPr>
          <p:cNvPr id="3" name="Espace réservé du texte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Modifiez les styles du texte du masque</a:t>
            </a:r>
          </a:p>
        </p:txBody>
      </p:sp>
      <p:sp>
        <p:nvSpPr>
          <p:cNvPr id="4" name="Espace réservé de la date 3"/>
          <p:cNvSpPr>
            <a:spLocks noGrp="1"/>
          </p:cNvSpPr>
          <p:nvPr>
            <p:ph type="dt" sz="half" idx="10"/>
          </p:nvPr>
        </p:nvSpPr>
        <p:spPr/>
        <p:txBody>
          <a:bodyPr/>
          <a:lstStyle/>
          <a:p>
            <a:fld id="{AE6596A8-0B3B-46D3-92E6-27DFA6FCF6FE}" type="datetime1">
              <a:rPr lang="fr-FR" smtClean="0"/>
              <a:t>09/05/2022</a:t>
            </a:fld>
            <a:endParaRPr lang="fr-FR"/>
          </a:p>
        </p:txBody>
      </p:sp>
      <p:sp>
        <p:nvSpPr>
          <p:cNvPr id="5" name="Espace réservé du pied de page 4"/>
          <p:cNvSpPr>
            <a:spLocks noGrp="1"/>
          </p:cNvSpPr>
          <p:nvPr>
            <p:ph type="ftr" sz="quarter" idx="11"/>
          </p:nvPr>
        </p:nvSpPr>
        <p:spPr/>
        <p:txBody>
          <a:bodyPr/>
          <a:lstStyle/>
          <a:p>
            <a:r>
              <a:rPr lang="fr-FR"/>
              <a:t>Audition - Révision du P.L.U. de TREIZE SEPTIERS</a:t>
            </a:r>
          </a:p>
        </p:txBody>
      </p:sp>
      <p:sp>
        <p:nvSpPr>
          <p:cNvPr id="6" name="Espace réservé du numéro de diapositive 5"/>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1088215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7CF2D674-789D-43A5-804F-59DE3BB1013C}" type="datetime1">
              <a:rPr lang="fr-FR" smtClean="0"/>
              <a:t>09/05/2022</a:t>
            </a:fld>
            <a:endParaRPr lang="fr-FR"/>
          </a:p>
        </p:txBody>
      </p:sp>
      <p:sp>
        <p:nvSpPr>
          <p:cNvPr id="6" name="Espace réservé du pied de page 5"/>
          <p:cNvSpPr>
            <a:spLocks noGrp="1"/>
          </p:cNvSpPr>
          <p:nvPr>
            <p:ph type="ftr" sz="quarter" idx="11"/>
          </p:nvPr>
        </p:nvSpPr>
        <p:spPr/>
        <p:txBody>
          <a:bodyPr/>
          <a:lstStyle/>
          <a:p>
            <a:r>
              <a:rPr lang="fr-FR"/>
              <a:t>Audition - Révision du P.L.U. de TREIZE SEPTIERS</a:t>
            </a:r>
          </a:p>
        </p:txBody>
      </p:sp>
      <p:sp>
        <p:nvSpPr>
          <p:cNvPr id="7" name="Espace réservé du numéro de diapositive 6"/>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1718229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a:t>Modifiez le style du titre</a:t>
            </a:r>
          </a:p>
        </p:txBody>
      </p:sp>
      <p:sp>
        <p:nvSpPr>
          <p:cNvPr id="3" name="Espace réservé du texte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4" name="Espace réservé du contenu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Modifiez les styles du texte du masque</a:t>
            </a:r>
          </a:p>
        </p:txBody>
      </p:sp>
      <p:sp>
        <p:nvSpPr>
          <p:cNvPr id="6" name="Espace réservé du contenu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65E168E8-632E-49BD-B641-3EB4C1FB2001}" type="datetime1">
              <a:rPr lang="fr-FR" smtClean="0"/>
              <a:t>09/05/2022</a:t>
            </a:fld>
            <a:endParaRPr lang="fr-FR"/>
          </a:p>
        </p:txBody>
      </p:sp>
      <p:sp>
        <p:nvSpPr>
          <p:cNvPr id="8" name="Espace réservé du pied de page 7"/>
          <p:cNvSpPr>
            <a:spLocks noGrp="1"/>
          </p:cNvSpPr>
          <p:nvPr>
            <p:ph type="ftr" sz="quarter" idx="11"/>
          </p:nvPr>
        </p:nvSpPr>
        <p:spPr/>
        <p:txBody>
          <a:bodyPr/>
          <a:lstStyle/>
          <a:p>
            <a:r>
              <a:rPr lang="fr-FR"/>
              <a:t>Audition - Révision du P.L.U. de TREIZE SEPTIERS</a:t>
            </a:r>
          </a:p>
        </p:txBody>
      </p:sp>
      <p:sp>
        <p:nvSpPr>
          <p:cNvPr id="9" name="Espace réservé du numéro de diapositive 8"/>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4072666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66AD39A8-ED95-4BC9-9470-BFFF233E7C54}" type="datetime1">
              <a:rPr lang="fr-FR" smtClean="0"/>
              <a:t>09/05/2022</a:t>
            </a:fld>
            <a:endParaRPr lang="fr-FR"/>
          </a:p>
        </p:txBody>
      </p:sp>
      <p:sp>
        <p:nvSpPr>
          <p:cNvPr id="4" name="Espace réservé du pied de page 3"/>
          <p:cNvSpPr>
            <a:spLocks noGrp="1"/>
          </p:cNvSpPr>
          <p:nvPr>
            <p:ph type="ftr" sz="quarter" idx="11"/>
          </p:nvPr>
        </p:nvSpPr>
        <p:spPr/>
        <p:txBody>
          <a:bodyPr/>
          <a:lstStyle/>
          <a:p>
            <a:r>
              <a:rPr lang="fr-FR"/>
              <a:t>Audition - Révision du P.L.U. de TREIZE SEPTIERS</a:t>
            </a:r>
          </a:p>
        </p:txBody>
      </p:sp>
      <p:sp>
        <p:nvSpPr>
          <p:cNvPr id="5" name="Espace réservé du numéro de diapositive 4"/>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1079610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9162468A-DCC1-4FC1-92EA-CEC127BE18A8}" type="datetime1">
              <a:rPr lang="fr-FR" smtClean="0"/>
              <a:t>09/05/2022</a:t>
            </a:fld>
            <a:endParaRPr lang="fr-FR"/>
          </a:p>
        </p:txBody>
      </p:sp>
      <p:sp>
        <p:nvSpPr>
          <p:cNvPr id="3" name="Espace réservé du pied de page 2"/>
          <p:cNvSpPr>
            <a:spLocks noGrp="1"/>
          </p:cNvSpPr>
          <p:nvPr>
            <p:ph type="ftr" sz="quarter" idx="11"/>
          </p:nvPr>
        </p:nvSpPr>
        <p:spPr/>
        <p:txBody>
          <a:bodyPr/>
          <a:lstStyle/>
          <a:p>
            <a:r>
              <a:rPr lang="fr-FR"/>
              <a:t>Audition - Révision du P.L.U. de TREIZE SEPTIERS</a:t>
            </a:r>
          </a:p>
        </p:txBody>
      </p:sp>
      <p:sp>
        <p:nvSpPr>
          <p:cNvPr id="4" name="Espace réservé du numéro de diapositive 3"/>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1064865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anchor="b"/>
          <a:lstStyle>
            <a:lvl1pPr algn="l">
              <a:defRPr sz="2000" b="1"/>
            </a:lvl1pPr>
          </a:lstStyle>
          <a:p>
            <a:r>
              <a:rPr lang="fr-FR"/>
              <a:t>Modifiez le style du titre</a:t>
            </a:r>
          </a:p>
        </p:txBody>
      </p:sp>
      <p:sp>
        <p:nvSpPr>
          <p:cNvPr id="3" name="Espace réservé du contenu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AF2C78B1-A234-4F24-A112-3DB77E76E897}" type="datetime1">
              <a:rPr lang="fr-FR" smtClean="0"/>
              <a:t>09/05/2022</a:t>
            </a:fld>
            <a:endParaRPr lang="fr-FR"/>
          </a:p>
        </p:txBody>
      </p:sp>
      <p:sp>
        <p:nvSpPr>
          <p:cNvPr id="6" name="Espace réservé du pied de page 5"/>
          <p:cNvSpPr>
            <a:spLocks noGrp="1"/>
          </p:cNvSpPr>
          <p:nvPr>
            <p:ph type="ftr" sz="quarter" idx="11"/>
          </p:nvPr>
        </p:nvSpPr>
        <p:spPr/>
        <p:txBody>
          <a:bodyPr/>
          <a:lstStyle/>
          <a:p>
            <a:r>
              <a:rPr lang="fr-FR"/>
              <a:t>Audition - Révision du P.L.U. de TREIZE SEPTIERS</a:t>
            </a:r>
          </a:p>
        </p:txBody>
      </p:sp>
      <p:sp>
        <p:nvSpPr>
          <p:cNvPr id="7" name="Espace réservé du numéro de diapositive 6"/>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952471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4800600"/>
            <a:ext cx="5486400" cy="566738"/>
          </a:xfrm>
        </p:spPr>
        <p:txBody>
          <a:bodyPr anchor="b"/>
          <a:lstStyle>
            <a:lvl1pPr algn="l">
              <a:defRPr sz="2000" b="1"/>
            </a:lvl1pPr>
          </a:lstStyle>
          <a:p>
            <a:r>
              <a:rPr lang="fr-FR"/>
              <a:t>Modifiez le style du titre</a:t>
            </a:r>
          </a:p>
        </p:txBody>
      </p:sp>
      <p:sp>
        <p:nvSpPr>
          <p:cNvPr id="3" name="Espace réservé pour une imag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Modifiez les styles du texte du masque</a:t>
            </a:r>
          </a:p>
        </p:txBody>
      </p:sp>
      <p:sp>
        <p:nvSpPr>
          <p:cNvPr id="5" name="Espace réservé de la date 4"/>
          <p:cNvSpPr>
            <a:spLocks noGrp="1"/>
          </p:cNvSpPr>
          <p:nvPr>
            <p:ph type="dt" sz="half" idx="10"/>
          </p:nvPr>
        </p:nvSpPr>
        <p:spPr/>
        <p:txBody>
          <a:bodyPr/>
          <a:lstStyle/>
          <a:p>
            <a:fld id="{EB2A8558-5B21-421C-A9BA-294B79BDD719}" type="datetime1">
              <a:rPr lang="fr-FR" smtClean="0"/>
              <a:t>09/05/2022</a:t>
            </a:fld>
            <a:endParaRPr lang="fr-FR"/>
          </a:p>
        </p:txBody>
      </p:sp>
      <p:sp>
        <p:nvSpPr>
          <p:cNvPr id="6" name="Espace réservé du pied de page 5"/>
          <p:cNvSpPr>
            <a:spLocks noGrp="1"/>
          </p:cNvSpPr>
          <p:nvPr>
            <p:ph type="ftr" sz="quarter" idx="11"/>
          </p:nvPr>
        </p:nvSpPr>
        <p:spPr/>
        <p:txBody>
          <a:bodyPr/>
          <a:lstStyle/>
          <a:p>
            <a:r>
              <a:rPr lang="fr-FR"/>
              <a:t>Audition - Révision du P.L.U. de TREIZE SEPTIERS</a:t>
            </a:r>
          </a:p>
        </p:txBody>
      </p:sp>
      <p:sp>
        <p:nvSpPr>
          <p:cNvPr id="7" name="Espace réservé du numéro de diapositive 6"/>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2999109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2DDB8E9B-785F-4C68-A7DF-0004AED3CBA3}" type="datetime1">
              <a:rPr lang="fr-FR" smtClean="0"/>
              <a:t>09/05/2022</a:t>
            </a:fld>
            <a:endParaRPr lang="fr-FR"/>
          </a:p>
        </p:txBody>
      </p:sp>
      <p:sp>
        <p:nvSpPr>
          <p:cNvPr id="5" name="Espace réservé du pied de page 4"/>
          <p:cNvSpPr>
            <a:spLocks noGrp="1"/>
          </p:cNvSpPr>
          <p:nvPr>
            <p:ph type="ftr" sz="quarter" idx="11"/>
          </p:nvPr>
        </p:nvSpPr>
        <p:spPr/>
        <p:txBody>
          <a:bodyPr/>
          <a:lstStyle/>
          <a:p>
            <a:r>
              <a:rPr lang="fr-FR"/>
              <a:t>Audition - Révision du P.L.U. de TREIZE SEPTIERS</a:t>
            </a:r>
          </a:p>
        </p:txBody>
      </p:sp>
      <p:sp>
        <p:nvSpPr>
          <p:cNvPr id="6" name="Espace réservé du numéro de diapositive 5"/>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162828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5BF3E62A-0B82-47A1-993D-63D7E3D4AC2C}" type="datetime1">
              <a:rPr lang="fr-FR" smtClean="0"/>
              <a:t>09/05/2022</a:t>
            </a:fld>
            <a:endParaRPr lang="fr-FR"/>
          </a:p>
        </p:txBody>
      </p:sp>
      <p:sp>
        <p:nvSpPr>
          <p:cNvPr id="5" name="Espace réservé du pied de page 4"/>
          <p:cNvSpPr>
            <a:spLocks noGrp="1"/>
          </p:cNvSpPr>
          <p:nvPr>
            <p:ph type="ftr" sz="quarter" idx="11"/>
          </p:nvPr>
        </p:nvSpPr>
        <p:spPr/>
        <p:txBody>
          <a:bodyPr/>
          <a:lstStyle/>
          <a:p>
            <a:r>
              <a:rPr lang="fr-FR"/>
              <a:t>Audition - Révision du P.L.U. de TREIZE SEPTIERS</a:t>
            </a:r>
          </a:p>
        </p:txBody>
      </p:sp>
      <p:sp>
        <p:nvSpPr>
          <p:cNvPr id="6" name="Espace réservé du numéro de diapositive 5"/>
          <p:cNvSpPr>
            <a:spLocks noGrp="1"/>
          </p:cNvSpPr>
          <p:nvPr>
            <p:ph type="sldNum" sz="quarter" idx="12"/>
          </p:nvPr>
        </p:nvSpPr>
        <p:spPr/>
        <p:txBody>
          <a:bodyPr/>
          <a:lstStyle/>
          <a:p>
            <a:fld id="{5984EF46-BB3D-4FDF-82E1-02E3D33C4E6D}" type="slidenum">
              <a:rPr lang="fr-FR" smtClean="0"/>
              <a:t>‹N°›</a:t>
            </a:fld>
            <a:endParaRPr lang="fr-FR"/>
          </a:p>
        </p:txBody>
      </p:sp>
    </p:spTree>
    <p:extLst>
      <p:ext uri="{BB962C8B-B14F-4D97-AF65-F5344CB8AC3E}">
        <p14:creationId xmlns:p14="http://schemas.microsoft.com/office/powerpoint/2010/main" val="2381180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FA0918-30E4-4742-952F-0CB70279630C}" type="datetime1">
              <a:rPr lang="fr-FR" smtClean="0"/>
              <a:t>09/05/2022</a:t>
            </a:fld>
            <a:endParaRPr lang="fr-FR"/>
          </a:p>
        </p:txBody>
      </p:sp>
      <p:sp>
        <p:nvSpPr>
          <p:cNvPr id="5" name="Espace réservé du pied de page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fr-FR"/>
              <a:t>Audition - Révision du P.L.U. de TREIZE SEPTIERS</a:t>
            </a:r>
          </a:p>
        </p:txBody>
      </p:sp>
      <p:sp>
        <p:nvSpPr>
          <p:cNvPr id="6" name="Espace réservé du numéro de diapositive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84EF46-BB3D-4FDF-82E1-02E3D33C4E6D}" type="slidenum">
              <a:rPr lang="fr-FR" smtClean="0"/>
              <a:t>‹N°›</a:t>
            </a:fld>
            <a:endParaRPr lang="fr-FR"/>
          </a:p>
        </p:txBody>
      </p:sp>
    </p:spTree>
    <p:extLst>
      <p:ext uri="{BB962C8B-B14F-4D97-AF65-F5344CB8AC3E}">
        <p14:creationId xmlns:p14="http://schemas.microsoft.com/office/powerpoint/2010/main" val="10895175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1.wdp"/><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png"/><Relationship Id="rId4" Type="http://schemas.openxmlformats.org/officeDocument/2006/relationships/image" Target="../media/image2.jpeg"/><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5.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8.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2.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5.png"/><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5.png"/><Relationship Id="rId2"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png"/><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7.png"/><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27.png"/><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png"/><Relationship Id="rId7" Type="http://schemas.openxmlformats.org/officeDocument/2006/relationships/image" Target="../media/image56.png"/><Relationship Id="rId12" Type="http://schemas.openxmlformats.org/officeDocument/2006/relationships/image" Target="../media/image61.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55.png"/><Relationship Id="rId11" Type="http://schemas.openxmlformats.org/officeDocument/2006/relationships/image" Target="../media/image60.png"/><Relationship Id="rId5" Type="http://schemas.openxmlformats.org/officeDocument/2006/relationships/image" Target="../media/image54.png"/><Relationship Id="rId10" Type="http://schemas.openxmlformats.org/officeDocument/2006/relationships/image" Target="../media/image59.png"/><Relationship Id="rId4" Type="http://schemas.openxmlformats.org/officeDocument/2006/relationships/image" Target="../media/image53.png"/><Relationship Id="rId9" Type="http://schemas.openxmlformats.org/officeDocument/2006/relationships/image" Target="../media/image58.pn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5.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3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69.png"/><Relationship Id="rId4" Type="http://schemas.openxmlformats.org/officeDocument/2006/relationships/image" Target="../media/image68.jpeg"/></Relationships>
</file>

<file path=ppt/slides/_rels/slide36.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67.png"/></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3.jpeg"/><Relationship Id="rId1" Type="http://schemas.openxmlformats.org/officeDocument/2006/relationships/slideLayout" Target="../slideLayouts/slideLayout2.xml"/><Relationship Id="rId6" Type="http://schemas.openxmlformats.org/officeDocument/2006/relationships/image" Target="../media/image75.jpeg"/><Relationship Id="rId5" Type="http://schemas.openxmlformats.org/officeDocument/2006/relationships/image" Target="../media/image74.jpg"/><Relationship Id="rId4" Type="http://schemas.openxmlformats.org/officeDocument/2006/relationships/image" Target="../media/image67.png"/></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6.jpeg"/><Relationship Id="rId1" Type="http://schemas.openxmlformats.org/officeDocument/2006/relationships/slideLayout" Target="../slideLayouts/slideLayout2.xml"/><Relationship Id="rId6" Type="http://schemas.openxmlformats.org/officeDocument/2006/relationships/image" Target="../media/image77.emf"/><Relationship Id="rId5" Type="http://schemas.openxmlformats.org/officeDocument/2006/relationships/image" Target="../media/image75.jpeg"/><Relationship Id="rId4" Type="http://schemas.openxmlformats.org/officeDocument/2006/relationships/image" Target="../media/image67.png"/></Relationships>
</file>

<file path=ppt/slides/_rels/slide3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79.emf"/><Relationship Id="rId5" Type="http://schemas.openxmlformats.org/officeDocument/2006/relationships/image" Target="../media/image78.jpeg"/><Relationship Id="rId4" Type="http://schemas.openxmlformats.org/officeDocument/2006/relationships/image" Target="../media/image75.jpeg"/></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80.emf"/></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1.png"/><Relationship Id="rId1" Type="http://schemas.openxmlformats.org/officeDocument/2006/relationships/slideLayout" Target="../slideLayouts/slideLayout2.xml"/><Relationship Id="rId5" Type="http://schemas.openxmlformats.org/officeDocument/2006/relationships/image" Target="../media/image82.jpg"/><Relationship Id="rId4" Type="http://schemas.openxmlformats.org/officeDocument/2006/relationships/image" Target="../media/image67.png"/></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3.png"/><Relationship Id="rId1" Type="http://schemas.openxmlformats.org/officeDocument/2006/relationships/slideLayout" Target="../slideLayouts/slideLayout2.xml"/><Relationship Id="rId5" Type="http://schemas.openxmlformats.org/officeDocument/2006/relationships/image" Target="../media/image84.jpg"/><Relationship Id="rId4" Type="http://schemas.openxmlformats.org/officeDocument/2006/relationships/image" Target="../media/image67.png"/></Relationships>
</file>

<file path=ppt/slides/_rels/slide43.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86.png"/><Relationship Id="rId7" Type="http://schemas.openxmlformats.org/officeDocument/2006/relationships/image" Target="../media/image8.png"/><Relationship Id="rId2" Type="http://schemas.openxmlformats.org/officeDocument/2006/relationships/image" Target="../media/image85.jpeg"/><Relationship Id="rId1" Type="http://schemas.openxmlformats.org/officeDocument/2006/relationships/slideLayout" Target="../slideLayouts/slideLayout2.xml"/><Relationship Id="rId6" Type="http://schemas.microsoft.com/office/2007/relationships/hdphoto" Target="../media/hdphoto6.wdp"/><Relationship Id="rId5" Type="http://schemas.openxmlformats.org/officeDocument/2006/relationships/image" Target="../media/image87.png"/><Relationship Id="rId4" Type="http://schemas.microsoft.com/office/2007/relationships/hdphoto" Target="../media/hdphoto5.wdp"/></Relationships>
</file>

<file path=ppt/slides/_rels/slide4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9.jpg"/><Relationship Id="rId1" Type="http://schemas.openxmlformats.org/officeDocument/2006/relationships/slideLayout" Target="../slideLayouts/slideLayout2.xml"/><Relationship Id="rId5" Type="http://schemas.openxmlformats.org/officeDocument/2006/relationships/image" Target="../media/image67.png"/><Relationship Id="rId4" Type="http://schemas.openxmlformats.org/officeDocument/2006/relationships/image" Target="../media/image90.jpg"/></Relationships>
</file>

<file path=ppt/slides/_rels/slide4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4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67.png"/><Relationship Id="rId4" Type="http://schemas.openxmlformats.org/officeDocument/2006/relationships/image" Target="../media/image93.jpg"/></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4.jpeg"/><Relationship Id="rId1" Type="http://schemas.openxmlformats.org/officeDocument/2006/relationships/slideLayout" Target="../slideLayouts/slideLayout2.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67.png"/></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7.png"/><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67.png"/></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9.png"/><Relationship Id="rId1" Type="http://schemas.openxmlformats.org/officeDocument/2006/relationships/slideLayout" Target="../slideLayouts/slideLayout2.xml"/><Relationship Id="rId5" Type="http://schemas.openxmlformats.org/officeDocument/2006/relationships/image" Target="../media/image100.png"/><Relationship Id="rId4" Type="http://schemas.openxmlformats.org/officeDocument/2006/relationships/image" Target="../media/image67.png"/></Relationships>
</file>

<file path=ppt/slides/_rels/slide53.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8.png"/><Relationship Id="rId7" Type="http://schemas.openxmlformats.org/officeDocument/2006/relationships/image" Target="../media/image102.png"/><Relationship Id="rId2" Type="http://schemas.openxmlformats.org/officeDocument/2006/relationships/image" Target="../media/image99.png"/><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101.png"/><Relationship Id="rId4" Type="http://schemas.openxmlformats.org/officeDocument/2006/relationships/image" Target="../media/image67.png"/></Relationships>
</file>

<file path=ppt/slides/_rels/slide5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9.png"/><Relationship Id="rId1" Type="http://schemas.openxmlformats.org/officeDocument/2006/relationships/slideLayout" Target="../slideLayouts/slideLayout2.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67.png"/></Relationships>
</file>

<file path=ppt/slides/_rels/slide5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06.png"/><Relationship Id="rId4" Type="http://schemas.openxmlformats.org/officeDocument/2006/relationships/image" Target="../media/image105.png"/></Relationships>
</file>

<file path=ppt/slides/_rels/slide5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08.png"/><Relationship Id="rId4" Type="http://schemas.openxmlformats.org/officeDocument/2006/relationships/image" Target="../media/image107.png"/></Relationships>
</file>

<file path=ppt/slides/_rels/slide5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0.png"/><Relationship Id="rId4" Type="http://schemas.openxmlformats.org/officeDocument/2006/relationships/image" Target="../media/image109.png"/></Relationships>
</file>

<file path=ppt/slides/_rels/slide5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1.png"/><Relationship Id="rId1" Type="http://schemas.openxmlformats.org/officeDocument/2006/relationships/slideLayout" Target="../slideLayouts/slideLayout2.xml"/><Relationship Id="rId5" Type="http://schemas.openxmlformats.org/officeDocument/2006/relationships/image" Target="../media/image109.png"/><Relationship Id="rId4" Type="http://schemas.openxmlformats.org/officeDocument/2006/relationships/image" Target="../media/image67.png"/></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2.png"/><Relationship Id="rId1" Type="http://schemas.openxmlformats.org/officeDocument/2006/relationships/slideLayout" Target="../slideLayouts/slideLayout2.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67.png"/></Relationships>
</file>

<file path=ppt/slides/_rels/slide6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2195736"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ZoneTexte 10"/>
          <p:cNvSpPr txBox="1"/>
          <p:nvPr/>
        </p:nvSpPr>
        <p:spPr>
          <a:xfrm>
            <a:off x="3779912" y="2351782"/>
            <a:ext cx="5364088" cy="2369880"/>
          </a:xfrm>
          <a:prstGeom prst="rect">
            <a:avLst/>
          </a:prstGeom>
          <a:solidFill>
            <a:schemeClr val="bg2">
              <a:lumMod val="75000"/>
            </a:schemeClr>
          </a:solidFill>
        </p:spPr>
        <p:txBody>
          <a:bodyPr wrap="square" rtlCol="0">
            <a:spAutoFit/>
          </a:bodyPr>
          <a:lstStyle/>
          <a:p>
            <a:pPr algn="r"/>
            <a:r>
              <a:rPr lang="fr-FR" sz="2800" dirty="0" smtClean="0">
                <a:latin typeface="Arial Narrow" panose="020B0606020202030204" pitchFamily="34" charset="0"/>
              </a:rPr>
              <a:t>5.2.1 - Dossier </a:t>
            </a:r>
            <a:r>
              <a:rPr lang="fr-FR" sz="2800" dirty="0" smtClean="0">
                <a:latin typeface="Arial Narrow" panose="020B0606020202030204" pitchFamily="34" charset="0"/>
              </a:rPr>
              <a:t>Loi Barnier</a:t>
            </a:r>
            <a:endParaRPr lang="fr-FR" sz="2800" dirty="0">
              <a:latin typeface="Arial Narrow" panose="020B0606020202030204" pitchFamily="34" charset="0"/>
            </a:endParaRPr>
          </a:p>
          <a:p>
            <a:pPr algn="r"/>
            <a:r>
              <a:rPr lang="fr-FR" sz="2800" dirty="0" smtClean="0">
                <a:latin typeface="Arial Narrow" panose="020B0606020202030204" pitchFamily="34" charset="0"/>
              </a:rPr>
              <a:t>En dérogation à l’application de l’article L.111-1-6 du code de </a:t>
            </a:r>
            <a:r>
              <a:rPr lang="fr-FR" sz="2800" dirty="0" smtClean="0">
                <a:latin typeface="Arial Narrow" panose="020B0606020202030204" pitchFamily="34" charset="0"/>
              </a:rPr>
              <a:t>l’urbanisme sur 3 sites – </a:t>
            </a:r>
            <a:r>
              <a:rPr lang="fr-FR" sz="2800" dirty="0" err="1" smtClean="0">
                <a:latin typeface="Arial Narrow" panose="020B0606020202030204" pitchFamily="34" charset="0"/>
              </a:rPr>
              <a:t>Isoparc</a:t>
            </a:r>
            <a:r>
              <a:rPr lang="fr-FR" sz="2800" dirty="0" smtClean="0">
                <a:latin typeface="Arial Narrow" panose="020B0606020202030204" pitchFamily="34" charset="0"/>
              </a:rPr>
              <a:t>, Cheval Blanc, aérodrome </a:t>
            </a:r>
            <a:endParaRPr lang="fr-FR" sz="2800" dirty="0" smtClean="0">
              <a:latin typeface="Arial Narrow" panose="020B0606020202030204" pitchFamily="34" charset="0"/>
            </a:endParaRPr>
          </a:p>
          <a:p>
            <a:pPr algn="r"/>
            <a:endParaRPr lang="fr-FR" sz="800" dirty="0">
              <a:latin typeface="Titillium Up" panose="00000500000000000000" pitchFamily="50" charset="0"/>
            </a:endParaRPr>
          </a:p>
        </p:txBody>
      </p:sp>
      <p:pic>
        <p:nvPicPr>
          <p:cNvPr id="1032" name="Picture 8" descr="RÃ©sultat de recherche d'images pour &quot;sorigny vergers&quot;">
            <a:extLst>
              <a:ext uri="{FF2B5EF4-FFF2-40B4-BE49-F238E27FC236}">
                <a16:creationId xmlns="" xmlns:a16="http://schemas.microsoft.com/office/drawing/2014/main" id="{14DECBB0-EEF9-42E0-AC26-80AF347EC0EA}"/>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artisticPencilGrayscale/>
                    </a14:imgEffect>
                  </a14:imgLayer>
                </a14:imgProps>
              </a:ext>
              <a:ext uri="{28A0092B-C50C-407E-A947-70E740481C1C}">
                <a14:useLocalDpi xmlns:a14="http://schemas.microsoft.com/office/drawing/2010/main" val="0"/>
              </a:ext>
            </a:extLst>
          </a:blip>
          <a:srcRect l="310" r="1" b="5113"/>
          <a:stretch/>
        </p:blipFill>
        <p:spPr bwMode="auto">
          <a:xfrm>
            <a:off x="189315" y="308746"/>
            <a:ext cx="1122611" cy="16053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re 1"/>
          <p:cNvSpPr>
            <a:spLocks noGrp="1"/>
          </p:cNvSpPr>
          <p:nvPr>
            <p:ph type="ctrTitle"/>
          </p:nvPr>
        </p:nvSpPr>
        <p:spPr>
          <a:xfrm>
            <a:off x="2539087" y="5397264"/>
            <a:ext cx="6571304" cy="1319037"/>
          </a:xfrm>
        </p:spPr>
        <p:txBody>
          <a:bodyPr>
            <a:normAutofit/>
          </a:bodyPr>
          <a:lstStyle/>
          <a:p>
            <a:pPr algn="r"/>
            <a:r>
              <a:rPr lang="fr-FR" sz="3200" b="1" i="1" dirty="0" smtClean="0">
                <a:latin typeface="Titillium Up" pitchFamily="50" charset="0"/>
              </a:rPr>
              <a:t>Dans le cadre de la Révision </a:t>
            </a:r>
            <a:br>
              <a:rPr lang="fr-FR" sz="3200" b="1" i="1" dirty="0" smtClean="0">
                <a:latin typeface="Titillium Up" pitchFamily="50" charset="0"/>
              </a:rPr>
            </a:br>
            <a:r>
              <a:rPr lang="fr-FR" sz="3200" b="1" i="1" dirty="0" smtClean="0">
                <a:latin typeface="Titillium Up" pitchFamily="50" charset="0"/>
              </a:rPr>
              <a:t>du </a:t>
            </a:r>
            <a:r>
              <a:rPr lang="fr-FR" sz="3200" b="1" i="1" dirty="0">
                <a:latin typeface="Titillium Up" pitchFamily="50" charset="0"/>
              </a:rPr>
              <a:t>Plan Local d’urbanisme </a:t>
            </a:r>
            <a:endParaRPr lang="fr-FR" sz="3200" dirty="0">
              <a:latin typeface="Titillium Up" pitchFamily="50" charset="0"/>
            </a:endParaRPr>
          </a:p>
        </p:txBody>
      </p:sp>
      <p:pic>
        <p:nvPicPr>
          <p:cNvPr id="7" name="Image 6">
            <a:extLst>
              <a:ext uri="{FF2B5EF4-FFF2-40B4-BE49-F238E27FC236}">
                <a16:creationId xmlns="" xmlns:a16="http://schemas.microsoft.com/office/drawing/2014/main" id="{D6038551-BE84-4272-BF45-4E3214999E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4853" y="5613287"/>
            <a:ext cx="1723778" cy="886993"/>
          </a:xfrm>
          <a:prstGeom prst="rect">
            <a:avLst/>
          </a:prstGeom>
        </p:spPr>
      </p:pic>
      <p:pic>
        <p:nvPicPr>
          <p:cNvPr id="1038" name="Picture 14" descr="RÃ©sultat de recherche d'images pour &quot;EGLISE SORIGNY&quot;">
            <a:extLst>
              <a:ext uri="{FF2B5EF4-FFF2-40B4-BE49-F238E27FC236}">
                <a16:creationId xmlns="" xmlns:a16="http://schemas.microsoft.com/office/drawing/2014/main" id="{7ADD8EAA-89BC-41BB-BEE2-07D9486F5CEA}"/>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189315" y="3657600"/>
            <a:ext cx="1264753" cy="15760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42" name="Picture 18" descr="http://www.domainedethais.com/wp-content/uploads/2016/12/Art-Domaine.jpg">
            <a:extLst>
              <a:ext uri="{FF2B5EF4-FFF2-40B4-BE49-F238E27FC236}">
                <a16:creationId xmlns="" xmlns:a16="http://schemas.microsoft.com/office/drawing/2014/main" id="{4FA7293E-129A-40E8-BF99-9DBE246D133B}"/>
              </a:ext>
            </a:extLst>
          </p:cNvPr>
          <p:cNvPicPr>
            <a:picLocks noChangeAspect="1" noChangeArrowheads="1"/>
          </p:cNvPicPr>
          <p:nvPr/>
        </p:nvPicPr>
        <p:blipFill>
          <a:blip r:embed="rId7" cstate="print">
            <a:extLst>
              <a:ext uri="{BEBA8EAE-BF5A-486C-A8C5-ECC9F3942E4B}">
                <a14:imgProps xmlns:a14="http://schemas.microsoft.com/office/drawing/2010/main">
                  <a14:imgLayer r:embed="rId8">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484346" y="2225703"/>
            <a:ext cx="1619672" cy="10795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2" name="Image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164288" y="188640"/>
            <a:ext cx="1822092" cy="1248046"/>
          </a:xfrm>
          <a:prstGeom prst="rect">
            <a:avLst/>
          </a:prstGeom>
        </p:spPr>
      </p:pic>
    </p:spTree>
    <p:extLst>
      <p:ext uri="{BB962C8B-B14F-4D97-AF65-F5344CB8AC3E}">
        <p14:creationId xmlns:p14="http://schemas.microsoft.com/office/powerpoint/2010/main" val="2522804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p:cNvSpPr/>
          <p:nvPr/>
        </p:nvSpPr>
        <p:spPr>
          <a:xfrm>
            <a:off x="0" y="0"/>
            <a:ext cx="2195736"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Espace réservé du pied de page 3"/>
          <p:cNvSpPr>
            <a:spLocks noGrp="1"/>
          </p:cNvSpPr>
          <p:nvPr>
            <p:ph type="ftr" sz="quarter" idx="11"/>
          </p:nvPr>
        </p:nvSpPr>
        <p:spPr>
          <a:xfrm rot="16200000">
            <a:off x="6300650" y="2538994"/>
            <a:ext cx="5193704" cy="492996"/>
          </a:xfrm>
          <a:solidFill>
            <a:schemeClr val="bg2">
              <a:lumMod val="90000"/>
            </a:schemeClr>
          </a:solidFill>
        </p:spPr>
        <p:txBody>
          <a:bodyPr/>
          <a:lstStyle/>
          <a:p>
            <a:pPr algn="ctr"/>
            <a:r>
              <a:rPr lang="fr-FR" dirty="0">
                <a:latin typeface="Titillium Up" panose="00000500000000000000" pitchFamily="50" charset="0"/>
              </a:rPr>
              <a:t> Révision du P.L.U. de SORIGNY</a:t>
            </a:r>
          </a:p>
        </p:txBody>
      </p:sp>
      <p:sp>
        <p:nvSpPr>
          <p:cNvPr id="8" name="Espace réservé du numéro de diapositive 7"/>
          <p:cNvSpPr>
            <a:spLocks noGrp="1"/>
          </p:cNvSpPr>
          <p:nvPr>
            <p:ph type="sldNum" sz="quarter" idx="12"/>
          </p:nvPr>
        </p:nvSpPr>
        <p:spPr/>
        <p:txBody>
          <a:bodyPr/>
          <a:lstStyle/>
          <a:p>
            <a:fld id="{5984EF46-BB3D-4FDF-82E1-02E3D33C4E6D}" type="slidenum">
              <a:rPr lang="fr-FR" smtClean="0"/>
              <a:t>2</a:t>
            </a:fld>
            <a:endParaRPr lang="fr-FR"/>
          </a:p>
        </p:txBody>
      </p:sp>
      <p:pic>
        <p:nvPicPr>
          <p:cNvPr id="7" name="Image 6"/>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59674" y="5873674"/>
            <a:ext cx="1475656" cy="492996"/>
          </a:xfrm>
          <a:prstGeom prst="rect">
            <a:avLst/>
          </a:prstGeom>
          <a:ln>
            <a:noFill/>
          </a:ln>
          <a:effectLst>
            <a:outerShdw blurRad="292100" dist="139700" dir="2700000" algn="tl" rotWithShape="0">
              <a:srgbClr val="333333">
                <a:alpha val="65000"/>
              </a:srgbClr>
            </a:outerShdw>
          </a:effectLst>
        </p:spPr>
      </p:pic>
      <p:pic>
        <p:nvPicPr>
          <p:cNvPr id="19" name="Picture 8" descr="RÃ©sultat de recherche d'images pour &quot;sorigny vergers&quot;">
            <a:extLst>
              <a:ext uri="{FF2B5EF4-FFF2-40B4-BE49-F238E27FC236}">
                <a16:creationId xmlns="" xmlns:a16="http://schemas.microsoft.com/office/drawing/2014/main" id="{E9D2DBC3-5181-41B1-8726-63D8B5D9ACD7}"/>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PencilGrayscale/>
                    </a14:imgEffect>
                  </a14:imgLayer>
                </a14:imgProps>
              </a:ext>
              <a:ext uri="{28A0092B-C50C-407E-A947-70E740481C1C}">
                <a14:useLocalDpi xmlns:a14="http://schemas.microsoft.com/office/drawing/2010/main" val="0"/>
              </a:ext>
            </a:extLst>
          </a:blip>
          <a:srcRect l="310" r="1" b="5113"/>
          <a:stretch/>
        </p:blipFill>
        <p:spPr bwMode="auto">
          <a:xfrm>
            <a:off x="189315" y="308746"/>
            <a:ext cx="1122611" cy="16053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 name="Picture 14" descr="RÃ©sultat de recherche d'images pour &quot;EGLISE SORIGNY&quot;">
            <a:extLst>
              <a:ext uri="{FF2B5EF4-FFF2-40B4-BE49-F238E27FC236}">
                <a16:creationId xmlns="" xmlns:a16="http://schemas.microsoft.com/office/drawing/2014/main" id="{A5583E7C-97D0-4E9A-A552-E63ACA16257E}"/>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189315" y="3657600"/>
            <a:ext cx="1264753" cy="15760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1" name="Picture 18" descr="http://www.domainedethais.com/wp-content/uploads/2016/12/Art-Domaine.jpg">
            <a:extLst>
              <a:ext uri="{FF2B5EF4-FFF2-40B4-BE49-F238E27FC236}">
                <a16:creationId xmlns="" xmlns:a16="http://schemas.microsoft.com/office/drawing/2014/main" id="{AE78BE53-995D-4F59-B183-414AAA28105E}"/>
              </a:ext>
            </a:extLst>
          </p:cNvPr>
          <p:cNvPicPr>
            <a:picLocks noChangeAspect="1" noChangeArrowheads="1"/>
          </p:cNvPicPr>
          <p:nvPr/>
        </p:nvPicPr>
        <p:blipFill>
          <a:blip r:embed="rId7" cstate="print">
            <a:extLst>
              <a:ext uri="{BEBA8EAE-BF5A-486C-A8C5-ECC9F3942E4B}">
                <a14:imgProps xmlns:a14="http://schemas.microsoft.com/office/drawing/2010/main">
                  <a14:imgLayer r:embed="rId8">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484346" y="2225703"/>
            <a:ext cx="1619672" cy="10795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Espace réservé du contenu 2"/>
          <p:cNvSpPr>
            <a:spLocks noGrp="1"/>
          </p:cNvSpPr>
          <p:nvPr>
            <p:ph idx="1"/>
          </p:nvPr>
        </p:nvSpPr>
        <p:spPr>
          <a:xfrm>
            <a:off x="2283905" y="1319572"/>
            <a:ext cx="6296305" cy="4800600"/>
          </a:xfrm>
        </p:spPr>
        <p:txBody>
          <a:bodyPr>
            <a:normAutofit/>
          </a:bodyPr>
          <a:lstStyle/>
          <a:p>
            <a:pPr marL="114300" indent="0" algn="r">
              <a:buNone/>
            </a:pPr>
            <a:r>
              <a:rPr lang="fr-FR" sz="1800" dirty="0" smtClean="0">
                <a:latin typeface="Arial Narrow" panose="020B0606020202030204" pitchFamily="34" charset="0"/>
              </a:rPr>
              <a:t>SOMMAIRE</a:t>
            </a:r>
          </a:p>
          <a:p>
            <a:pPr marL="114300" indent="0" algn="r">
              <a:buNone/>
            </a:pPr>
            <a:endParaRPr lang="fr-FR" sz="1800" dirty="0" smtClean="0">
              <a:latin typeface="Arial Narrow" panose="020B0606020202030204" pitchFamily="34" charset="0"/>
            </a:endParaRPr>
          </a:p>
          <a:p>
            <a:pPr marL="0" indent="0">
              <a:buNone/>
            </a:pPr>
            <a:r>
              <a:rPr lang="fr-FR" sz="1800" dirty="0" smtClean="0">
                <a:latin typeface="Arial Narrow" panose="020B0606020202030204" pitchFamily="34" charset="0"/>
              </a:rPr>
              <a:t>INTRODUCTION : CONTEXTE ET OBJECTIFS DE L’ÉTUDE	 3</a:t>
            </a:r>
          </a:p>
          <a:p>
            <a:pPr marL="0" indent="0">
              <a:buNone/>
            </a:pPr>
            <a:endParaRPr lang="fr-FR" sz="1800" dirty="0" smtClean="0">
              <a:latin typeface="Arial Narrow" panose="020B0606020202030204" pitchFamily="34" charset="0"/>
            </a:endParaRPr>
          </a:p>
          <a:p>
            <a:pPr marL="0" indent="0">
              <a:buNone/>
            </a:pPr>
            <a:r>
              <a:rPr lang="fr-FR" sz="1800" dirty="0" smtClean="0">
                <a:latin typeface="Arial Narrow" panose="020B0606020202030204" pitchFamily="34" charset="0"/>
              </a:rPr>
              <a:t>PARTIE 1- DIAGNOSTIC DES SITES			 6</a:t>
            </a:r>
          </a:p>
          <a:p>
            <a:pPr marL="0" indent="0">
              <a:buNone/>
            </a:pPr>
            <a:endParaRPr lang="fr-FR" sz="1800" dirty="0" smtClean="0">
              <a:latin typeface="Arial Narrow" panose="020B0606020202030204" pitchFamily="34" charset="0"/>
            </a:endParaRPr>
          </a:p>
          <a:p>
            <a:pPr marL="0" indent="0">
              <a:buNone/>
            </a:pPr>
            <a:endParaRPr lang="fr-FR" sz="1800" dirty="0">
              <a:latin typeface="Arial Narrow" panose="020B0606020202030204" pitchFamily="34" charset="0"/>
            </a:endParaRPr>
          </a:p>
          <a:p>
            <a:pPr marL="0" indent="0">
              <a:buNone/>
            </a:pPr>
            <a:r>
              <a:rPr lang="fr-FR" sz="1800" dirty="0" smtClean="0">
                <a:latin typeface="Arial Narrow" panose="020B0606020202030204" pitchFamily="34" charset="0"/>
              </a:rPr>
              <a:t>PARTIE 2 – LA PRISE EN COMPTE DES SITES DANS LE PLU</a:t>
            </a:r>
          </a:p>
          <a:p>
            <a:pPr marL="0" indent="0">
              <a:buNone/>
            </a:pPr>
            <a:r>
              <a:rPr lang="fr-FR" sz="1800" dirty="0" smtClean="0">
                <a:latin typeface="Arial Narrow" panose="020B0606020202030204" pitchFamily="34" charset="0"/>
              </a:rPr>
              <a:t>ET PRINCIPES D’AMENAGEMENT			36</a:t>
            </a:r>
            <a:endParaRPr lang="fr-FR" sz="1800" dirty="0">
              <a:latin typeface="Arial Narrow" panose="020B0606020202030204" pitchFamily="34" charset="0"/>
            </a:endParaRPr>
          </a:p>
          <a:p>
            <a:pPr marL="0" indent="0">
              <a:buNone/>
            </a:pPr>
            <a:endParaRPr lang="fr-FR" sz="1800" dirty="0" smtClean="0">
              <a:latin typeface="Arial Narrow" panose="020B0606020202030204" pitchFamily="34" charset="0"/>
            </a:endParaRPr>
          </a:p>
          <a:p>
            <a:pPr marL="0" indent="0">
              <a:buNone/>
            </a:pPr>
            <a:endParaRPr lang="fr-FR" sz="1800" dirty="0" smtClean="0">
              <a:latin typeface="Arial Narrow" panose="020B0606020202030204" pitchFamily="34" charset="0"/>
            </a:endParaRPr>
          </a:p>
          <a:p>
            <a:pPr marL="0" indent="0">
              <a:buNone/>
            </a:pPr>
            <a:r>
              <a:rPr lang="fr-FR" sz="1800" dirty="0" smtClean="0">
                <a:latin typeface="Arial Narrow" panose="020B0606020202030204" pitchFamily="34" charset="0"/>
              </a:rPr>
              <a:t>PARTIE 3 – COMPATIBILITE DES REGLES DEFINIES AVEC LA PRISE EN COMPTE DES 5 CRITERES DE LA LOI BARNIER		61</a:t>
            </a:r>
          </a:p>
        </p:txBody>
      </p:sp>
      <p:pic>
        <p:nvPicPr>
          <p:cNvPr id="12" name="Image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404087" y="116632"/>
            <a:ext cx="1822092" cy="1248046"/>
          </a:xfrm>
          <a:prstGeom prst="rect">
            <a:avLst/>
          </a:prstGeom>
        </p:spPr>
      </p:pic>
    </p:spTree>
    <p:extLst>
      <p:ext uri="{BB962C8B-B14F-4D97-AF65-F5344CB8AC3E}">
        <p14:creationId xmlns:p14="http://schemas.microsoft.com/office/powerpoint/2010/main" val="3317101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2195736"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dirty="0">
              <a:solidFill>
                <a:schemeClr val="tx1"/>
              </a:solidFill>
              <a:latin typeface="Arial Narrow" panose="020B0606020202030204" pitchFamily="34" charset="0"/>
            </a:endParaRPr>
          </a:p>
        </p:txBody>
      </p:sp>
      <p:sp>
        <p:nvSpPr>
          <p:cNvPr id="4" name="Espace réservé du pied de page 3"/>
          <p:cNvSpPr>
            <a:spLocks noGrp="1"/>
          </p:cNvSpPr>
          <p:nvPr>
            <p:ph type="ftr" sz="quarter" idx="11"/>
          </p:nvPr>
        </p:nvSpPr>
        <p:spPr>
          <a:xfrm rot="16200000">
            <a:off x="6300650" y="2538994"/>
            <a:ext cx="5193704" cy="492996"/>
          </a:xfrm>
          <a:solidFill>
            <a:schemeClr val="bg2">
              <a:lumMod val="90000"/>
            </a:schemeClr>
          </a:solidFill>
        </p:spPr>
        <p:txBody>
          <a:bodyPr/>
          <a:lstStyle/>
          <a:p>
            <a:pPr algn="ctr"/>
            <a:r>
              <a:rPr lang="fr-FR" dirty="0">
                <a:latin typeface="Titillium Up" panose="00000500000000000000" pitchFamily="50" charset="0"/>
              </a:rPr>
              <a:t> Révision du P.L.U. de SORIGNY</a:t>
            </a:r>
          </a:p>
        </p:txBody>
      </p:sp>
      <p:sp>
        <p:nvSpPr>
          <p:cNvPr id="8" name="Espace réservé du numéro de diapositive 7"/>
          <p:cNvSpPr>
            <a:spLocks noGrp="1"/>
          </p:cNvSpPr>
          <p:nvPr>
            <p:ph type="sldNum" sz="quarter" idx="12"/>
          </p:nvPr>
        </p:nvSpPr>
        <p:spPr/>
        <p:txBody>
          <a:bodyPr/>
          <a:lstStyle/>
          <a:p>
            <a:fld id="{5984EF46-BB3D-4FDF-82E1-02E3D33C4E6D}" type="slidenum">
              <a:rPr lang="fr-FR" smtClean="0"/>
              <a:t>3</a:t>
            </a:fld>
            <a:endParaRPr lang="fr-FR"/>
          </a:p>
        </p:txBody>
      </p:sp>
      <p:pic>
        <p:nvPicPr>
          <p:cNvPr id="7" name="Image 6"/>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59674" y="5873674"/>
            <a:ext cx="1475656" cy="492996"/>
          </a:xfrm>
          <a:prstGeom prst="rect">
            <a:avLst/>
          </a:prstGeom>
          <a:ln>
            <a:noFill/>
          </a:ln>
          <a:effectLst>
            <a:outerShdw blurRad="292100" dist="139700" dir="2700000" algn="tl" rotWithShape="0">
              <a:srgbClr val="333333">
                <a:alpha val="65000"/>
              </a:srgbClr>
            </a:outerShdw>
          </a:effectLst>
        </p:spPr>
      </p:pic>
      <p:pic>
        <p:nvPicPr>
          <p:cNvPr id="19" name="Picture 8" descr="RÃ©sultat de recherche d'images pour &quot;sorigny vergers&quot;">
            <a:extLst>
              <a:ext uri="{FF2B5EF4-FFF2-40B4-BE49-F238E27FC236}">
                <a16:creationId xmlns="" xmlns:a16="http://schemas.microsoft.com/office/drawing/2014/main" id="{E9D2DBC3-5181-41B1-8726-63D8B5D9ACD7}"/>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PencilGrayscale/>
                    </a14:imgEffect>
                  </a14:imgLayer>
                </a14:imgProps>
              </a:ext>
              <a:ext uri="{28A0092B-C50C-407E-A947-70E740481C1C}">
                <a14:useLocalDpi xmlns:a14="http://schemas.microsoft.com/office/drawing/2010/main" val="0"/>
              </a:ext>
            </a:extLst>
          </a:blip>
          <a:srcRect l="310" r="1" b="5113"/>
          <a:stretch/>
        </p:blipFill>
        <p:spPr bwMode="auto">
          <a:xfrm>
            <a:off x="189315" y="308746"/>
            <a:ext cx="1122611" cy="16053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 name="Picture 14" descr="RÃ©sultat de recherche d'images pour &quot;EGLISE SORIGNY&quot;">
            <a:extLst>
              <a:ext uri="{FF2B5EF4-FFF2-40B4-BE49-F238E27FC236}">
                <a16:creationId xmlns="" xmlns:a16="http://schemas.microsoft.com/office/drawing/2014/main" id="{A5583E7C-97D0-4E9A-A552-E63ACA16257E}"/>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189315" y="3657600"/>
            <a:ext cx="1264753" cy="15760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1" name="Picture 18" descr="http://www.domainedethais.com/wp-content/uploads/2016/12/Art-Domaine.jpg">
            <a:extLst>
              <a:ext uri="{FF2B5EF4-FFF2-40B4-BE49-F238E27FC236}">
                <a16:creationId xmlns="" xmlns:a16="http://schemas.microsoft.com/office/drawing/2014/main" id="{AE78BE53-995D-4F59-B183-414AAA28105E}"/>
              </a:ext>
            </a:extLst>
          </p:cNvPr>
          <p:cNvPicPr>
            <a:picLocks noChangeAspect="1" noChangeArrowheads="1"/>
          </p:cNvPicPr>
          <p:nvPr/>
        </p:nvPicPr>
        <p:blipFill>
          <a:blip r:embed="rId7" cstate="print">
            <a:extLst>
              <a:ext uri="{BEBA8EAE-BF5A-486C-A8C5-ECC9F3942E4B}">
                <a14:imgProps xmlns:a14="http://schemas.microsoft.com/office/drawing/2010/main">
                  <a14:imgLayer r:embed="rId8">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484346" y="2225703"/>
            <a:ext cx="1619672" cy="10795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Espace réservé du contenu 2"/>
          <p:cNvSpPr>
            <a:spLocks noGrp="1"/>
          </p:cNvSpPr>
          <p:nvPr>
            <p:ph idx="1"/>
          </p:nvPr>
        </p:nvSpPr>
        <p:spPr>
          <a:xfrm>
            <a:off x="2354699" y="191752"/>
            <a:ext cx="6296305" cy="4800600"/>
          </a:xfrm>
        </p:spPr>
        <p:txBody>
          <a:bodyPr>
            <a:normAutofit/>
          </a:bodyPr>
          <a:lstStyle/>
          <a:p>
            <a:pPr marL="114300" indent="0" algn="r">
              <a:buNone/>
            </a:pPr>
            <a:r>
              <a:rPr lang="fr-FR" sz="2000" dirty="0" smtClean="0">
                <a:latin typeface="Arial Narrow" panose="020B0606020202030204" pitchFamily="34" charset="0"/>
              </a:rPr>
              <a:t>INTRODUCTION : CONTEXTE ET OBJECTIFS DE L’ÉTUDE</a:t>
            </a:r>
          </a:p>
          <a:p>
            <a:pPr marL="114300" indent="0" algn="r">
              <a:buNone/>
            </a:pPr>
            <a:endParaRPr lang="fr-FR" sz="2000" dirty="0" smtClean="0">
              <a:latin typeface="Arial Narrow" panose="020B0606020202030204" pitchFamily="34" charset="0"/>
            </a:endParaRPr>
          </a:p>
        </p:txBody>
      </p:sp>
      <p:pic>
        <p:nvPicPr>
          <p:cNvPr id="23" name="Image 2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319443" y="21611"/>
            <a:ext cx="1362803" cy="933455"/>
          </a:xfrm>
          <a:prstGeom prst="rect">
            <a:avLst/>
          </a:prstGeom>
        </p:spPr>
      </p:pic>
      <p:sp>
        <p:nvSpPr>
          <p:cNvPr id="24" name="Rectangle 23"/>
          <p:cNvSpPr/>
          <p:nvPr/>
        </p:nvSpPr>
        <p:spPr>
          <a:xfrm>
            <a:off x="2340472" y="723676"/>
            <a:ext cx="6310532" cy="35694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fr-FR" sz="1200" dirty="0">
                <a:solidFill>
                  <a:schemeClr val="tx1"/>
                </a:solidFill>
                <a:latin typeface="Arial Narrow" panose="020B0606020202030204" pitchFamily="34" charset="0"/>
              </a:rPr>
              <a:t>Le PLU de </a:t>
            </a:r>
            <a:r>
              <a:rPr lang="fr-FR" sz="1200" dirty="0" smtClean="0">
                <a:solidFill>
                  <a:schemeClr val="tx1"/>
                </a:solidFill>
                <a:latin typeface="Arial Narrow" panose="020B0606020202030204" pitchFamily="34" charset="0"/>
              </a:rPr>
              <a:t>la commune de </a:t>
            </a:r>
            <a:r>
              <a:rPr lang="fr-FR" sz="1200" dirty="0" err="1" smtClean="0">
                <a:solidFill>
                  <a:schemeClr val="tx1"/>
                </a:solidFill>
                <a:latin typeface="Arial Narrow" panose="020B0606020202030204" pitchFamily="34" charset="0"/>
              </a:rPr>
              <a:t>Sorigny</a:t>
            </a:r>
            <a:r>
              <a:rPr lang="fr-FR" sz="1200" dirty="0" smtClean="0">
                <a:solidFill>
                  <a:schemeClr val="tx1"/>
                </a:solidFill>
                <a:latin typeface="Arial Narrow" panose="020B0606020202030204" pitchFamily="34" charset="0"/>
              </a:rPr>
              <a:t> a </a:t>
            </a:r>
            <a:r>
              <a:rPr lang="fr-FR" sz="1200" dirty="0">
                <a:solidFill>
                  <a:schemeClr val="tx1"/>
                </a:solidFill>
                <a:latin typeface="Arial Narrow" panose="020B0606020202030204" pitchFamily="34" charset="0"/>
              </a:rPr>
              <a:t>été approuvé le </a:t>
            </a:r>
            <a:r>
              <a:rPr lang="fr-FR" sz="1200" dirty="0" smtClean="0">
                <a:solidFill>
                  <a:schemeClr val="tx1"/>
                </a:solidFill>
                <a:latin typeface="Arial Narrow" panose="020B0606020202030204" pitchFamily="34" charset="0"/>
              </a:rPr>
              <a:t>10 octobre 2006 et </a:t>
            </a:r>
            <a:r>
              <a:rPr lang="fr-FR" sz="1200" dirty="0">
                <a:solidFill>
                  <a:schemeClr val="tx1"/>
                </a:solidFill>
                <a:latin typeface="Arial Narrow" panose="020B0606020202030204" pitchFamily="34" charset="0"/>
              </a:rPr>
              <a:t>a fait l’objet depuis cette date </a:t>
            </a:r>
            <a:r>
              <a:rPr lang="fr-FR" sz="1200" dirty="0" smtClean="0">
                <a:solidFill>
                  <a:schemeClr val="tx1"/>
                </a:solidFill>
                <a:latin typeface="Arial Narrow" panose="020B0606020202030204" pitchFamily="34" charset="0"/>
              </a:rPr>
              <a:t>de plusieurs procédures d’évolution :</a:t>
            </a:r>
          </a:p>
          <a:p>
            <a:pPr algn="just"/>
            <a:r>
              <a:rPr lang="fr-FR" sz="1200" dirty="0" smtClean="0">
                <a:solidFill>
                  <a:schemeClr val="tx1"/>
                </a:solidFill>
                <a:latin typeface="Arial Narrow" panose="020B0606020202030204" pitchFamily="34" charset="0"/>
              </a:rPr>
              <a:t>- mises </a:t>
            </a:r>
            <a:r>
              <a:rPr lang="fr-FR" sz="1200" dirty="0">
                <a:solidFill>
                  <a:schemeClr val="tx1"/>
                </a:solidFill>
                <a:latin typeface="Arial Narrow" panose="020B0606020202030204" pitchFamily="34" charset="0"/>
              </a:rPr>
              <a:t>en compatibilité des 10 juin 2009, 19 octobre 2012, 16 décembre 2013 et l’arrêté de mise à jour du 12 septembre 2017. </a:t>
            </a:r>
          </a:p>
          <a:p>
            <a:pPr algn="just"/>
            <a:r>
              <a:rPr lang="fr-FR" sz="1200" b="1" dirty="0" smtClean="0">
                <a:solidFill>
                  <a:schemeClr val="tx1"/>
                </a:solidFill>
                <a:latin typeface="Arial Narrow" panose="020B0606020202030204" pitchFamily="34" charset="0"/>
              </a:rPr>
              <a:t>- </a:t>
            </a:r>
            <a:r>
              <a:rPr lang="fr-FR" sz="1200" dirty="0" smtClean="0">
                <a:solidFill>
                  <a:schemeClr val="tx1"/>
                </a:solidFill>
                <a:latin typeface="Arial Narrow" panose="020B0606020202030204" pitchFamily="34" charset="0"/>
              </a:rPr>
              <a:t>modifications </a:t>
            </a:r>
            <a:r>
              <a:rPr lang="fr-FR" sz="1200" dirty="0">
                <a:solidFill>
                  <a:schemeClr val="tx1"/>
                </a:solidFill>
                <a:latin typeface="Arial Narrow" panose="020B0606020202030204" pitchFamily="34" charset="0"/>
              </a:rPr>
              <a:t>simplifiées des 28 janvier 2010, 30 octobre 2012, 07 février 2013, 27 juin 2013 et du 03 septembre 2014. </a:t>
            </a:r>
          </a:p>
          <a:p>
            <a:pPr algn="just"/>
            <a:r>
              <a:rPr lang="fr-FR" sz="1200" dirty="0" smtClean="0">
                <a:solidFill>
                  <a:schemeClr val="tx1"/>
                </a:solidFill>
                <a:latin typeface="Arial Narrow" panose="020B0606020202030204" pitchFamily="34" charset="0"/>
              </a:rPr>
              <a:t>- modifications </a:t>
            </a:r>
            <a:r>
              <a:rPr lang="fr-FR" sz="1200" dirty="0">
                <a:solidFill>
                  <a:schemeClr val="tx1"/>
                </a:solidFill>
                <a:latin typeface="Arial Narrow" panose="020B0606020202030204" pitchFamily="34" charset="0"/>
              </a:rPr>
              <a:t>adoptées par délibération des 28 janvier 2010, 30 octobre 2012, 07 février 2013, 27 juin 2013 et du 03 septembre 2014. </a:t>
            </a:r>
          </a:p>
          <a:p>
            <a:pPr algn="just"/>
            <a:r>
              <a:rPr lang="fr-FR" sz="1200" dirty="0" smtClean="0">
                <a:solidFill>
                  <a:schemeClr val="tx1"/>
                </a:solidFill>
                <a:latin typeface="Arial Narrow" panose="020B0606020202030204" pitchFamily="34" charset="0"/>
              </a:rPr>
              <a:t>- délibération </a:t>
            </a:r>
            <a:r>
              <a:rPr lang="fr-FR" sz="1200" dirty="0">
                <a:solidFill>
                  <a:schemeClr val="tx1"/>
                </a:solidFill>
                <a:latin typeface="Arial Narrow" panose="020B0606020202030204" pitchFamily="34" charset="0"/>
              </a:rPr>
              <a:t>du 14 décembre 2016 adoptant la révision allégée n°1 du Plan Local d’Urbanisme, </a:t>
            </a:r>
          </a:p>
          <a:p>
            <a:pPr algn="just"/>
            <a:endParaRPr lang="fr-FR" sz="1200" dirty="0" smtClean="0">
              <a:solidFill>
                <a:schemeClr val="tx1"/>
              </a:solidFill>
              <a:latin typeface="Arial Narrow" panose="020B0606020202030204" pitchFamily="34" charset="0"/>
            </a:endParaRPr>
          </a:p>
          <a:p>
            <a:pPr algn="just"/>
            <a:r>
              <a:rPr lang="fr-FR" sz="1200" dirty="0" smtClean="0">
                <a:solidFill>
                  <a:schemeClr val="tx1"/>
                </a:solidFill>
                <a:latin typeface="Arial Narrow" panose="020B0606020202030204" pitchFamily="34" charset="0"/>
              </a:rPr>
              <a:t>Par délibération du Conseil Municipal en date du 20 février 2018, la commune a défini les </a:t>
            </a:r>
            <a:r>
              <a:rPr lang="fr-FR" sz="1200" dirty="0">
                <a:solidFill>
                  <a:schemeClr val="tx1"/>
                </a:solidFill>
                <a:latin typeface="Arial Narrow" panose="020B0606020202030204" pitchFamily="34" charset="0"/>
              </a:rPr>
              <a:t>modalités de la concertation </a:t>
            </a:r>
            <a:r>
              <a:rPr lang="fr-FR" sz="1200" dirty="0" smtClean="0">
                <a:solidFill>
                  <a:schemeClr val="tx1"/>
                </a:solidFill>
                <a:latin typeface="Arial Narrow" panose="020B0606020202030204" pitchFamily="34" charset="0"/>
              </a:rPr>
              <a:t>publique préalable et décidé de lancer une procédure de révision générale de son Plan Local d’Urbanisme. </a:t>
            </a:r>
          </a:p>
          <a:p>
            <a:pPr algn="just"/>
            <a:r>
              <a:rPr lang="fr-FR" sz="1200" dirty="0" smtClean="0">
                <a:solidFill>
                  <a:schemeClr val="tx1"/>
                </a:solidFill>
                <a:latin typeface="Arial Narrow" panose="020B0606020202030204" pitchFamily="34" charset="0"/>
              </a:rPr>
              <a:t>Le travail effectué depuis lors sur la définition du PADD débattu en Conseil Municipal en date du 1</a:t>
            </a:r>
            <a:r>
              <a:rPr lang="fr-FR" sz="1200" baseline="30000" dirty="0" smtClean="0">
                <a:solidFill>
                  <a:schemeClr val="tx1"/>
                </a:solidFill>
                <a:latin typeface="Arial Narrow" panose="020B0606020202030204" pitchFamily="34" charset="0"/>
              </a:rPr>
              <a:t>er</a:t>
            </a:r>
            <a:r>
              <a:rPr lang="fr-FR" sz="1200" dirty="0" smtClean="0">
                <a:solidFill>
                  <a:schemeClr val="tx1"/>
                </a:solidFill>
                <a:latin typeface="Arial Narrow" panose="020B0606020202030204" pitchFamily="34" charset="0"/>
              </a:rPr>
              <a:t> juillet 2019, ainsi que la réalisation des OAP et du règlement graphique ont fait émergé la nécessité de déroger à l’application de l’article L.111-6 du code de l’urbanisme concernant l’</a:t>
            </a:r>
            <a:r>
              <a:rPr lang="fr-FR" sz="1200" dirty="0" err="1" smtClean="0">
                <a:solidFill>
                  <a:schemeClr val="tx1"/>
                </a:solidFill>
                <a:latin typeface="Arial Narrow" panose="020B0606020202030204" pitchFamily="34" charset="0"/>
              </a:rPr>
              <a:t>inconstructibilité</a:t>
            </a:r>
            <a:r>
              <a:rPr lang="fr-FR" sz="1200" dirty="0" smtClean="0">
                <a:solidFill>
                  <a:schemeClr val="tx1"/>
                </a:solidFill>
                <a:latin typeface="Arial Narrow" panose="020B0606020202030204" pitchFamily="34" charset="0"/>
              </a:rPr>
              <a:t> dans une bande de 75m de part et d’autre de l’axe de la RD910 sur plusieurs secteurs.</a:t>
            </a:r>
          </a:p>
          <a:p>
            <a:pPr algn="just"/>
            <a:endParaRPr lang="fr-FR" sz="1200" dirty="0" smtClean="0">
              <a:solidFill>
                <a:schemeClr val="tx1"/>
              </a:solidFill>
              <a:latin typeface="Arial Narrow" panose="020B0606020202030204" pitchFamily="34" charset="0"/>
            </a:endParaRPr>
          </a:p>
        </p:txBody>
      </p:sp>
      <p:sp>
        <p:nvSpPr>
          <p:cNvPr id="25" name="Espace réservé du contenu 2"/>
          <p:cNvSpPr txBox="1">
            <a:spLocks/>
          </p:cNvSpPr>
          <p:nvPr/>
        </p:nvSpPr>
        <p:spPr>
          <a:xfrm>
            <a:off x="2179331" y="4280518"/>
            <a:ext cx="6511697" cy="1973168"/>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14300" indent="0" algn="just">
              <a:buFont typeface="Arial" panose="020B0604020202020204" pitchFamily="34" charset="0"/>
              <a:buNone/>
            </a:pPr>
            <a:r>
              <a:rPr lang="fr-FR" sz="1600" dirty="0" smtClean="0">
                <a:solidFill>
                  <a:srgbClr val="C00000"/>
                </a:solidFill>
                <a:latin typeface="Arial Narrow" panose="020B0606020202030204" pitchFamily="34" charset="0"/>
                <a:cs typeface="Arial" pitchFamily="34" charset="0"/>
              </a:rPr>
              <a:t>Le présent dossier vise donc expliciter les partis d’aménagement retenus et à détailler les 5 critères en réponse à la dérogation du recul, exigé dans les articles L.111-1-4  et L111-6 du code de l’urbanisme.</a:t>
            </a:r>
          </a:p>
          <a:p>
            <a:pPr marL="114300" indent="0" algn="just">
              <a:buFont typeface="Arial" panose="020B0604020202020204" pitchFamily="34" charset="0"/>
              <a:buNone/>
            </a:pPr>
            <a:endParaRPr lang="fr-FR" sz="1600" dirty="0" smtClean="0">
              <a:solidFill>
                <a:srgbClr val="C00000"/>
              </a:solidFill>
              <a:latin typeface="Arial Narrow" panose="020B0606020202030204" pitchFamily="34" charset="0"/>
              <a:cs typeface="Arial" pitchFamily="34" charset="0"/>
            </a:endParaRPr>
          </a:p>
          <a:p>
            <a:pPr marL="114300" indent="0" algn="just">
              <a:buFont typeface="Arial" panose="020B0604020202020204" pitchFamily="34" charset="0"/>
              <a:buNone/>
            </a:pPr>
            <a:r>
              <a:rPr lang="fr-FR" sz="1600" dirty="0" smtClean="0">
                <a:solidFill>
                  <a:srgbClr val="C00000"/>
                </a:solidFill>
                <a:latin typeface="Arial Narrow" panose="020B0606020202030204" pitchFamily="34" charset="0"/>
                <a:cs typeface="Arial" pitchFamily="34" charset="0"/>
              </a:rPr>
              <a:t>Il se base sur :</a:t>
            </a:r>
          </a:p>
          <a:p>
            <a:pPr indent="17463" algn="just">
              <a:buFont typeface="Arial" panose="020B0604020202020204" pitchFamily="34" charset="0"/>
              <a:buNone/>
            </a:pPr>
            <a:r>
              <a:rPr lang="fr-FR" sz="1600" dirty="0" smtClean="0">
                <a:solidFill>
                  <a:srgbClr val="C00000"/>
                </a:solidFill>
                <a:latin typeface="Arial Narrow" panose="020B0606020202030204" pitchFamily="34" charset="0"/>
                <a:cs typeface="Arial" pitchFamily="34" charset="0"/>
              </a:rPr>
              <a:t>- Un diagnostic exhaustif du site avec expression des enjeux, expliquant les motifs de la remise en question du recul inconstructible de 75m depuis l’axe de la RD910</a:t>
            </a:r>
          </a:p>
          <a:p>
            <a:pPr indent="17463" algn="just">
              <a:buFontTx/>
              <a:buChar char="-"/>
            </a:pPr>
            <a:r>
              <a:rPr lang="fr-FR" sz="1600" dirty="0" smtClean="0">
                <a:solidFill>
                  <a:srgbClr val="C00000"/>
                </a:solidFill>
                <a:latin typeface="Arial Narrow" panose="020B0606020202030204" pitchFamily="34" charset="0"/>
                <a:cs typeface="Arial" pitchFamily="34" charset="0"/>
              </a:rPr>
              <a:t> La proposition d’un parti d’aménagement ayant pour but l’intégration des futurs sites dans un environnement tantôt profondément rural et routier pour les 2 sites du sud et tantôt emprunt de dynamique économique pour </a:t>
            </a:r>
            <a:r>
              <a:rPr lang="fr-FR" sz="1600" dirty="0" err="1" smtClean="0">
                <a:solidFill>
                  <a:srgbClr val="C00000"/>
                </a:solidFill>
                <a:latin typeface="Arial Narrow" panose="020B0606020202030204" pitchFamily="34" charset="0"/>
                <a:cs typeface="Arial" pitchFamily="34" charset="0"/>
              </a:rPr>
              <a:t>Isoparc</a:t>
            </a:r>
            <a:r>
              <a:rPr lang="fr-FR" sz="1600" dirty="0" smtClean="0">
                <a:solidFill>
                  <a:srgbClr val="C00000"/>
                </a:solidFill>
                <a:latin typeface="Arial Narrow" panose="020B0606020202030204" pitchFamily="34" charset="0"/>
                <a:cs typeface="Arial" pitchFamily="34" charset="0"/>
              </a:rPr>
              <a:t>, en étudiant particulièrement les façades le long de la RD mais aussi l’ensemble des franges paysagères.</a:t>
            </a:r>
          </a:p>
          <a:p>
            <a:pPr indent="17463" algn="just">
              <a:buFontTx/>
              <a:buChar char="-"/>
            </a:pPr>
            <a:r>
              <a:rPr lang="fr-FR" sz="1600" dirty="0" smtClean="0">
                <a:solidFill>
                  <a:srgbClr val="C00000"/>
                </a:solidFill>
                <a:latin typeface="Arial Narrow" panose="020B0606020202030204" pitchFamily="34" charset="0"/>
                <a:cs typeface="Arial" pitchFamily="34" charset="0"/>
              </a:rPr>
              <a:t> D’examiner le projet au regard des 5 critères de la Loi Barnier s’appliquant sur la RD347.</a:t>
            </a:r>
          </a:p>
        </p:txBody>
      </p:sp>
    </p:spTree>
    <p:extLst>
      <p:ext uri="{BB962C8B-B14F-4D97-AF65-F5344CB8AC3E}">
        <p14:creationId xmlns:p14="http://schemas.microsoft.com/office/powerpoint/2010/main" val="318165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2195736"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1200" dirty="0">
              <a:solidFill>
                <a:schemeClr val="tx1"/>
              </a:solidFill>
              <a:latin typeface="Arial Narrow" panose="020B0606020202030204" pitchFamily="34" charset="0"/>
            </a:endParaRPr>
          </a:p>
        </p:txBody>
      </p:sp>
      <p:sp>
        <p:nvSpPr>
          <p:cNvPr id="4" name="Espace réservé du pied de page 3"/>
          <p:cNvSpPr>
            <a:spLocks noGrp="1"/>
          </p:cNvSpPr>
          <p:nvPr>
            <p:ph type="ftr" sz="quarter" idx="11"/>
          </p:nvPr>
        </p:nvSpPr>
        <p:spPr>
          <a:xfrm rot="16200000">
            <a:off x="6300650" y="2538994"/>
            <a:ext cx="5193704" cy="492996"/>
          </a:xfrm>
          <a:solidFill>
            <a:schemeClr val="bg2">
              <a:lumMod val="90000"/>
            </a:schemeClr>
          </a:solidFill>
        </p:spPr>
        <p:txBody>
          <a:bodyPr/>
          <a:lstStyle/>
          <a:p>
            <a:pPr algn="ctr"/>
            <a:r>
              <a:rPr lang="fr-FR" dirty="0">
                <a:latin typeface="Titillium Up" panose="00000500000000000000" pitchFamily="50" charset="0"/>
              </a:rPr>
              <a:t> Révision du P.L.U. de SORIGNY</a:t>
            </a:r>
          </a:p>
        </p:txBody>
      </p:sp>
      <p:sp>
        <p:nvSpPr>
          <p:cNvPr id="8" name="Espace réservé du numéro de diapositive 7"/>
          <p:cNvSpPr>
            <a:spLocks noGrp="1"/>
          </p:cNvSpPr>
          <p:nvPr>
            <p:ph type="sldNum" sz="quarter" idx="12"/>
          </p:nvPr>
        </p:nvSpPr>
        <p:spPr/>
        <p:txBody>
          <a:bodyPr/>
          <a:lstStyle/>
          <a:p>
            <a:fld id="{5984EF46-BB3D-4FDF-82E1-02E3D33C4E6D}" type="slidenum">
              <a:rPr lang="fr-FR" smtClean="0"/>
              <a:t>4</a:t>
            </a:fld>
            <a:endParaRPr lang="fr-FR"/>
          </a:p>
        </p:txBody>
      </p:sp>
      <p:pic>
        <p:nvPicPr>
          <p:cNvPr id="7" name="Image 6"/>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59674" y="5873674"/>
            <a:ext cx="1475656" cy="492996"/>
          </a:xfrm>
          <a:prstGeom prst="rect">
            <a:avLst/>
          </a:prstGeom>
          <a:ln>
            <a:noFill/>
          </a:ln>
          <a:effectLst>
            <a:outerShdw blurRad="292100" dist="139700" dir="2700000" algn="tl" rotWithShape="0">
              <a:srgbClr val="333333">
                <a:alpha val="65000"/>
              </a:srgbClr>
            </a:outerShdw>
          </a:effectLst>
        </p:spPr>
      </p:pic>
      <p:pic>
        <p:nvPicPr>
          <p:cNvPr id="19" name="Picture 8" descr="RÃ©sultat de recherche d'images pour &quot;sorigny vergers&quot;">
            <a:extLst>
              <a:ext uri="{FF2B5EF4-FFF2-40B4-BE49-F238E27FC236}">
                <a16:creationId xmlns="" xmlns:a16="http://schemas.microsoft.com/office/drawing/2014/main" id="{E9D2DBC3-5181-41B1-8726-63D8B5D9ACD7}"/>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PencilGrayscale/>
                    </a14:imgEffect>
                  </a14:imgLayer>
                </a14:imgProps>
              </a:ext>
              <a:ext uri="{28A0092B-C50C-407E-A947-70E740481C1C}">
                <a14:useLocalDpi xmlns:a14="http://schemas.microsoft.com/office/drawing/2010/main" val="0"/>
              </a:ext>
            </a:extLst>
          </a:blip>
          <a:srcRect l="310" r="1" b="5113"/>
          <a:stretch/>
        </p:blipFill>
        <p:spPr bwMode="auto">
          <a:xfrm>
            <a:off x="189315" y="308746"/>
            <a:ext cx="1122611" cy="16053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 name="Picture 14" descr="RÃ©sultat de recherche d'images pour &quot;EGLISE SORIGNY&quot;">
            <a:extLst>
              <a:ext uri="{FF2B5EF4-FFF2-40B4-BE49-F238E27FC236}">
                <a16:creationId xmlns="" xmlns:a16="http://schemas.microsoft.com/office/drawing/2014/main" id="{A5583E7C-97D0-4E9A-A552-E63ACA16257E}"/>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189315" y="3657600"/>
            <a:ext cx="1264753" cy="15760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1" name="Picture 18" descr="http://www.domainedethais.com/wp-content/uploads/2016/12/Art-Domaine.jpg">
            <a:extLst>
              <a:ext uri="{FF2B5EF4-FFF2-40B4-BE49-F238E27FC236}">
                <a16:creationId xmlns="" xmlns:a16="http://schemas.microsoft.com/office/drawing/2014/main" id="{AE78BE53-995D-4F59-B183-414AAA28105E}"/>
              </a:ext>
            </a:extLst>
          </p:cNvPr>
          <p:cNvPicPr>
            <a:picLocks noChangeAspect="1" noChangeArrowheads="1"/>
          </p:cNvPicPr>
          <p:nvPr/>
        </p:nvPicPr>
        <p:blipFill>
          <a:blip r:embed="rId7" cstate="print">
            <a:extLst>
              <a:ext uri="{BEBA8EAE-BF5A-486C-A8C5-ECC9F3942E4B}">
                <a14:imgProps xmlns:a14="http://schemas.microsoft.com/office/drawing/2010/main">
                  <a14:imgLayer r:embed="rId8">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484346" y="2225703"/>
            <a:ext cx="1619672" cy="10795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Espace réservé du contenu 2"/>
          <p:cNvSpPr>
            <a:spLocks noGrp="1"/>
          </p:cNvSpPr>
          <p:nvPr>
            <p:ph idx="1"/>
          </p:nvPr>
        </p:nvSpPr>
        <p:spPr>
          <a:xfrm>
            <a:off x="2354699" y="191752"/>
            <a:ext cx="6296305" cy="4800600"/>
          </a:xfrm>
        </p:spPr>
        <p:txBody>
          <a:bodyPr>
            <a:normAutofit/>
          </a:bodyPr>
          <a:lstStyle/>
          <a:p>
            <a:pPr marL="114300" indent="0" algn="r">
              <a:buNone/>
            </a:pPr>
            <a:r>
              <a:rPr lang="fr-FR" sz="2000" dirty="0" smtClean="0">
                <a:latin typeface="Arial Narrow" panose="020B0606020202030204" pitchFamily="34" charset="0"/>
              </a:rPr>
              <a:t>INTRODUCTION : CONTEXTE ET OBJECTIFS DE L’ÉTUDE</a:t>
            </a:r>
          </a:p>
          <a:p>
            <a:pPr marL="114300" indent="0" algn="r">
              <a:buNone/>
            </a:pPr>
            <a:endParaRPr lang="fr-FR" sz="2000" dirty="0" smtClean="0">
              <a:latin typeface="Arial Narrow" panose="020B0606020202030204" pitchFamily="34" charset="0"/>
            </a:endParaRPr>
          </a:p>
        </p:txBody>
      </p:sp>
      <p:pic>
        <p:nvPicPr>
          <p:cNvPr id="23" name="Image 2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319443" y="21611"/>
            <a:ext cx="1362803" cy="933455"/>
          </a:xfrm>
          <a:prstGeom prst="rect">
            <a:avLst/>
          </a:prstGeom>
        </p:spPr>
      </p:pic>
      <p:sp>
        <p:nvSpPr>
          <p:cNvPr id="2" name="Rectangle 1"/>
          <p:cNvSpPr/>
          <p:nvPr/>
        </p:nvSpPr>
        <p:spPr>
          <a:xfrm>
            <a:off x="2213887" y="876743"/>
            <a:ext cx="6357636" cy="4955203"/>
          </a:xfrm>
          <a:prstGeom prst="rect">
            <a:avLst/>
          </a:prstGeom>
        </p:spPr>
        <p:txBody>
          <a:bodyPr wrap="square">
            <a:spAutoFit/>
          </a:bodyPr>
          <a:lstStyle/>
          <a:p>
            <a:r>
              <a:rPr lang="fr-FR" sz="1600" dirty="0" smtClean="0">
                <a:latin typeface="Arial Narrow" panose="020B0606020202030204" pitchFamily="34" charset="0"/>
              </a:rPr>
              <a:t>Contexte règlementaire</a:t>
            </a:r>
          </a:p>
          <a:p>
            <a:endParaRPr lang="fr-FR" sz="1200" dirty="0" smtClean="0">
              <a:latin typeface="Arial Narrow" panose="020B0606020202030204" pitchFamily="34" charset="0"/>
            </a:endParaRPr>
          </a:p>
          <a:p>
            <a:r>
              <a:rPr lang="fr-FR" sz="1200" dirty="0" smtClean="0">
                <a:latin typeface="Arial Narrow" panose="020B0606020202030204" pitchFamily="34" charset="0"/>
              </a:rPr>
              <a:t>Situés en entrées sud et nord du territoire de </a:t>
            </a:r>
            <a:r>
              <a:rPr lang="fr-FR" sz="1200" dirty="0" err="1" smtClean="0">
                <a:latin typeface="Arial Narrow" panose="020B0606020202030204" pitchFamily="34" charset="0"/>
              </a:rPr>
              <a:t>Sorigny</a:t>
            </a:r>
            <a:r>
              <a:rPr lang="fr-FR" sz="1200" dirty="0" smtClean="0">
                <a:latin typeface="Arial Narrow" panose="020B0606020202030204" pitchFamily="34" charset="0"/>
              </a:rPr>
              <a:t>, le long de la RD910, de l’A10, voies classées </a:t>
            </a:r>
            <a:r>
              <a:rPr lang="fr-FR" sz="1200" dirty="0">
                <a:latin typeface="Arial Narrow" panose="020B0606020202030204" pitchFamily="34" charset="0"/>
              </a:rPr>
              <a:t>à grande circulation, </a:t>
            </a:r>
            <a:r>
              <a:rPr lang="fr-FR" sz="1200" dirty="0" smtClean="0">
                <a:latin typeface="Arial Narrow" panose="020B0606020202030204" pitchFamily="34" charset="0"/>
              </a:rPr>
              <a:t>ces 4 secteurs sont concernés </a:t>
            </a:r>
            <a:r>
              <a:rPr lang="fr-FR" sz="1200" dirty="0">
                <a:latin typeface="Arial Narrow" panose="020B0606020202030204" pitchFamily="34" charset="0"/>
              </a:rPr>
              <a:t>par l’application des articles L. 111-6 à L.111-7 du code de l’urbanisme, qui stipulent que : </a:t>
            </a:r>
            <a:endParaRPr lang="fr-FR" sz="1200" dirty="0" smtClean="0">
              <a:latin typeface="Arial Narrow" panose="020B0606020202030204" pitchFamily="34" charset="0"/>
            </a:endParaRPr>
          </a:p>
          <a:p>
            <a:endParaRPr lang="fr-FR" sz="1200" dirty="0" smtClean="0">
              <a:latin typeface="Arial Narrow" panose="020B0606020202030204" pitchFamily="34" charset="0"/>
            </a:endParaRPr>
          </a:p>
          <a:p>
            <a:r>
              <a:rPr lang="fr-FR" sz="1200" dirty="0" smtClean="0">
                <a:latin typeface="Arial Narrow" panose="020B0606020202030204" pitchFamily="34" charset="0"/>
              </a:rPr>
              <a:t>Article </a:t>
            </a:r>
            <a:r>
              <a:rPr lang="fr-FR" sz="1200" dirty="0">
                <a:latin typeface="Arial Narrow" panose="020B0606020202030204" pitchFamily="34" charset="0"/>
              </a:rPr>
              <a:t>L.111-6 du code de l’urbanisme : </a:t>
            </a:r>
            <a:r>
              <a:rPr lang="fr-FR" sz="1200" i="1" dirty="0">
                <a:latin typeface="Arial Narrow" panose="020B0606020202030204" pitchFamily="34" charset="0"/>
              </a:rPr>
              <a:t>« En dehors des espaces urbanisés des communes, les constructions ou installations sont interdites dans une bande de cent mètres de part et d'autre de l'axe des autoroutes, des routes express et des déviations au sens du code de la voirie routière et de soixante-quinze mètres de part et d'autre de l'axe des autres routes classées à grande circulation. </a:t>
            </a:r>
            <a:r>
              <a:rPr lang="fr-FR" sz="1200" i="1" dirty="0" smtClean="0">
                <a:latin typeface="Arial Narrow" panose="020B0606020202030204" pitchFamily="34" charset="0"/>
              </a:rPr>
              <a:t>Cette </a:t>
            </a:r>
            <a:r>
              <a:rPr lang="fr-FR" sz="1200" i="1" dirty="0">
                <a:latin typeface="Arial Narrow" panose="020B0606020202030204" pitchFamily="34" charset="0"/>
              </a:rPr>
              <a:t>interdiction s'applique également dans une bande de soixante-quinze mètres de part et d'autre des routes visées au dernier alinéa du III de l'article L. 141-19. » </a:t>
            </a:r>
            <a:endParaRPr lang="fr-FR" sz="1200" i="1" dirty="0" smtClean="0">
              <a:latin typeface="Arial Narrow" panose="020B0606020202030204" pitchFamily="34" charset="0"/>
            </a:endParaRPr>
          </a:p>
          <a:p>
            <a:endParaRPr lang="fr-FR" sz="1200" dirty="0">
              <a:latin typeface="Arial Narrow" panose="020B0606020202030204" pitchFamily="34" charset="0"/>
            </a:endParaRPr>
          </a:p>
          <a:p>
            <a:r>
              <a:rPr lang="fr-FR" sz="1200" dirty="0" smtClean="0">
                <a:latin typeface="Arial Narrow" panose="020B0606020202030204" pitchFamily="34" charset="0"/>
              </a:rPr>
              <a:t>Article </a:t>
            </a:r>
            <a:r>
              <a:rPr lang="fr-FR" sz="1200" dirty="0">
                <a:latin typeface="Arial Narrow" panose="020B0606020202030204" pitchFamily="34" charset="0"/>
              </a:rPr>
              <a:t>L.111-7 du code de l’urbanisme : </a:t>
            </a:r>
            <a:r>
              <a:rPr lang="fr-FR" sz="1200" i="1" dirty="0">
                <a:latin typeface="Arial Narrow" panose="020B0606020202030204" pitchFamily="34" charset="0"/>
              </a:rPr>
              <a:t>« Elle ne s'applique pas : </a:t>
            </a:r>
            <a:endParaRPr lang="fr-FR" sz="1200" i="1" dirty="0" smtClean="0">
              <a:latin typeface="Arial Narrow" panose="020B0606020202030204" pitchFamily="34" charset="0"/>
            </a:endParaRPr>
          </a:p>
          <a:p>
            <a:r>
              <a:rPr lang="fr-FR" sz="1200" i="1" dirty="0" smtClean="0">
                <a:latin typeface="Arial Narrow" panose="020B0606020202030204" pitchFamily="34" charset="0"/>
              </a:rPr>
              <a:t>― </a:t>
            </a:r>
            <a:r>
              <a:rPr lang="fr-FR" sz="1200" i="1" dirty="0">
                <a:latin typeface="Arial Narrow" panose="020B0606020202030204" pitchFamily="34" charset="0"/>
              </a:rPr>
              <a:t>aux constructions ou installations liées ou nécessaires aux infrastructures routières </a:t>
            </a:r>
            <a:r>
              <a:rPr lang="fr-FR" sz="1200" i="1" dirty="0" smtClean="0">
                <a:latin typeface="Arial Narrow" panose="020B0606020202030204" pitchFamily="34" charset="0"/>
              </a:rPr>
              <a:t>;</a:t>
            </a:r>
          </a:p>
          <a:p>
            <a:r>
              <a:rPr lang="fr-FR" sz="1200" i="1" dirty="0" smtClean="0">
                <a:latin typeface="Arial Narrow" panose="020B0606020202030204" pitchFamily="34" charset="0"/>
              </a:rPr>
              <a:t>― </a:t>
            </a:r>
            <a:r>
              <a:rPr lang="fr-FR" sz="1200" i="1" dirty="0">
                <a:latin typeface="Arial Narrow" panose="020B0606020202030204" pitchFamily="34" charset="0"/>
              </a:rPr>
              <a:t>aux services publics exigeant la proximité immédiate des infrastructures routières ; </a:t>
            </a:r>
            <a:endParaRPr lang="fr-FR" sz="1200" i="1" dirty="0" smtClean="0">
              <a:latin typeface="Arial Narrow" panose="020B0606020202030204" pitchFamily="34" charset="0"/>
            </a:endParaRPr>
          </a:p>
          <a:p>
            <a:r>
              <a:rPr lang="fr-FR" sz="1200" i="1" dirty="0" smtClean="0">
                <a:latin typeface="Arial Narrow" panose="020B0606020202030204" pitchFamily="34" charset="0"/>
              </a:rPr>
              <a:t>― </a:t>
            </a:r>
            <a:r>
              <a:rPr lang="fr-FR" sz="1200" i="1" dirty="0">
                <a:latin typeface="Arial Narrow" panose="020B0606020202030204" pitchFamily="34" charset="0"/>
              </a:rPr>
              <a:t>aux bâtiments d'exploitation agricole ; </a:t>
            </a:r>
            <a:endParaRPr lang="fr-FR" sz="1200" i="1" dirty="0" smtClean="0">
              <a:latin typeface="Arial Narrow" panose="020B0606020202030204" pitchFamily="34" charset="0"/>
            </a:endParaRPr>
          </a:p>
          <a:p>
            <a:r>
              <a:rPr lang="fr-FR" sz="1200" i="1" dirty="0" smtClean="0">
                <a:latin typeface="Arial Narrow" panose="020B0606020202030204" pitchFamily="34" charset="0"/>
              </a:rPr>
              <a:t>― </a:t>
            </a:r>
            <a:r>
              <a:rPr lang="fr-FR" sz="1200" i="1" dirty="0">
                <a:latin typeface="Arial Narrow" panose="020B0606020202030204" pitchFamily="34" charset="0"/>
              </a:rPr>
              <a:t>aux réseaux d'intérêt public. </a:t>
            </a:r>
            <a:endParaRPr lang="fr-FR" sz="1200" i="1" dirty="0" smtClean="0">
              <a:latin typeface="Arial Narrow" panose="020B0606020202030204" pitchFamily="34" charset="0"/>
            </a:endParaRPr>
          </a:p>
          <a:p>
            <a:r>
              <a:rPr lang="fr-FR" sz="1200" i="1" dirty="0" smtClean="0">
                <a:latin typeface="Arial Narrow" panose="020B0606020202030204" pitchFamily="34" charset="0"/>
              </a:rPr>
              <a:t>Elle </a:t>
            </a:r>
            <a:r>
              <a:rPr lang="fr-FR" sz="1200" i="1" dirty="0">
                <a:latin typeface="Arial Narrow" panose="020B0606020202030204" pitchFamily="34" charset="0"/>
              </a:rPr>
              <a:t>ne s'applique pas non plus à l'adaptation, au changement de destination, à la réfection ou à l'extension de constructions existantes. » </a:t>
            </a:r>
            <a:endParaRPr lang="fr-FR" sz="1200" i="1" dirty="0" smtClean="0">
              <a:latin typeface="Arial Narrow" panose="020B0606020202030204" pitchFamily="34" charset="0"/>
            </a:endParaRPr>
          </a:p>
          <a:p>
            <a:endParaRPr lang="fr-FR" sz="1200" dirty="0" smtClean="0">
              <a:latin typeface="Arial Narrow" panose="020B0606020202030204" pitchFamily="34" charset="0"/>
            </a:endParaRPr>
          </a:p>
          <a:p>
            <a:r>
              <a:rPr lang="fr-FR" sz="1200" dirty="0" smtClean="0">
                <a:latin typeface="Arial Narrow" panose="020B0606020202030204" pitchFamily="34" charset="0"/>
              </a:rPr>
              <a:t>Article </a:t>
            </a:r>
            <a:r>
              <a:rPr lang="fr-FR" sz="1200" dirty="0">
                <a:latin typeface="Arial Narrow" panose="020B0606020202030204" pitchFamily="34" charset="0"/>
              </a:rPr>
              <a:t>L.111-8 du code de l’urbanisme : </a:t>
            </a:r>
            <a:r>
              <a:rPr lang="fr-FR" sz="1200" i="1" dirty="0">
                <a:latin typeface="Arial Narrow" panose="020B0606020202030204" pitchFamily="34" charset="0"/>
              </a:rPr>
              <a:t>« Le plan local d'urbanisme, ou un document d'urbanisme en tenant lieu, peut fixer des règles d'implantation différentes de celles prévues par l’article L.111-6 lorsqu'il comporte une étude justifiant, en fonction des spécificités locales, que ces règles sont compatibles avec la prise en compte des nuisances, de la sécurité, de la qualité architecturale, ainsi que de la qualité de l'urbanisme et des paysages ».</a:t>
            </a:r>
          </a:p>
        </p:txBody>
      </p:sp>
    </p:spTree>
    <p:extLst>
      <p:ext uri="{BB962C8B-B14F-4D97-AF65-F5344CB8AC3E}">
        <p14:creationId xmlns:p14="http://schemas.microsoft.com/office/powerpoint/2010/main" val="256544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2195736"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Espace réservé du pied de page 3"/>
          <p:cNvSpPr>
            <a:spLocks noGrp="1"/>
          </p:cNvSpPr>
          <p:nvPr>
            <p:ph type="ftr" sz="quarter" idx="11"/>
          </p:nvPr>
        </p:nvSpPr>
        <p:spPr>
          <a:xfrm rot="16200000">
            <a:off x="6300650" y="2538994"/>
            <a:ext cx="5193704" cy="492996"/>
          </a:xfrm>
          <a:solidFill>
            <a:schemeClr val="bg2">
              <a:lumMod val="90000"/>
            </a:schemeClr>
          </a:solidFill>
        </p:spPr>
        <p:txBody>
          <a:bodyPr/>
          <a:lstStyle/>
          <a:p>
            <a:pPr algn="ctr"/>
            <a:r>
              <a:rPr lang="fr-FR" dirty="0">
                <a:latin typeface="Titillium Up" panose="00000500000000000000" pitchFamily="50" charset="0"/>
              </a:rPr>
              <a:t> Révision du P.L.U. de SORIGNY</a:t>
            </a:r>
          </a:p>
        </p:txBody>
      </p:sp>
      <p:sp>
        <p:nvSpPr>
          <p:cNvPr id="8" name="Espace réservé du numéro de diapositive 7"/>
          <p:cNvSpPr>
            <a:spLocks noGrp="1"/>
          </p:cNvSpPr>
          <p:nvPr>
            <p:ph type="sldNum" sz="quarter" idx="12"/>
          </p:nvPr>
        </p:nvSpPr>
        <p:spPr/>
        <p:txBody>
          <a:bodyPr/>
          <a:lstStyle/>
          <a:p>
            <a:fld id="{5984EF46-BB3D-4FDF-82E1-02E3D33C4E6D}" type="slidenum">
              <a:rPr lang="fr-FR" smtClean="0"/>
              <a:t>5</a:t>
            </a:fld>
            <a:endParaRPr lang="fr-FR"/>
          </a:p>
        </p:txBody>
      </p:sp>
      <p:pic>
        <p:nvPicPr>
          <p:cNvPr id="7" name="Image 6"/>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59674" y="5873674"/>
            <a:ext cx="1475656" cy="492996"/>
          </a:xfrm>
          <a:prstGeom prst="rect">
            <a:avLst/>
          </a:prstGeom>
          <a:ln>
            <a:noFill/>
          </a:ln>
          <a:effectLst>
            <a:outerShdw blurRad="292100" dist="139700" dir="2700000" algn="tl" rotWithShape="0">
              <a:srgbClr val="333333">
                <a:alpha val="65000"/>
              </a:srgbClr>
            </a:outerShdw>
          </a:effectLst>
        </p:spPr>
      </p:pic>
      <p:pic>
        <p:nvPicPr>
          <p:cNvPr id="19" name="Picture 8" descr="RÃ©sultat de recherche d'images pour &quot;sorigny vergers&quot;">
            <a:extLst>
              <a:ext uri="{FF2B5EF4-FFF2-40B4-BE49-F238E27FC236}">
                <a16:creationId xmlns="" xmlns:a16="http://schemas.microsoft.com/office/drawing/2014/main" id="{E9D2DBC3-5181-41B1-8726-63D8B5D9ACD7}"/>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PencilGrayscale/>
                    </a14:imgEffect>
                  </a14:imgLayer>
                </a14:imgProps>
              </a:ext>
              <a:ext uri="{28A0092B-C50C-407E-A947-70E740481C1C}">
                <a14:useLocalDpi xmlns:a14="http://schemas.microsoft.com/office/drawing/2010/main" val="0"/>
              </a:ext>
            </a:extLst>
          </a:blip>
          <a:srcRect l="310" r="1" b="5113"/>
          <a:stretch/>
        </p:blipFill>
        <p:spPr bwMode="auto">
          <a:xfrm>
            <a:off x="189315" y="308746"/>
            <a:ext cx="1122611" cy="16053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 name="Picture 14" descr="RÃ©sultat de recherche d'images pour &quot;EGLISE SORIGNY&quot;">
            <a:extLst>
              <a:ext uri="{FF2B5EF4-FFF2-40B4-BE49-F238E27FC236}">
                <a16:creationId xmlns="" xmlns:a16="http://schemas.microsoft.com/office/drawing/2014/main" id="{A5583E7C-97D0-4E9A-A552-E63ACA16257E}"/>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189315" y="3657600"/>
            <a:ext cx="1264753" cy="15760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1" name="Picture 18" descr="http://www.domainedethais.com/wp-content/uploads/2016/12/Art-Domaine.jpg">
            <a:extLst>
              <a:ext uri="{FF2B5EF4-FFF2-40B4-BE49-F238E27FC236}">
                <a16:creationId xmlns="" xmlns:a16="http://schemas.microsoft.com/office/drawing/2014/main" id="{AE78BE53-995D-4F59-B183-414AAA28105E}"/>
              </a:ext>
            </a:extLst>
          </p:cNvPr>
          <p:cNvPicPr>
            <a:picLocks noChangeAspect="1" noChangeArrowheads="1"/>
          </p:cNvPicPr>
          <p:nvPr/>
        </p:nvPicPr>
        <p:blipFill>
          <a:blip r:embed="rId7" cstate="print">
            <a:extLst>
              <a:ext uri="{BEBA8EAE-BF5A-486C-A8C5-ECC9F3942E4B}">
                <a14:imgProps xmlns:a14="http://schemas.microsoft.com/office/drawing/2010/main">
                  <a14:imgLayer r:embed="rId8">
                    <a14:imgEffect>
                      <a14:artisticPencilGrayscale/>
                    </a14:imgEffect>
                  </a14:imgLayer>
                </a14:imgProps>
              </a:ext>
              <a:ext uri="{28A0092B-C50C-407E-A947-70E740481C1C}">
                <a14:useLocalDpi xmlns:a14="http://schemas.microsoft.com/office/drawing/2010/main" val="0"/>
              </a:ext>
            </a:extLst>
          </a:blip>
          <a:srcRect/>
          <a:stretch>
            <a:fillRect/>
          </a:stretch>
        </p:blipFill>
        <p:spPr bwMode="auto">
          <a:xfrm>
            <a:off x="484346" y="2225703"/>
            <a:ext cx="1619672" cy="10795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Espace réservé du contenu 2"/>
          <p:cNvSpPr>
            <a:spLocks noGrp="1"/>
          </p:cNvSpPr>
          <p:nvPr>
            <p:ph idx="1"/>
          </p:nvPr>
        </p:nvSpPr>
        <p:spPr>
          <a:xfrm>
            <a:off x="2354699" y="191752"/>
            <a:ext cx="6296305" cy="4800600"/>
          </a:xfrm>
        </p:spPr>
        <p:txBody>
          <a:bodyPr>
            <a:normAutofit/>
          </a:bodyPr>
          <a:lstStyle/>
          <a:p>
            <a:pPr marL="114300" indent="0" algn="r">
              <a:buNone/>
            </a:pPr>
            <a:r>
              <a:rPr lang="fr-FR" sz="2000" dirty="0" smtClean="0">
                <a:latin typeface="Arial Narrow" panose="020B0606020202030204" pitchFamily="34" charset="0"/>
              </a:rPr>
              <a:t>INTRODUCTION : CONTEXTE ET OBJECTIFS DE L’ÉTUDE</a:t>
            </a:r>
          </a:p>
          <a:p>
            <a:pPr marL="0" indent="0">
              <a:buNone/>
            </a:pPr>
            <a:r>
              <a:rPr lang="fr-FR" sz="1600" dirty="0" smtClean="0">
                <a:latin typeface="Arial Narrow" panose="020B0606020202030204" pitchFamily="34" charset="0"/>
              </a:rPr>
              <a:t>Objet de l’étude</a:t>
            </a:r>
          </a:p>
          <a:p>
            <a:pPr marL="0" indent="0">
              <a:buNone/>
            </a:pPr>
            <a:r>
              <a:rPr lang="fr-FR" sz="2000" dirty="0" smtClean="0">
                <a:latin typeface="Arial Narrow" panose="020B0606020202030204" pitchFamily="34" charset="0"/>
              </a:rPr>
              <a:t> </a:t>
            </a:r>
          </a:p>
          <a:p>
            <a:pPr marL="114300" indent="0" algn="r">
              <a:buNone/>
            </a:pPr>
            <a:endParaRPr lang="fr-FR" sz="2000" dirty="0" smtClean="0">
              <a:latin typeface="Arial Narrow" panose="020B0606020202030204" pitchFamily="34" charset="0"/>
            </a:endParaRPr>
          </a:p>
        </p:txBody>
      </p:sp>
      <p:sp>
        <p:nvSpPr>
          <p:cNvPr id="12" name="Espace réservé du contenu 2"/>
          <p:cNvSpPr txBox="1">
            <a:spLocks/>
          </p:cNvSpPr>
          <p:nvPr/>
        </p:nvSpPr>
        <p:spPr>
          <a:xfrm>
            <a:off x="2104018" y="971283"/>
            <a:ext cx="6550172" cy="579467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14300" indent="0" algn="just">
              <a:buFont typeface="Arial" panose="020B0604020202020204" pitchFamily="34" charset="0"/>
              <a:buNone/>
            </a:pPr>
            <a:r>
              <a:rPr lang="fr-FR" sz="1600" dirty="0" smtClean="0">
                <a:latin typeface="Arial Narrow" panose="020B0606020202030204" pitchFamily="34" charset="0"/>
                <a:cs typeface="Arial" pitchFamily="34" charset="0"/>
              </a:rPr>
              <a:t>Le présent dossier a pour objet l’étude d’aménagement de 4 secteurs disséminés le long de la RD910, ex-RN10, A10, traversant le territoire communal du nord au sud . Il s’agit de 4 zones distinctes :</a:t>
            </a:r>
          </a:p>
          <a:p>
            <a:pPr marL="400050" indent="-285750" algn="just">
              <a:buFontTx/>
              <a:buChar char="-"/>
            </a:pPr>
            <a:r>
              <a:rPr lang="fr-FR" sz="1600" dirty="0" err="1" smtClean="0">
                <a:latin typeface="Arial Narrow" panose="020B0606020202030204" pitchFamily="34" charset="0"/>
                <a:cs typeface="Arial" pitchFamily="34" charset="0"/>
              </a:rPr>
              <a:t>Isoparc</a:t>
            </a:r>
            <a:r>
              <a:rPr lang="fr-FR" sz="1600" dirty="0" smtClean="0">
                <a:latin typeface="Arial Narrow" panose="020B0606020202030204" pitchFamily="34" charset="0"/>
                <a:cs typeface="Arial" pitchFamily="34" charset="0"/>
              </a:rPr>
              <a:t> situé au nord du bourg et ayant fait l’objet d’une ZAC</a:t>
            </a:r>
          </a:p>
          <a:p>
            <a:pPr marL="400050" indent="-285750" algn="just">
              <a:buFontTx/>
              <a:buChar char="-"/>
            </a:pPr>
            <a:r>
              <a:rPr lang="fr-FR" sz="1600" dirty="0" smtClean="0">
                <a:latin typeface="Arial Narrow" panose="020B0606020202030204" pitchFamily="34" charset="0"/>
                <a:cs typeface="Arial" pitchFamily="34" charset="0"/>
              </a:rPr>
              <a:t>Un premier futur STECAL au PLU au sud du territoire au niveau du Cheval Blanc</a:t>
            </a:r>
          </a:p>
          <a:p>
            <a:pPr marL="400050" indent="-285750" algn="just">
              <a:buFontTx/>
              <a:buChar char="-"/>
            </a:pPr>
            <a:r>
              <a:rPr lang="fr-FR" sz="1600" dirty="0" smtClean="0">
                <a:latin typeface="Arial Narrow" panose="020B0606020202030204" pitchFamily="34" charset="0"/>
                <a:cs typeface="Arial" pitchFamily="34" charset="0"/>
              </a:rPr>
              <a:t>Secteur de l’aérodrome au sud de la ZA de la Grange Barbier  </a:t>
            </a:r>
          </a:p>
          <a:p>
            <a:pPr marL="114300" indent="0" algn="just">
              <a:buNone/>
            </a:pPr>
            <a:endParaRPr lang="fr-FR" sz="1600" dirty="0" smtClean="0">
              <a:latin typeface="Arial Narrow" panose="020B0606020202030204" pitchFamily="34" charset="0"/>
              <a:cs typeface="Arial" pitchFamily="34" charset="0"/>
            </a:endParaRPr>
          </a:p>
          <a:p>
            <a:pPr marL="114300" indent="0" algn="just">
              <a:buNone/>
            </a:pPr>
            <a:endParaRPr lang="fr-FR" sz="1600" dirty="0" smtClean="0">
              <a:latin typeface="Arial Narrow" panose="020B0606020202030204" pitchFamily="34" charset="0"/>
              <a:cs typeface="Arial" pitchFamily="34" charset="0"/>
            </a:endParaRPr>
          </a:p>
          <a:p>
            <a:pPr marL="114300" indent="0" algn="just">
              <a:buFont typeface="Arial" panose="020B0604020202020204" pitchFamily="34" charset="0"/>
              <a:buNone/>
            </a:pPr>
            <a:r>
              <a:rPr lang="fr-FR" sz="1600" dirty="0" smtClean="0">
                <a:latin typeface="Arial Narrow" panose="020B0606020202030204" pitchFamily="34" charset="0"/>
                <a:cs typeface="Arial" pitchFamily="34" charset="0"/>
              </a:rPr>
              <a:t>La commune en cours de révision de son PLU envisage l’assouplissement de l’aménagement du site d’</a:t>
            </a:r>
            <a:r>
              <a:rPr lang="fr-FR" sz="1600" dirty="0" err="1" smtClean="0">
                <a:latin typeface="Arial Narrow" panose="020B0606020202030204" pitchFamily="34" charset="0"/>
                <a:cs typeface="Arial" pitchFamily="34" charset="0"/>
              </a:rPr>
              <a:t>Isoparc</a:t>
            </a:r>
            <a:r>
              <a:rPr lang="fr-FR" sz="1600" dirty="0" smtClean="0">
                <a:latin typeface="Arial Narrow" panose="020B0606020202030204" pitchFamily="34" charset="0"/>
                <a:cs typeface="Arial" pitchFamily="34" charset="0"/>
              </a:rPr>
              <a:t> et de l’aérodrome, </a:t>
            </a:r>
            <a:r>
              <a:rPr lang="fr-FR" sz="1600" dirty="0" smtClean="0">
                <a:latin typeface="Arial Narrow" panose="020B0606020202030204" pitchFamily="34" charset="0"/>
                <a:cs typeface="Arial" pitchFamily="34" charset="0"/>
              </a:rPr>
              <a:t>et la </a:t>
            </a:r>
            <a:r>
              <a:rPr lang="fr-FR" sz="1600" dirty="0" smtClean="0">
                <a:latin typeface="Arial Narrow" panose="020B0606020202030204" pitchFamily="34" charset="0"/>
                <a:cs typeface="Arial" pitchFamily="34" charset="0"/>
              </a:rPr>
              <a:t>possibilité d’une reconversion d’un site sud qui se distingue par le fait d’être occupé par des activités anciennes mais en vacance de longue </a:t>
            </a:r>
            <a:r>
              <a:rPr lang="fr-FR" sz="1600" dirty="0" smtClean="0">
                <a:latin typeface="Arial Narrow" panose="020B0606020202030204" pitchFamily="34" charset="0"/>
                <a:cs typeface="Arial" pitchFamily="34" charset="0"/>
              </a:rPr>
              <a:t>date.</a:t>
            </a:r>
            <a:endParaRPr lang="fr-FR" sz="1600" dirty="0" smtClean="0">
              <a:latin typeface="Arial Narrow" panose="020B0606020202030204" pitchFamily="34" charset="0"/>
              <a:cs typeface="Arial" pitchFamily="34" charset="0"/>
            </a:endParaRPr>
          </a:p>
          <a:p>
            <a:pPr marL="114300" indent="0" algn="just">
              <a:buFont typeface="Arial" panose="020B0604020202020204" pitchFamily="34" charset="0"/>
              <a:buNone/>
            </a:pPr>
            <a:endParaRPr lang="fr-FR" sz="1600" dirty="0">
              <a:latin typeface="Arial Narrow" panose="020B0606020202030204" pitchFamily="34" charset="0"/>
              <a:cs typeface="Arial" pitchFamily="34" charset="0"/>
            </a:endParaRPr>
          </a:p>
          <a:p>
            <a:pPr marL="114300" indent="0" algn="just">
              <a:buFont typeface="Arial" panose="020B0604020202020204" pitchFamily="34" charset="0"/>
              <a:buNone/>
            </a:pPr>
            <a:r>
              <a:rPr lang="fr-FR" sz="1600" dirty="0" smtClean="0">
                <a:latin typeface="Arial Narrow" panose="020B0606020202030204" pitchFamily="34" charset="0"/>
                <a:cs typeface="Arial" pitchFamily="34" charset="0"/>
              </a:rPr>
              <a:t>Or, ces occupations et sites délaissés génèrent une image d’entrée et de traverse du territoire de </a:t>
            </a:r>
            <a:r>
              <a:rPr lang="fr-FR" sz="1600" dirty="0" err="1" smtClean="0">
                <a:latin typeface="Arial Narrow" panose="020B0606020202030204" pitchFamily="34" charset="0"/>
                <a:cs typeface="Arial" pitchFamily="34" charset="0"/>
              </a:rPr>
              <a:t>Sorigny</a:t>
            </a:r>
            <a:r>
              <a:rPr lang="fr-FR" sz="1600" dirty="0" smtClean="0">
                <a:latin typeface="Arial Narrow" panose="020B0606020202030204" pitchFamily="34" charset="0"/>
                <a:cs typeface="Arial" pitchFamily="34" charset="0"/>
              </a:rPr>
              <a:t> peu dynamique et soignée. Dès lors la collectivité souhaite permettre la reconversion de ces sites, ayant des projets plus ou moins avancés en liste, en autorisant de nouveaux aménagements, voire de nouvelles constructions. Certaines activités vacantes présentent la particularité d’être bien antérieure à l’application de la Loi Barnier de 1995, et sont donc pleinement intégrées dans le recul de 75m. Ainsi, pour permettre leur reconversion et leur nouvel usage, l’objectif du présent dossier est de présenter des projets d’aménagement, de fixer le cadre des critères de la Loi Barnier et de déterminer les prescriptions règlementaires, notamment en définissant les autorisations et interdictions des futures occupations.</a:t>
            </a:r>
          </a:p>
          <a:p>
            <a:pPr marL="114300" indent="0" algn="just">
              <a:buFont typeface="Arial" panose="020B0604020202020204" pitchFamily="34" charset="0"/>
              <a:buNone/>
            </a:pPr>
            <a:r>
              <a:rPr lang="fr-FR" sz="1600" dirty="0" smtClean="0">
                <a:latin typeface="Arial Narrow" panose="020B0606020202030204" pitchFamily="34" charset="0"/>
                <a:cs typeface="Arial" pitchFamily="34" charset="0"/>
              </a:rPr>
              <a:t>La problématique de la ZA d’</a:t>
            </a:r>
            <a:r>
              <a:rPr lang="fr-FR" sz="1600" dirty="0" err="1" smtClean="0">
                <a:latin typeface="Arial Narrow" panose="020B0606020202030204" pitchFamily="34" charset="0"/>
                <a:cs typeface="Arial" pitchFamily="34" charset="0"/>
              </a:rPr>
              <a:t>Isoparc</a:t>
            </a:r>
            <a:r>
              <a:rPr lang="fr-FR" sz="1600" dirty="0" smtClean="0">
                <a:latin typeface="Arial Narrow" panose="020B0606020202030204" pitchFamily="34" charset="0"/>
                <a:cs typeface="Arial" pitchFamily="34" charset="0"/>
              </a:rPr>
              <a:t> est complètement distincte, puisqu’il s’agit d’une zone aménagée récemment et qui continue d’accueillir des activités et de se développer. De rayonnement départemental, de nombreux projets sont à l’étude - extension des activités en place, village d’artisans, plateforme logistique d’envergure, etc. Pour autant, la conception même de la zone a laissé une place très généreuse aux espaces végétalisés puisque sur 200 ha au final la ZAC prévoyait 40 ha d’espaces plantés. Par ailleurs, le recul de 75m le long de la RD910 est resté appliqué dans son intégralité imposant une </a:t>
            </a:r>
            <a:r>
              <a:rPr lang="fr-FR" sz="1600" dirty="0" err="1" smtClean="0">
                <a:latin typeface="Arial Narrow" panose="020B0606020202030204" pitchFamily="34" charset="0"/>
                <a:cs typeface="Arial" pitchFamily="34" charset="0"/>
              </a:rPr>
              <a:t>inconstructibilité</a:t>
            </a:r>
            <a:r>
              <a:rPr lang="fr-FR" sz="1600" dirty="0" smtClean="0">
                <a:latin typeface="Arial Narrow" panose="020B0606020202030204" pitchFamily="34" charset="0"/>
                <a:cs typeface="Arial" pitchFamily="34" charset="0"/>
              </a:rPr>
              <a:t> conséquente en façade de la RD. </a:t>
            </a:r>
            <a:endParaRPr lang="fr-FR" sz="1600" dirty="0" smtClean="0">
              <a:latin typeface="Arial Narrow" panose="020B0606020202030204" pitchFamily="34" charset="0"/>
              <a:cs typeface="Arial" pitchFamily="34" charset="0"/>
            </a:endParaRPr>
          </a:p>
          <a:p>
            <a:pPr marL="114300" indent="0" algn="just">
              <a:buFont typeface="Arial" panose="020B0604020202020204" pitchFamily="34" charset="0"/>
              <a:buNone/>
            </a:pPr>
            <a:r>
              <a:rPr lang="fr-FR" sz="1600" dirty="0" smtClean="0">
                <a:latin typeface="Arial Narrow" panose="020B0606020202030204" pitchFamily="34" charset="0"/>
                <a:cs typeface="Arial" pitchFamily="34" charset="0"/>
              </a:rPr>
              <a:t>Or</a:t>
            </a:r>
            <a:r>
              <a:rPr lang="fr-FR" sz="1600" dirty="0" smtClean="0">
                <a:latin typeface="Arial Narrow" panose="020B0606020202030204" pitchFamily="34" charset="0"/>
                <a:cs typeface="Arial" pitchFamily="34" charset="0"/>
              </a:rPr>
              <a:t>, les réflexions actuelles, la recherche d’économie et d’optimisation du territoire, tout comme le déploiement des arbres, tendent aujourd’hui à réorienter les aménagements ainsi que l’occupation de l’espace. Dès lors, l’objectif ici est bien de concilier le maintien d’un cadre paysager et environnemental, signature verte d’</a:t>
            </a:r>
            <a:r>
              <a:rPr lang="fr-FR" sz="1600" dirty="0" err="1" smtClean="0">
                <a:latin typeface="Arial Narrow" panose="020B0606020202030204" pitchFamily="34" charset="0"/>
                <a:cs typeface="Arial" pitchFamily="34" charset="0"/>
              </a:rPr>
              <a:t>Isoparc</a:t>
            </a:r>
            <a:r>
              <a:rPr lang="fr-FR" sz="1600" dirty="0" smtClean="0">
                <a:latin typeface="Arial Narrow" panose="020B0606020202030204" pitchFamily="34" charset="0"/>
                <a:cs typeface="Arial" pitchFamily="34" charset="0"/>
              </a:rPr>
              <a:t>, avec la nécessaire économie spatiale en matière économique.</a:t>
            </a:r>
          </a:p>
          <a:p>
            <a:pPr marL="114300" indent="0" algn="just">
              <a:buFont typeface="Arial" panose="020B0604020202020204" pitchFamily="34" charset="0"/>
              <a:buNone/>
            </a:pPr>
            <a:r>
              <a:rPr lang="fr-FR" sz="1600" dirty="0" smtClean="0">
                <a:latin typeface="Arial Narrow" panose="020B0606020202030204" pitchFamily="34" charset="0"/>
                <a:cs typeface="Arial" pitchFamily="34" charset="0"/>
              </a:rPr>
              <a:t>Il convient aussi de préciser que la collectivité a souhaité lancer une réflexion quant à un accueil plus spécifique tourné vers du tertiaire, commerce, sport et loisirs sur la trentaine d’ha située en frange sud, en direction du bourg.</a:t>
            </a:r>
          </a:p>
          <a:p>
            <a:pPr marL="114300" indent="0" algn="just">
              <a:buFont typeface="Arial" panose="020B0604020202020204" pitchFamily="34" charset="0"/>
              <a:buNone/>
            </a:pPr>
            <a:endParaRPr lang="fr-FR" sz="1600" dirty="0" smtClean="0">
              <a:latin typeface="Arial Narrow" panose="020B0606020202030204" pitchFamily="34" charset="0"/>
              <a:cs typeface="Arial" pitchFamily="34" charset="0"/>
            </a:endParaRPr>
          </a:p>
          <a:p>
            <a:pPr marL="114300" indent="0" algn="just">
              <a:buNone/>
            </a:pPr>
            <a:r>
              <a:rPr lang="fr-FR" sz="1600" dirty="0" smtClean="0">
                <a:latin typeface="Arial Narrow" panose="020B0606020202030204" pitchFamily="34" charset="0"/>
                <a:cs typeface="Arial" pitchFamily="34" charset="0"/>
              </a:rPr>
              <a:t>La présente étude devra donc permettre d’affiner la connaissance du contexte territorial et les enjeux urbains, et paysagers de chacun des </a:t>
            </a:r>
            <a:r>
              <a:rPr lang="fr-FR" sz="1600" dirty="0" smtClean="0">
                <a:latin typeface="Arial Narrow" panose="020B0606020202030204" pitchFamily="34" charset="0"/>
                <a:cs typeface="Arial" pitchFamily="34" charset="0"/>
              </a:rPr>
              <a:t>3 </a:t>
            </a:r>
            <a:r>
              <a:rPr lang="fr-FR" sz="1600" dirty="0" smtClean="0">
                <a:latin typeface="Arial Narrow" panose="020B0606020202030204" pitchFamily="34" charset="0"/>
                <a:cs typeface="Arial" pitchFamily="34" charset="0"/>
              </a:rPr>
              <a:t>sites, de définir un parti d’aménagement propre à chaque vocation économique qui prône l’intégration urbaine et paysagère des futures constructions.</a:t>
            </a:r>
          </a:p>
          <a:p>
            <a:pPr marL="114300" indent="0" algn="just">
              <a:buFont typeface="Arial" panose="020B0604020202020204" pitchFamily="34" charset="0"/>
              <a:buNone/>
            </a:pPr>
            <a:r>
              <a:rPr lang="fr-FR" sz="1600" dirty="0" smtClean="0">
                <a:latin typeface="Arial Narrow" panose="020B0606020202030204" pitchFamily="34" charset="0"/>
                <a:cs typeface="Arial" pitchFamily="34" charset="0"/>
              </a:rPr>
              <a:t>Longeant l’axe de la RD910 Tours / Poitiers et l’A10, classés à grande circulation, l’aménagement des zones est concerné par l’amendement de la dite Loi Barnier, retranscrite aux articles L.111-1-4 et L.111-6 du code de l’urbanisme.</a:t>
            </a:r>
            <a:endParaRPr lang="fr-FR" sz="1600" dirty="0">
              <a:latin typeface="Arial Narrow" panose="020B0606020202030204" pitchFamily="34" charset="0"/>
              <a:cs typeface="Arial" pitchFamily="34" charset="0"/>
            </a:endParaRPr>
          </a:p>
        </p:txBody>
      </p:sp>
      <p:pic>
        <p:nvPicPr>
          <p:cNvPr id="13" name="Image 1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100298" y="-2910"/>
            <a:ext cx="1362803" cy="933455"/>
          </a:xfrm>
          <a:prstGeom prst="rect">
            <a:avLst/>
          </a:prstGeom>
        </p:spPr>
      </p:pic>
    </p:spTree>
    <p:extLst>
      <p:ext uri="{BB962C8B-B14F-4D97-AF65-F5344CB8AC3E}">
        <p14:creationId xmlns:p14="http://schemas.microsoft.com/office/powerpoint/2010/main" val="393342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6</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408017" y="923945"/>
            <a:ext cx="5029366" cy="584775"/>
          </a:xfrm>
          <a:prstGeom prst="rect">
            <a:avLst/>
          </a:prstGeom>
          <a:noFill/>
        </p:spPr>
        <p:txBody>
          <a:bodyPr wrap="square" rtlCol="0">
            <a:spAutoFit/>
          </a:bodyPr>
          <a:lstStyle/>
          <a:p>
            <a:r>
              <a:rPr lang="fr-FR" sz="1600" dirty="0" smtClean="0">
                <a:solidFill>
                  <a:srgbClr val="C00000"/>
                </a:solidFill>
                <a:latin typeface="Titillium Up" panose="00000500000000000000" pitchFamily="50" charset="0"/>
              </a:rPr>
              <a:t>Portrait économique communal : une </a:t>
            </a:r>
            <a:r>
              <a:rPr lang="fr-FR" sz="1600" dirty="0">
                <a:solidFill>
                  <a:srgbClr val="C00000"/>
                </a:solidFill>
                <a:latin typeface="Titillium Up" panose="00000500000000000000" pitchFamily="50" charset="0"/>
              </a:rPr>
              <a:t>économie active grâce à un secteur tertiaire dynamique</a:t>
            </a:r>
          </a:p>
        </p:txBody>
      </p:sp>
      <p:sp>
        <p:nvSpPr>
          <p:cNvPr id="14" name="ZoneTexte 13">
            <a:extLst>
              <a:ext uri="{FF2B5EF4-FFF2-40B4-BE49-F238E27FC236}">
                <a16:creationId xmlns="" xmlns:a16="http://schemas.microsoft.com/office/drawing/2014/main" id="{20E84611-1047-4621-9E44-61F43BD9E845}"/>
              </a:ext>
            </a:extLst>
          </p:cNvPr>
          <p:cNvSpPr txBox="1"/>
          <p:nvPr/>
        </p:nvSpPr>
        <p:spPr>
          <a:xfrm>
            <a:off x="239970" y="1484590"/>
            <a:ext cx="8389566" cy="1277273"/>
          </a:xfrm>
          <a:prstGeom prst="rect">
            <a:avLst/>
          </a:prstGeom>
          <a:noFill/>
        </p:spPr>
        <p:txBody>
          <a:bodyPr wrap="square" rtlCol="0">
            <a:spAutoFit/>
          </a:bodyPr>
          <a:lstStyle/>
          <a:p>
            <a:pPr marL="285750" indent="-285750" algn="just">
              <a:buFont typeface="Arial" panose="020B0604020202020204" pitchFamily="34" charset="0"/>
              <a:buChar char="•"/>
            </a:pPr>
            <a:r>
              <a:rPr lang="fr-FR" sz="1100" dirty="0">
                <a:latin typeface="Titillium Up" panose="00000500000000000000" pitchFamily="50" charset="0"/>
              </a:rPr>
              <a:t>En 2015, 252 établissements actifs sont recensés sur le </a:t>
            </a:r>
            <a:r>
              <a:rPr lang="fr-FR" sz="1100" dirty="0" smtClean="0">
                <a:latin typeface="Titillium Up" panose="00000500000000000000" pitchFamily="50" charset="0"/>
              </a:rPr>
              <a:t>territoire</a:t>
            </a:r>
          </a:p>
          <a:p>
            <a:pPr marL="285750" indent="-285750" algn="just">
              <a:buFont typeface="Arial" panose="020B0604020202020204" pitchFamily="34" charset="0"/>
              <a:buChar char="•"/>
            </a:pPr>
            <a:r>
              <a:rPr lang="fr-FR" sz="1100" dirty="0" smtClean="0">
                <a:latin typeface="Titillium Up" panose="00000500000000000000" pitchFamily="50" charset="0"/>
              </a:rPr>
              <a:t>En 2019 36 établissements sont créés dans le commerce et les activités de services</a:t>
            </a:r>
            <a:endParaRPr lang="fr-FR" sz="1100" dirty="0">
              <a:latin typeface="Titillium Up" panose="00000500000000000000" pitchFamily="50" charset="0"/>
            </a:endParaRPr>
          </a:p>
          <a:p>
            <a:pPr marL="285750" indent="-285750" algn="just">
              <a:buFont typeface="Arial" panose="020B0604020202020204" pitchFamily="34" charset="0"/>
              <a:buChar char="•"/>
            </a:pPr>
            <a:r>
              <a:rPr lang="fr-FR" sz="1100" dirty="0">
                <a:latin typeface="Titillium Up" panose="00000500000000000000" pitchFamily="50" charset="0"/>
              </a:rPr>
              <a:t>Le secteur le plus représenté sur la commune est celui du commerce, des transports et services divers, recensant 141 établissements. Il est suivi de loin par le secteur de l’administration publique, de l’enseignement, de la santé et de l’action sociale représenté par 35 établissements</a:t>
            </a:r>
          </a:p>
          <a:p>
            <a:pPr marL="285750" indent="-285750" algn="just">
              <a:buFont typeface="Arial" panose="020B0604020202020204" pitchFamily="34" charset="0"/>
              <a:buChar char="•"/>
            </a:pPr>
            <a:r>
              <a:rPr lang="fr-FR" sz="1100" dirty="0">
                <a:latin typeface="Titillium Up" panose="00000500000000000000" pitchFamily="50" charset="0"/>
              </a:rPr>
              <a:t>Puis vient le secteur de la construction, comptabilisant 30 établissements</a:t>
            </a:r>
          </a:p>
          <a:p>
            <a:pPr marL="285750" indent="-285750" algn="just">
              <a:buFont typeface="Arial" panose="020B0604020202020204" pitchFamily="34" charset="0"/>
              <a:buChar char="•"/>
            </a:pPr>
            <a:r>
              <a:rPr lang="fr-FR" sz="1100" dirty="0">
                <a:latin typeface="Titillium Up" panose="00000500000000000000" pitchFamily="50" charset="0"/>
              </a:rPr>
              <a:t>La commune accueille une majorité d’établissements de petites tailles c’est-à-dire ne dépassant pas les 10 salariés (89,6%). Cependant, elle accueille tout de même 7 établissements qui comptent 50 salariés ou plus (2,7%)</a:t>
            </a:r>
          </a:p>
        </p:txBody>
      </p:sp>
      <p:pic>
        <p:nvPicPr>
          <p:cNvPr id="16" name="Image 15">
            <a:extLst>
              <a:ext uri="{FF2B5EF4-FFF2-40B4-BE49-F238E27FC236}">
                <a16:creationId xmlns="" xmlns:a16="http://schemas.microsoft.com/office/drawing/2014/main" id="{5924DE08-8511-4FFE-8E55-184F6C21EA7E}"/>
              </a:ext>
            </a:extLst>
          </p:cNvPr>
          <p:cNvPicPr>
            <a:picLocks noChangeAspect="1"/>
          </p:cNvPicPr>
          <p:nvPr/>
        </p:nvPicPr>
        <p:blipFill>
          <a:blip r:embed="rId3"/>
          <a:stretch>
            <a:fillRect/>
          </a:stretch>
        </p:blipFill>
        <p:spPr>
          <a:xfrm>
            <a:off x="255575" y="2861942"/>
            <a:ext cx="5728035" cy="1862711"/>
          </a:xfrm>
          <a:prstGeom prst="rect">
            <a:avLst/>
          </a:prstGeom>
        </p:spPr>
      </p:pic>
      <p:sp>
        <p:nvSpPr>
          <p:cNvPr id="15"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7"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8" name="Image 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graphicFrame>
        <p:nvGraphicFramePr>
          <p:cNvPr id="9" name="Tableau 8"/>
          <p:cNvGraphicFramePr>
            <a:graphicFrameLocks noGrp="1"/>
          </p:cNvGraphicFramePr>
          <p:nvPr>
            <p:extLst>
              <p:ext uri="{D42A27DB-BD31-4B8C-83A1-F6EECF244321}">
                <p14:modId xmlns:p14="http://schemas.microsoft.com/office/powerpoint/2010/main" val="2290161926"/>
              </p:ext>
            </p:extLst>
          </p:nvPr>
        </p:nvGraphicFramePr>
        <p:xfrm>
          <a:off x="3256834" y="4824732"/>
          <a:ext cx="5224245" cy="1984257"/>
        </p:xfrm>
        <a:graphic>
          <a:graphicData uri="http://schemas.openxmlformats.org/drawingml/2006/table">
            <a:tbl>
              <a:tblPr/>
              <a:tblGrid>
                <a:gridCol w="3590944"/>
                <a:gridCol w="835410"/>
                <a:gridCol w="797891"/>
              </a:tblGrid>
              <a:tr h="136495">
                <a:tc gridSpan="3">
                  <a:txBody>
                    <a:bodyPr/>
                    <a:lstStyle/>
                    <a:p>
                      <a:r>
                        <a:rPr lang="fr-FR" sz="600" dirty="0"/>
                        <a:t>DEN T4 - Créations d'établissements par secteur d'activité en 2019 () -</a:t>
                      </a:r>
                    </a:p>
                  </a:txBody>
                  <a:tcPr marL="50034" marR="50034" marT="25017" marB="25017" anchor="ctr">
                    <a:solidFill>
                      <a:srgbClr val="FFFFFF"/>
                    </a:solidFill>
                  </a:tcPr>
                </a:tc>
                <a:tc hMerge="1">
                  <a:txBody>
                    <a:bodyPr/>
                    <a:lstStyle/>
                    <a:p>
                      <a:endParaRPr lang="fr-FR"/>
                    </a:p>
                  </a:txBody>
                  <a:tcPr/>
                </a:tc>
                <a:tc hMerge="1">
                  <a:txBody>
                    <a:bodyPr/>
                    <a:lstStyle/>
                    <a:p>
                      <a:endParaRPr lang="fr-FR"/>
                    </a:p>
                  </a:txBody>
                  <a:tcPr/>
                </a:tc>
              </a:tr>
              <a:tr h="138506">
                <a:tc>
                  <a:txBody>
                    <a:bodyPr/>
                    <a:lstStyle/>
                    <a:p>
                      <a:pPr algn="ctr" fontAlgn="ctr"/>
                      <a:endParaRPr lang="fr-FR" sz="600" b="1" i="0" dirty="0">
                        <a:solidFill>
                          <a:srgbClr val="FFFFFF"/>
                        </a:solidFill>
                        <a:effectLst/>
                        <a:latin typeface="inherit"/>
                      </a:endParaRPr>
                    </a:p>
                  </a:txBody>
                  <a:tcPr marL="36483" marR="36483" marT="26059" marB="26059" anchor="ctr">
                    <a:lnL>
                      <a:noFill/>
                    </a:lnL>
                    <a:lnR w="9525" cap="flat" cmpd="sng" algn="ctr">
                      <a:solidFill>
                        <a:srgbClr val="E0E0E0"/>
                      </a:solidFill>
                      <a:prstDash val="solid"/>
                      <a:round/>
                      <a:headEnd type="none" w="med" len="med"/>
                      <a:tailEnd type="none" w="med" len="med"/>
                    </a:lnR>
                    <a:lnB w="9525" cap="flat" cmpd="sng" algn="ctr">
                      <a:solidFill>
                        <a:srgbClr val="E0E0E0"/>
                      </a:solidFill>
                      <a:prstDash val="solid"/>
                      <a:round/>
                      <a:headEnd type="none" w="med" len="med"/>
                      <a:tailEnd type="none" w="med" len="med"/>
                    </a:lnB>
                    <a:solidFill>
                      <a:srgbClr val="757575"/>
                    </a:solidFill>
                  </a:tcPr>
                </a:tc>
                <a:tc>
                  <a:txBody>
                    <a:bodyPr/>
                    <a:lstStyle/>
                    <a:p>
                      <a:pPr algn="ctr" fontAlgn="ctr"/>
                      <a:r>
                        <a:rPr lang="fr-FR" sz="600" b="1" i="0">
                          <a:solidFill>
                            <a:srgbClr val="FFFFFF"/>
                          </a:solidFill>
                          <a:effectLst/>
                          <a:latin typeface="inherit"/>
                        </a:rPr>
                        <a:t>Ensemble</a:t>
                      </a:r>
                    </a:p>
                  </a:txBody>
                  <a:tcPr marL="36483" marR="36483"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a:noFill/>
                    </a:lnT>
                    <a:lnB w="9525" cap="flat" cmpd="sng" algn="ctr">
                      <a:solidFill>
                        <a:srgbClr val="E0E0E0"/>
                      </a:solidFill>
                      <a:prstDash val="solid"/>
                      <a:round/>
                      <a:headEnd type="none" w="med" len="med"/>
                      <a:tailEnd type="none" w="med" len="med"/>
                    </a:lnB>
                    <a:solidFill>
                      <a:srgbClr val="757575"/>
                    </a:solidFill>
                  </a:tcPr>
                </a:tc>
                <a:tc>
                  <a:txBody>
                    <a:bodyPr/>
                    <a:lstStyle/>
                    <a:p>
                      <a:pPr algn="ctr" fontAlgn="ctr"/>
                      <a:r>
                        <a:rPr lang="fr-FR" sz="600" b="1" i="0">
                          <a:solidFill>
                            <a:srgbClr val="FFFFFF"/>
                          </a:solidFill>
                          <a:effectLst/>
                          <a:latin typeface="inherit"/>
                        </a:rPr>
                        <a:t>%</a:t>
                      </a:r>
                    </a:p>
                  </a:txBody>
                  <a:tcPr marL="36483" marR="36483"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a:noFill/>
                    </a:lnT>
                    <a:lnB w="9525" cap="flat" cmpd="sng" algn="ctr">
                      <a:solidFill>
                        <a:srgbClr val="E0E0E0"/>
                      </a:solidFill>
                      <a:prstDash val="solid"/>
                      <a:round/>
                      <a:headEnd type="none" w="med" len="med"/>
                      <a:tailEnd type="none" w="med" len="med"/>
                    </a:lnB>
                    <a:solidFill>
                      <a:srgbClr val="757575"/>
                    </a:solidFill>
                  </a:tcPr>
                </a:tc>
              </a:tr>
              <a:tr h="138506">
                <a:tc>
                  <a:txBody>
                    <a:bodyPr/>
                    <a:lstStyle/>
                    <a:p>
                      <a:pPr algn="l" fontAlgn="ctr"/>
                      <a:r>
                        <a:rPr lang="fr-FR" sz="600" b="1" i="0" dirty="0">
                          <a:solidFill>
                            <a:srgbClr val="525457"/>
                          </a:solidFill>
                          <a:effectLst/>
                          <a:latin typeface="inherit"/>
                        </a:rPr>
                        <a:t>Ensemble</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1" i="0" dirty="0">
                          <a:solidFill>
                            <a:srgbClr val="525457"/>
                          </a:solidFill>
                          <a:effectLst/>
                          <a:latin typeface="inherit"/>
                        </a:rPr>
                        <a:t>36</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1" i="0">
                          <a:solidFill>
                            <a:srgbClr val="525457"/>
                          </a:solidFill>
                          <a:effectLst/>
                          <a:latin typeface="inherit"/>
                        </a:rPr>
                        <a:t>100,0</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r>
              <a:tr h="183397">
                <a:tc>
                  <a:txBody>
                    <a:bodyPr/>
                    <a:lstStyle/>
                    <a:p>
                      <a:pPr algn="l" fontAlgn="ctr"/>
                      <a:r>
                        <a:rPr lang="fr-FR" sz="600" b="0" i="0">
                          <a:solidFill>
                            <a:srgbClr val="525457"/>
                          </a:solidFill>
                          <a:effectLst/>
                          <a:latin typeface="inherit"/>
                        </a:rPr>
                        <a:t>Industrie manufacturière, industries extractives et autres</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dirty="0">
                          <a:solidFill>
                            <a:srgbClr val="525457"/>
                          </a:solidFill>
                          <a:effectLst/>
                          <a:latin typeface="inherit"/>
                        </a:rPr>
                        <a:t>3</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a:solidFill>
                            <a:srgbClr val="525457"/>
                          </a:solidFill>
                          <a:effectLst/>
                          <a:latin typeface="inherit"/>
                        </a:rPr>
                        <a:t>8,3</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r>
              <a:tr h="138506">
                <a:tc>
                  <a:txBody>
                    <a:bodyPr/>
                    <a:lstStyle/>
                    <a:p>
                      <a:pPr algn="l" fontAlgn="ctr"/>
                      <a:r>
                        <a:rPr lang="fr-FR" sz="600" b="0" i="0">
                          <a:solidFill>
                            <a:srgbClr val="525457"/>
                          </a:solidFill>
                          <a:effectLst/>
                          <a:latin typeface="inherit"/>
                        </a:rPr>
                        <a:t>Construction</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dirty="0">
                          <a:solidFill>
                            <a:srgbClr val="525457"/>
                          </a:solidFill>
                          <a:effectLst/>
                          <a:latin typeface="inherit"/>
                        </a:rPr>
                        <a:t>3</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a:solidFill>
                            <a:srgbClr val="525457"/>
                          </a:solidFill>
                          <a:effectLst/>
                          <a:latin typeface="inherit"/>
                        </a:rPr>
                        <a:t>8,3</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r>
              <a:tr h="179456">
                <a:tc>
                  <a:txBody>
                    <a:bodyPr/>
                    <a:lstStyle/>
                    <a:p>
                      <a:pPr algn="l" fontAlgn="ctr"/>
                      <a:r>
                        <a:rPr lang="fr-FR" sz="600" b="0" i="0">
                          <a:solidFill>
                            <a:srgbClr val="525457"/>
                          </a:solidFill>
                          <a:effectLst/>
                          <a:latin typeface="inherit"/>
                        </a:rPr>
                        <a:t>Commerce de gros et de détail, transports, hébergement et restauration</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dirty="0">
                          <a:solidFill>
                            <a:srgbClr val="525457"/>
                          </a:solidFill>
                          <a:effectLst/>
                          <a:latin typeface="inherit"/>
                        </a:rPr>
                        <a:t>11</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a:solidFill>
                            <a:srgbClr val="525457"/>
                          </a:solidFill>
                          <a:effectLst/>
                          <a:latin typeface="inherit"/>
                        </a:rPr>
                        <a:t>30,6</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r>
              <a:tr h="138506">
                <a:tc>
                  <a:txBody>
                    <a:bodyPr/>
                    <a:lstStyle/>
                    <a:p>
                      <a:pPr algn="l" fontAlgn="ctr"/>
                      <a:r>
                        <a:rPr lang="fr-FR" sz="600" b="0" i="0">
                          <a:solidFill>
                            <a:srgbClr val="525457"/>
                          </a:solidFill>
                          <a:effectLst/>
                          <a:latin typeface="inherit"/>
                        </a:rPr>
                        <a:t>Information et communication</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dirty="0">
                          <a:solidFill>
                            <a:srgbClr val="525457"/>
                          </a:solidFill>
                          <a:effectLst/>
                          <a:latin typeface="inherit"/>
                        </a:rPr>
                        <a:t>1</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dirty="0">
                          <a:solidFill>
                            <a:srgbClr val="525457"/>
                          </a:solidFill>
                          <a:effectLst/>
                          <a:latin typeface="inherit"/>
                        </a:rPr>
                        <a:t>2,8</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r>
              <a:tr h="213176">
                <a:tc>
                  <a:txBody>
                    <a:bodyPr/>
                    <a:lstStyle/>
                    <a:p>
                      <a:pPr algn="l" fontAlgn="ctr"/>
                      <a:r>
                        <a:rPr lang="fr-FR" sz="600" b="0" i="0" dirty="0">
                          <a:solidFill>
                            <a:srgbClr val="525457"/>
                          </a:solidFill>
                          <a:effectLst/>
                          <a:latin typeface="inherit"/>
                        </a:rPr>
                        <a:t>Activités financières et d'assurance</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dirty="0">
                          <a:solidFill>
                            <a:srgbClr val="525457"/>
                          </a:solidFill>
                          <a:effectLst/>
                          <a:latin typeface="inherit"/>
                        </a:rPr>
                        <a:t>2</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dirty="0">
                          <a:solidFill>
                            <a:srgbClr val="525457"/>
                          </a:solidFill>
                          <a:effectLst/>
                          <a:latin typeface="inherit"/>
                        </a:rPr>
                        <a:t>5,6</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r>
              <a:tr h="138506">
                <a:tc>
                  <a:txBody>
                    <a:bodyPr/>
                    <a:lstStyle/>
                    <a:p>
                      <a:pPr algn="l" fontAlgn="ctr"/>
                      <a:r>
                        <a:rPr lang="fr-FR" sz="600" b="0" i="0">
                          <a:solidFill>
                            <a:srgbClr val="525457"/>
                          </a:solidFill>
                          <a:effectLst/>
                          <a:latin typeface="inherit"/>
                        </a:rPr>
                        <a:t>Activités immobilières</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a:solidFill>
                            <a:srgbClr val="525457"/>
                          </a:solidFill>
                          <a:effectLst/>
                          <a:latin typeface="inherit"/>
                        </a:rPr>
                        <a:t>2</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dirty="0">
                          <a:solidFill>
                            <a:srgbClr val="525457"/>
                          </a:solidFill>
                          <a:effectLst/>
                          <a:latin typeface="inherit"/>
                        </a:rPr>
                        <a:t>5,6</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r>
              <a:tr h="192230">
                <a:tc>
                  <a:txBody>
                    <a:bodyPr/>
                    <a:lstStyle/>
                    <a:p>
                      <a:pPr algn="l" fontAlgn="ctr"/>
                      <a:r>
                        <a:rPr lang="fr-FR" sz="600" b="0" i="0">
                          <a:solidFill>
                            <a:srgbClr val="525457"/>
                          </a:solidFill>
                          <a:effectLst/>
                          <a:latin typeface="inherit"/>
                        </a:rPr>
                        <a:t>Activités spécialisées, scientifiques et techniques et activités de services administratifs et de soutien</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a:solidFill>
                            <a:srgbClr val="525457"/>
                          </a:solidFill>
                          <a:effectLst/>
                          <a:latin typeface="inherit"/>
                        </a:rPr>
                        <a:t>8</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dirty="0">
                          <a:solidFill>
                            <a:srgbClr val="525457"/>
                          </a:solidFill>
                          <a:effectLst/>
                          <a:latin typeface="inherit"/>
                        </a:rPr>
                        <a:t>22,2</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1F1F1"/>
                    </a:solidFill>
                  </a:tcPr>
                </a:tc>
              </a:tr>
              <a:tr h="138506">
                <a:tc>
                  <a:txBody>
                    <a:bodyPr/>
                    <a:lstStyle/>
                    <a:p>
                      <a:pPr algn="l" fontAlgn="ctr"/>
                      <a:r>
                        <a:rPr lang="fr-FR" sz="600" b="0" i="0">
                          <a:solidFill>
                            <a:srgbClr val="525457"/>
                          </a:solidFill>
                          <a:effectLst/>
                          <a:latin typeface="inherit"/>
                        </a:rPr>
                        <a:t>Administration publique, enseignement, santé humaine et action sociale</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a:solidFill>
                            <a:srgbClr val="525457"/>
                          </a:solidFill>
                          <a:effectLst/>
                          <a:latin typeface="inherit"/>
                        </a:rPr>
                        <a:t>4</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c>
                  <a:txBody>
                    <a:bodyPr/>
                    <a:lstStyle/>
                    <a:p>
                      <a:pPr algn="r" fontAlgn="ctr"/>
                      <a:r>
                        <a:rPr lang="fr-FR" sz="600" b="0" i="0" dirty="0">
                          <a:solidFill>
                            <a:srgbClr val="525457"/>
                          </a:solidFill>
                          <a:effectLst/>
                          <a:latin typeface="inherit"/>
                        </a:rPr>
                        <a:t>11,1</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solidFill>
                      <a:srgbClr val="FFFFFF"/>
                    </a:solidFill>
                  </a:tcPr>
                </a:tc>
              </a:tr>
              <a:tr h="213176">
                <a:tc>
                  <a:txBody>
                    <a:bodyPr/>
                    <a:lstStyle/>
                    <a:p>
                      <a:pPr algn="l" fontAlgn="ctr"/>
                      <a:r>
                        <a:rPr lang="fr-FR" sz="600" b="0" i="0">
                          <a:solidFill>
                            <a:srgbClr val="525457"/>
                          </a:solidFill>
                          <a:effectLst/>
                          <a:latin typeface="inherit"/>
                        </a:rPr>
                        <a:t>Autres activités de services</a:t>
                      </a:r>
                    </a:p>
                  </a:txBody>
                  <a:tcPr marL="41695" marR="41695" marT="26059" marB="26059" anchor="ctr">
                    <a:lnL>
                      <a:noFill/>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12700"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a:solidFill>
                            <a:srgbClr val="525457"/>
                          </a:solidFill>
                          <a:effectLst/>
                          <a:latin typeface="inherit"/>
                        </a:rPr>
                        <a:t>2</a:t>
                      </a:r>
                    </a:p>
                  </a:txBody>
                  <a:tcPr marL="41695" marR="41695" marT="26059" marB="26059" anchor="ct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12700" cap="flat" cmpd="sng" algn="ctr">
                      <a:solidFill>
                        <a:srgbClr val="E0E0E0"/>
                      </a:solidFill>
                      <a:prstDash val="solid"/>
                      <a:round/>
                      <a:headEnd type="none" w="med" len="med"/>
                      <a:tailEnd type="none" w="med" len="med"/>
                    </a:lnB>
                    <a:solidFill>
                      <a:srgbClr val="F1F1F1"/>
                    </a:solidFill>
                  </a:tcPr>
                </a:tc>
                <a:tc>
                  <a:txBody>
                    <a:bodyPr/>
                    <a:lstStyle/>
                    <a:p>
                      <a:pPr algn="r" fontAlgn="ctr"/>
                      <a:r>
                        <a:rPr lang="fr-FR" sz="600" b="0" i="0" dirty="0">
                          <a:solidFill>
                            <a:srgbClr val="525457"/>
                          </a:solidFill>
                          <a:effectLst/>
                          <a:latin typeface="inherit"/>
                        </a:rPr>
                        <a:t>5,6</a:t>
                      </a:r>
                    </a:p>
                  </a:txBody>
                  <a:tcPr marL="41695" marR="41695" marT="26059" marB="26059" anchor="ctr">
                    <a:lnL w="9525"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12700" cap="flat" cmpd="sng" algn="ctr">
                      <a:solidFill>
                        <a:srgbClr val="E0E0E0"/>
                      </a:solidFill>
                      <a:prstDash val="solid"/>
                      <a:round/>
                      <a:headEnd type="none" w="med" len="med"/>
                      <a:tailEnd type="none" w="med" len="med"/>
                    </a:lnB>
                    <a:solidFill>
                      <a:srgbClr val="F1F1F1"/>
                    </a:solidFill>
                  </a:tcPr>
                </a:tc>
              </a:tr>
            </a:tbl>
          </a:graphicData>
        </a:graphic>
      </p:graphicFrame>
    </p:spTree>
    <p:extLst>
      <p:ext uri="{BB962C8B-B14F-4D97-AF65-F5344CB8AC3E}">
        <p14:creationId xmlns:p14="http://schemas.microsoft.com/office/powerpoint/2010/main" val="305757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7</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429840" y="1000706"/>
            <a:ext cx="6685550" cy="338554"/>
          </a:xfrm>
          <a:prstGeom prst="rect">
            <a:avLst/>
          </a:prstGeom>
          <a:noFill/>
        </p:spPr>
        <p:txBody>
          <a:bodyPr wrap="square" rtlCol="0">
            <a:spAutoFit/>
          </a:bodyPr>
          <a:lstStyle/>
          <a:p>
            <a:r>
              <a:rPr lang="fr-FR" sz="1600" dirty="0" smtClean="0">
                <a:solidFill>
                  <a:srgbClr val="C00000"/>
                </a:solidFill>
                <a:latin typeface="Titillium Up" panose="00000500000000000000" pitchFamily="50" charset="0"/>
              </a:rPr>
              <a:t>Portrait économique communal : une </a:t>
            </a:r>
            <a:r>
              <a:rPr lang="fr-FR" sz="1600" dirty="0">
                <a:solidFill>
                  <a:srgbClr val="C00000"/>
                </a:solidFill>
                <a:latin typeface="Titillium Up" panose="00000500000000000000" pitchFamily="50" charset="0"/>
              </a:rPr>
              <a:t>offre économique diversifiée</a:t>
            </a:r>
          </a:p>
        </p:txBody>
      </p:sp>
      <p:sp>
        <p:nvSpPr>
          <p:cNvPr id="9" name="ZoneTexte 8">
            <a:extLst>
              <a:ext uri="{FF2B5EF4-FFF2-40B4-BE49-F238E27FC236}">
                <a16:creationId xmlns="" xmlns:a16="http://schemas.microsoft.com/office/drawing/2014/main" id="{9B8BD124-3CC6-4DD2-BC2B-0602FC13033F}"/>
              </a:ext>
            </a:extLst>
          </p:cNvPr>
          <p:cNvSpPr txBox="1"/>
          <p:nvPr/>
        </p:nvSpPr>
        <p:spPr>
          <a:xfrm>
            <a:off x="151164" y="1533336"/>
            <a:ext cx="4561293" cy="3893374"/>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Le secteur du commerce, transport, hébergement et restauration est le plus représenté (30,9%), suivi par le secteur des services aux entreprises (24,2%)</a:t>
            </a: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Le nombre de création d’établissements entre 2009 et 2012 a doublé, passant de 13 à 26, avec une augmentation significative en 2012.</a:t>
            </a:r>
          </a:p>
          <a:p>
            <a:pPr marL="285750" indent="-285750" algn="just">
              <a:buFont typeface="Arial" panose="020B0604020202020204" pitchFamily="34" charset="0"/>
              <a:buChar char="•"/>
            </a:pPr>
            <a:r>
              <a:rPr lang="fr-FR" sz="1300" dirty="0">
                <a:latin typeface="Titillium Up" panose="00000500000000000000" pitchFamily="50" charset="0"/>
              </a:rPr>
              <a:t>Ce regain de création peut s’expliquer par la présence et le développement du pôle d’activité ISOPARC</a:t>
            </a: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Malgré une baisse de 2012 à 2015, on compte en 2016 21 créations d’établissements. Ces derniers sont répartis sur le secteur suivant</a:t>
            </a: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Sur le territoire communal on compte 3 sites d’activités : ISOPARC et deux autres sites principaux d’activités à savoir la ZI d la Grange Barbier* et la zone artisanale de </a:t>
            </a:r>
            <a:r>
              <a:rPr lang="fr-FR" sz="1300" dirty="0" err="1">
                <a:latin typeface="Titillium Up" panose="00000500000000000000" pitchFamily="50" charset="0"/>
              </a:rPr>
              <a:t>Crétinay</a:t>
            </a:r>
            <a:endParaRPr lang="fr-FR" sz="1300" dirty="0">
              <a:latin typeface="Titillium Up" panose="00000500000000000000" pitchFamily="50" charset="0"/>
            </a:endParaRPr>
          </a:p>
          <a:p>
            <a:pPr marL="285750" indent="-285750" algn="just">
              <a:buFont typeface="Arial" panose="020B0604020202020204" pitchFamily="34" charset="0"/>
              <a:buChar char="•"/>
            </a:pPr>
            <a:endParaRPr lang="fr-FR" sz="1300" dirty="0">
              <a:latin typeface="Titillium Up" panose="00000500000000000000" pitchFamily="50" charset="0"/>
            </a:endParaRPr>
          </a:p>
          <a:p>
            <a:pPr marL="285750" indent="-285750" algn="just">
              <a:buFont typeface="Arial" panose="020B0604020202020204" pitchFamily="34" charset="0"/>
              <a:buChar char="•"/>
            </a:pPr>
            <a:endParaRPr lang="fr-FR" sz="1300" dirty="0">
              <a:latin typeface="Titillium Up" panose="00000500000000000000" pitchFamily="50" charset="0"/>
            </a:endParaRPr>
          </a:p>
        </p:txBody>
      </p:sp>
      <p:pic>
        <p:nvPicPr>
          <p:cNvPr id="10" name="Image 9">
            <a:extLst>
              <a:ext uri="{FF2B5EF4-FFF2-40B4-BE49-F238E27FC236}">
                <a16:creationId xmlns="" xmlns:a16="http://schemas.microsoft.com/office/drawing/2014/main" id="{01DF4E7D-AC85-4699-A0E3-BFAF12CE312F}"/>
              </a:ext>
            </a:extLst>
          </p:cNvPr>
          <p:cNvPicPr>
            <a:picLocks noChangeAspect="1"/>
          </p:cNvPicPr>
          <p:nvPr/>
        </p:nvPicPr>
        <p:blipFill>
          <a:blip r:embed="rId3"/>
          <a:stretch>
            <a:fillRect/>
          </a:stretch>
        </p:blipFill>
        <p:spPr>
          <a:xfrm>
            <a:off x="4909336" y="3544905"/>
            <a:ext cx="3537362" cy="2172512"/>
          </a:xfrm>
          <a:prstGeom prst="rect">
            <a:avLst/>
          </a:prstGeom>
        </p:spPr>
      </p:pic>
      <p:pic>
        <p:nvPicPr>
          <p:cNvPr id="14" name="Image 13">
            <a:extLst>
              <a:ext uri="{FF2B5EF4-FFF2-40B4-BE49-F238E27FC236}">
                <a16:creationId xmlns="" xmlns:a16="http://schemas.microsoft.com/office/drawing/2014/main" id="{D8C09A8E-3C50-4914-969A-F88D0857C138}"/>
              </a:ext>
            </a:extLst>
          </p:cNvPr>
          <p:cNvPicPr>
            <a:picLocks noChangeAspect="1"/>
          </p:cNvPicPr>
          <p:nvPr/>
        </p:nvPicPr>
        <p:blipFill>
          <a:blip r:embed="rId4"/>
          <a:stretch>
            <a:fillRect/>
          </a:stretch>
        </p:blipFill>
        <p:spPr>
          <a:xfrm>
            <a:off x="1705488" y="5242431"/>
            <a:ext cx="3079031" cy="1576217"/>
          </a:xfrm>
          <a:prstGeom prst="rect">
            <a:avLst/>
          </a:prstGeom>
        </p:spPr>
      </p:pic>
      <p:sp>
        <p:nvSpPr>
          <p:cNvPr id="6" name="ZoneTexte 5">
            <a:extLst>
              <a:ext uri="{FF2B5EF4-FFF2-40B4-BE49-F238E27FC236}">
                <a16:creationId xmlns="" xmlns:a16="http://schemas.microsoft.com/office/drawing/2014/main" id="{1F22F9F6-03E8-482A-90D2-BF80DD417801}"/>
              </a:ext>
            </a:extLst>
          </p:cNvPr>
          <p:cNvSpPr txBox="1"/>
          <p:nvPr/>
        </p:nvSpPr>
        <p:spPr>
          <a:xfrm>
            <a:off x="0" y="6598364"/>
            <a:ext cx="1580671" cy="246221"/>
          </a:xfrm>
          <a:prstGeom prst="rect">
            <a:avLst/>
          </a:prstGeom>
          <a:noFill/>
        </p:spPr>
        <p:txBody>
          <a:bodyPr wrap="square" rtlCol="0">
            <a:spAutoFit/>
          </a:bodyPr>
          <a:lstStyle/>
          <a:p>
            <a:r>
              <a:rPr lang="fr-FR" sz="1000" dirty="0">
                <a:latin typeface="Titillium Up" panose="00000500000000000000" pitchFamily="50" charset="0"/>
              </a:rPr>
              <a:t>* Sur Sorigny et Montbazon</a:t>
            </a:r>
          </a:p>
        </p:txBody>
      </p:sp>
      <p:sp>
        <p:nvSpPr>
          <p:cNvPr id="1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7"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8" name="Imag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3" name="Image 2"/>
          <p:cNvPicPr>
            <a:picLocks noChangeAspect="1"/>
          </p:cNvPicPr>
          <p:nvPr/>
        </p:nvPicPr>
        <p:blipFill rotWithShape="1">
          <a:blip r:embed="rId6"/>
          <a:srcRect l="29502" t="22469" r="31494" b="37527"/>
          <a:stretch/>
        </p:blipFill>
        <p:spPr>
          <a:xfrm>
            <a:off x="4823167" y="1319783"/>
            <a:ext cx="3744416" cy="21602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58777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8</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467544" y="1021859"/>
            <a:ext cx="6469526" cy="338554"/>
          </a:xfrm>
          <a:prstGeom prst="rect">
            <a:avLst/>
          </a:prstGeom>
          <a:noFill/>
        </p:spPr>
        <p:txBody>
          <a:bodyPr wrap="square" rtlCol="0">
            <a:spAutoFit/>
          </a:bodyPr>
          <a:lstStyle/>
          <a:p>
            <a:r>
              <a:rPr lang="fr-FR" sz="1600" dirty="0" smtClean="0">
                <a:solidFill>
                  <a:srgbClr val="C00000"/>
                </a:solidFill>
                <a:latin typeface="Titillium Up" panose="00000500000000000000" pitchFamily="50" charset="0"/>
              </a:rPr>
              <a:t>Portrait économique communal : une </a:t>
            </a:r>
            <a:r>
              <a:rPr lang="fr-FR" sz="1600" dirty="0">
                <a:solidFill>
                  <a:srgbClr val="C00000"/>
                </a:solidFill>
                <a:latin typeface="Titillium Up" panose="00000500000000000000" pitchFamily="50" charset="0"/>
              </a:rPr>
              <a:t>population active mais peu stable</a:t>
            </a:r>
          </a:p>
        </p:txBody>
      </p:sp>
      <p:sp>
        <p:nvSpPr>
          <p:cNvPr id="9" name="ZoneTexte 8">
            <a:extLst>
              <a:ext uri="{FF2B5EF4-FFF2-40B4-BE49-F238E27FC236}">
                <a16:creationId xmlns="" xmlns:a16="http://schemas.microsoft.com/office/drawing/2014/main" id="{9B8BD124-3CC6-4DD2-BC2B-0602FC13033F}"/>
              </a:ext>
            </a:extLst>
          </p:cNvPr>
          <p:cNvSpPr txBox="1"/>
          <p:nvPr/>
        </p:nvSpPr>
        <p:spPr>
          <a:xfrm>
            <a:off x="148942" y="1560858"/>
            <a:ext cx="4491732" cy="4093428"/>
          </a:xfrm>
          <a:prstGeom prst="rect">
            <a:avLst/>
          </a:prstGeom>
          <a:noFill/>
        </p:spPr>
        <p:txBody>
          <a:bodyPr wrap="square" rtlCol="0">
            <a:spAutoFit/>
          </a:bodyPr>
          <a:lstStyle/>
          <a:p>
            <a:pPr marL="285750" indent="-285750">
              <a:buFont typeface="Arial" panose="020B0604020202020204" pitchFamily="34" charset="0"/>
              <a:buChar char="•"/>
            </a:pPr>
            <a:r>
              <a:rPr lang="fr-FR" sz="1300" dirty="0">
                <a:latin typeface="Titillium Up" panose="00000500000000000000" pitchFamily="50" charset="0"/>
              </a:rPr>
              <a:t>Le taux de chômage est globalement très inférieur à la moyenne nationale</a:t>
            </a:r>
          </a:p>
          <a:p>
            <a:pPr marL="285750" indent="-285750" algn="just">
              <a:buFontTx/>
              <a:buChar char="-"/>
            </a:pPr>
            <a:r>
              <a:rPr lang="fr-FR" sz="1300" dirty="0">
                <a:latin typeface="Titillium Up" panose="00000500000000000000" pitchFamily="50" charset="0"/>
              </a:rPr>
              <a:t>En 2009 le taux moyen de chômage en France est estimé à 9,6% alors qu’il n’est que de 5,6% sur la commune </a:t>
            </a:r>
          </a:p>
          <a:p>
            <a:pPr marL="285750" indent="-285750" algn="just">
              <a:buFontTx/>
              <a:buChar char="-"/>
            </a:pPr>
            <a:r>
              <a:rPr lang="fr-FR" sz="1300" dirty="0">
                <a:latin typeface="Titillium Up" panose="00000500000000000000" pitchFamily="50" charset="0"/>
              </a:rPr>
              <a:t>En </a:t>
            </a:r>
            <a:r>
              <a:rPr lang="fr-FR" sz="1300" dirty="0" smtClean="0">
                <a:latin typeface="Titillium Up" panose="00000500000000000000" pitchFamily="50" charset="0"/>
              </a:rPr>
              <a:t>2017, </a:t>
            </a:r>
            <a:r>
              <a:rPr lang="fr-FR" sz="1300" dirty="0">
                <a:latin typeface="Titillium Up" panose="00000500000000000000" pitchFamily="50" charset="0"/>
              </a:rPr>
              <a:t>le taux moyen de chômage en France est estimé à 9</a:t>
            </a:r>
            <a:r>
              <a:rPr lang="fr-FR" sz="1300" dirty="0" smtClean="0">
                <a:latin typeface="Titillium Up" panose="00000500000000000000" pitchFamily="50" charset="0"/>
              </a:rPr>
              <a:t>,4</a:t>
            </a:r>
            <a:r>
              <a:rPr lang="fr-FR" sz="1300" dirty="0">
                <a:latin typeface="Titillium Up" panose="00000500000000000000" pitchFamily="50" charset="0"/>
              </a:rPr>
              <a:t>% alors qu’il n’est qu’à </a:t>
            </a:r>
            <a:r>
              <a:rPr lang="fr-FR" sz="1300" dirty="0" smtClean="0">
                <a:latin typeface="Titillium Up" panose="00000500000000000000" pitchFamily="50" charset="0"/>
              </a:rPr>
              <a:t>7,2% </a:t>
            </a:r>
            <a:r>
              <a:rPr lang="fr-FR" sz="1300" dirty="0">
                <a:latin typeface="Titillium Up" panose="00000500000000000000" pitchFamily="50" charset="0"/>
              </a:rPr>
              <a:t>sur la commune  </a:t>
            </a: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L’indicateur de concentration d’emploi est assez élevé ce qui signifie qu’il y a plus de nombre d’emplois sur la commune que de résidents qui en ont un</a:t>
            </a: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Ceci s’explique par une forte croissance de l’emploi impulsée par la présence d’ISOPARC mais aussi par la ZI de la Grange Barbier</a:t>
            </a:r>
          </a:p>
          <a:p>
            <a:pPr algn="just"/>
            <a:endParaRPr lang="fr-FR" sz="1300" dirty="0">
              <a:solidFill>
                <a:srgbClr val="FF0000"/>
              </a:solidFill>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Par ailleurs, on constate une déconnexion entre les économies réelles et résidentielles : seulement 20,2% des </a:t>
            </a:r>
            <a:r>
              <a:rPr lang="fr-FR" sz="1300" dirty="0" err="1">
                <a:latin typeface="Titillium Up" panose="00000500000000000000" pitchFamily="50" charset="0"/>
              </a:rPr>
              <a:t>sorignéens</a:t>
            </a:r>
            <a:r>
              <a:rPr lang="fr-FR" sz="1300" dirty="0">
                <a:latin typeface="Titillium Up" panose="00000500000000000000" pitchFamily="50" charset="0"/>
              </a:rPr>
              <a:t> travaillent dans leur commune </a:t>
            </a:r>
            <a:r>
              <a:rPr lang="fr-FR" sz="1300" dirty="0" smtClean="0">
                <a:latin typeface="Titillium Up" panose="00000500000000000000" pitchFamily="50" charset="0"/>
              </a:rPr>
              <a:t>en 2017 contre </a:t>
            </a:r>
            <a:r>
              <a:rPr lang="fr-FR" sz="1300" dirty="0">
                <a:latin typeface="Titillium Up" panose="00000500000000000000" pitchFamily="50" charset="0"/>
              </a:rPr>
              <a:t>22,3% en 2009 ce qui montre une déconnexion croissante entre le lieu de domicile et le lieu de travail. </a:t>
            </a:r>
          </a:p>
        </p:txBody>
      </p:sp>
      <p:pic>
        <p:nvPicPr>
          <p:cNvPr id="3" name="Image 2">
            <a:extLst>
              <a:ext uri="{FF2B5EF4-FFF2-40B4-BE49-F238E27FC236}">
                <a16:creationId xmlns="" xmlns:a16="http://schemas.microsoft.com/office/drawing/2014/main" id="{F3CD0811-C6CD-49B2-BB9A-1928DF1C1DA3}"/>
              </a:ext>
            </a:extLst>
          </p:cNvPr>
          <p:cNvPicPr>
            <a:picLocks noChangeAspect="1"/>
          </p:cNvPicPr>
          <p:nvPr/>
        </p:nvPicPr>
        <p:blipFill>
          <a:blip r:embed="rId3"/>
          <a:stretch>
            <a:fillRect/>
          </a:stretch>
        </p:blipFill>
        <p:spPr>
          <a:xfrm>
            <a:off x="5216262" y="3565853"/>
            <a:ext cx="3298090" cy="1395565"/>
          </a:xfrm>
          <a:prstGeom prst="rect">
            <a:avLst/>
          </a:prstGeom>
        </p:spPr>
      </p:pic>
      <p:sp>
        <p:nvSpPr>
          <p:cNvPr id="15"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6"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7" name="Imag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6" name="Image 5"/>
          <p:cNvPicPr>
            <a:picLocks noChangeAspect="1"/>
          </p:cNvPicPr>
          <p:nvPr/>
        </p:nvPicPr>
        <p:blipFill rotWithShape="1">
          <a:blip r:embed="rId5"/>
          <a:srcRect l="25274" t="42993" r="39472" b="34338"/>
          <a:stretch/>
        </p:blipFill>
        <p:spPr>
          <a:xfrm>
            <a:off x="4607620" y="1439862"/>
            <a:ext cx="3906732" cy="1413073"/>
          </a:xfrm>
          <a:prstGeom prst="rect">
            <a:avLst/>
          </a:prstGeom>
          <a:ln>
            <a:noFill/>
          </a:ln>
          <a:effectLst>
            <a:outerShdw blurRad="292100" dist="139700" dir="2700000" algn="tl" rotWithShape="0">
              <a:srgbClr val="333333">
                <a:alpha val="65000"/>
              </a:srgbClr>
            </a:outerShdw>
          </a:effectLst>
        </p:spPr>
      </p:pic>
      <p:pic>
        <p:nvPicPr>
          <p:cNvPr id="10" name="Image 9"/>
          <p:cNvPicPr>
            <a:picLocks noChangeAspect="1"/>
          </p:cNvPicPr>
          <p:nvPr/>
        </p:nvPicPr>
        <p:blipFill rotWithShape="1">
          <a:blip r:embed="rId6"/>
          <a:srcRect l="26472" t="32871" r="33774" b="47127"/>
          <a:stretch/>
        </p:blipFill>
        <p:spPr>
          <a:xfrm>
            <a:off x="3819470" y="5514140"/>
            <a:ext cx="4569477" cy="129324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7221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9</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190706" y="1102189"/>
            <a:ext cx="7765670" cy="584775"/>
          </a:xfrm>
          <a:prstGeom prst="rect">
            <a:avLst/>
          </a:prstGeom>
          <a:noFill/>
        </p:spPr>
        <p:txBody>
          <a:bodyPr wrap="square" rtlCol="0">
            <a:spAutoFit/>
          </a:bodyPr>
          <a:lstStyle/>
          <a:p>
            <a:r>
              <a:rPr lang="fr-FR" sz="1600" dirty="0" smtClean="0">
                <a:solidFill>
                  <a:srgbClr val="C00000"/>
                </a:solidFill>
                <a:latin typeface="Titillium Up" panose="00000500000000000000" pitchFamily="50" charset="0"/>
              </a:rPr>
              <a:t>Portait économique communal : une </a:t>
            </a:r>
            <a:r>
              <a:rPr lang="fr-FR" sz="1600" dirty="0">
                <a:solidFill>
                  <a:srgbClr val="C00000"/>
                </a:solidFill>
                <a:latin typeface="Titillium Up" panose="00000500000000000000" pitchFamily="50" charset="0"/>
              </a:rPr>
              <a:t>population mobile avec des déplacements motorisés importants</a:t>
            </a:r>
            <a:endParaRPr lang="fr-FR" sz="1500" i="1" dirty="0">
              <a:solidFill>
                <a:srgbClr val="C00000"/>
              </a:solidFill>
              <a:latin typeface="Titillium Up" panose="00000500000000000000" pitchFamily="50" charset="0"/>
            </a:endParaRPr>
          </a:p>
        </p:txBody>
      </p:sp>
      <p:sp>
        <p:nvSpPr>
          <p:cNvPr id="3" name="ZoneTexte 2">
            <a:extLst>
              <a:ext uri="{FF2B5EF4-FFF2-40B4-BE49-F238E27FC236}">
                <a16:creationId xmlns="" xmlns:a16="http://schemas.microsoft.com/office/drawing/2014/main" id="{6CF216A3-CAB6-46EA-9A5A-0D8B67C84353}"/>
              </a:ext>
            </a:extLst>
          </p:cNvPr>
          <p:cNvSpPr txBox="1"/>
          <p:nvPr/>
        </p:nvSpPr>
        <p:spPr>
          <a:xfrm>
            <a:off x="215008" y="1628800"/>
            <a:ext cx="4119473" cy="4093428"/>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Des migrations pendulaires en direction du cœur de l’agglomération plutôt important : entre 25 et 50%</a:t>
            </a:r>
          </a:p>
          <a:p>
            <a:pPr marL="285750" indent="-285750" algn="just">
              <a:buFont typeface="Arial" panose="020B0604020202020204" pitchFamily="34" charset="0"/>
              <a:buChar char="•"/>
            </a:pPr>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Seul 1/5 de la population active reste travailler sur le territoire de Sorigny.</a:t>
            </a:r>
          </a:p>
          <a:p>
            <a:pPr algn="just"/>
            <a:r>
              <a:rPr lang="fr-FR" sz="1300" dirty="0">
                <a:latin typeface="Titillium Up" panose="00000500000000000000" pitchFamily="50" charset="0"/>
              </a:rPr>
              <a:t>En effet, la majorité des actifs de la commune </a:t>
            </a:r>
            <a:r>
              <a:rPr lang="fr-FR" sz="1300" dirty="0" smtClean="0">
                <a:latin typeface="Titillium Up" panose="00000500000000000000" pitchFamily="50" charset="0"/>
              </a:rPr>
              <a:t>travaille </a:t>
            </a:r>
            <a:r>
              <a:rPr lang="fr-FR" sz="1300" dirty="0">
                <a:latin typeface="Titillium Up" panose="00000500000000000000" pitchFamily="50" charset="0"/>
              </a:rPr>
              <a:t>hors de leur commune de résidence (</a:t>
            </a:r>
            <a:r>
              <a:rPr lang="fr-FR" sz="1300" dirty="0" smtClean="0">
                <a:latin typeface="Titillium Up" panose="00000500000000000000" pitchFamily="50" charset="0"/>
              </a:rPr>
              <a:t>79,2% </a:t>
            </a:r>
            <a:r>
              <a:rPr lang="fr-FR" sz="1300" dirty="0">
                <a:latin typeface="Titillium Up" panose="00000500000000000000" pitchFamily="50" charset="0"/>
              </a:rPr>
              <a:t>en </a:t>
            </a:r>
            <a:r>
              <a:rPr lang="fr-FR" sz="1300" dirty="0" smtClean="0">
                <a:latin typeface="Titillium Up" panose="00000500000000000000" pitchFamily="50" charset="0"/>
              </a:rPr>
              <a:t>2017)</a:t>
            </a:r>
            <a:endParaRPr lang="fr-FR" sz="1300" dirty="0">
              <a:latin typeface="Titillium Up" panose="00000500000000000000" pitchFamily="50" charset="0"/>
            </a:endParaRP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La destination des actifs communaux sortants se fait majoritairement vers </a:t>
            </a:r>
          </a:p>
          <a:p>
            <a:pPr marL="742950" lvl="1" indent="-285750" algn="just">
              <a:buFont typeface="Wingdings" panose="05000000000000000000" pitchFamily="2" charset="2"/>
              <a:buChar char="Ø"/>
            </a:pPr>
            <a:r>
              <a:rPr lang="fr-FR" sz="1300" dirty="0">
                <a:latin typeface="Titillium Up" panose="00000500000000000000" pitchFamily="50" charset="0"/>
              </a:rPr>
              <a:t>l’agglomération tourangelle (du fait de la localisation de Sorigny qui permet aux actifs des déplacements simples, rapides et directs). Le cœur métropolitain s’impose comme le cœur de l’activité économique du SCoT.</a:t>
            </a:r>
          </a:p>
          <a:p>
            <a:pPr marL="0" lvl="1" algn="just"/>
            <a:r>
              <a:rPr lang="fr-FR" sz="1300" dirty="0">
                <a:latin typeface="Titillium Up" panose="00000500000000000000" pitchFamily="50" charset="0"/>
              </a:rPr>
              <a:t>mais également vers des pôles d’emplois périphériques :</a:t>
            </a:r>
          </a:p>
          <a:p>
            <a:pPr marL="742950" lvl="1" indent="-285750" algn="just">
              <a:buFont typeface="Wingdings" panose="05000000000000000000" pitchFamily="2" charset="2"/>
              <a:buChar char="Ø"/>
            </a:pPr>
            <a:r>
              <a:rPr lang="fr-FR" sz="1300" dirty="0">
                <a:latin typeface="Titillium Up" panose="00000500000000000000" pitchFamily="50" charset="0"/>
              </a:rPr>
              <a:t>Chambray-Les-Tours</a:t>
            </a:r>
          </a:p>
          <a:p>
            <a:pPr marL="742950" lvl="1" indent="-285750" algn="just">
              <a:buFont typeface="Wingdings" panose="05000000000000000000" pitchFamily="2" charset="2"/>
              <a:buChar char="Ø"/>
            </a:pPr>
            <a:r>
              <a:rPr lang="fr-FR" sz="1300" dirty="0">
                <a:latin typeface="Titillium Up" panose="00000500000000000000" pitchFamily="50" charset="0"/>
              </a:rPr>
              <a:t>Joué-Lès-Tours</a:t>
            </a:r>
          </a:p>
          <a:p>
            <a:pPr marL="742950" lvl="1" indent="-285750" algn="just">
              <a:buFont typeface="Wingdings" panose="05000000000000000000" pitchFamily="2" charset="2"/>
              <a:buChar char="Ø"/>
            </a:pPr>
            <a:r>
              <a:rPr lang="fr-FR" sz="1300" dirty="0">
                <a:latin typeface="Titillium Up" panose="00000500000000000000" pitchFamily="50" charset="0"/>
              </a:rPr>
              <a:t>Montbazon</a:t>
            </a:r>
          </a:p>
          <a:p>
            <a:pPr marL="742950" lvl="1" indent="-285750" algn="just">
              <a:buFont typeface="Wingdings" panose="05000000000000000000" pitchFamily="2" charset="2"/>
              <a:buChar char="Ø"/>
            </a:pPr>
            <a:r>
              <a:rPr lang="fr-FR" sz="1300" dirty="0">
                <a:latin typeface="Titillium Up" panose="00000500000000000000" pitchFamily="50" charset="0"/>
              </a:rPr>
              <a:t>Veigné</a:t>
            </a:r>
          </a:p>
        </p:txBody>
      </p:sp>
      <p:pic>
        <p:nvPicPr>
          <p:cNvPr id="14" name="Image 13">
            <a:extLst>
              <a:ext uri="{FF2B5EF4-FFF2-40B4-BE49-F238E27FC236}">
                <a16:creationId xmlns="" xmlns:a16="http://schemas.microsoft.com/office/drawing/2014/main" id="{16B364EE-D3B0-40B8-A4AA-8B399C2F29E2}"/>
              </a:ext>
            </a:extLst>
          </p:cNvPr>
          <p:cNvPicPr>
            <a:picLocks noChangeAspect="1"/>
          </p:cNvPicPr>
          <p:nvPr/>
        </p:nvPicPr>
        <p:blipFill rotWithShape="1">
          <a:blip r:embed="rId3"/>
          <a:srcRect l="28400" t="15441" r="28851" b="12561"/>
          <a:stretch/>
        </p:blipFill>
        <p:spPr>
          <a:xfrm>
            <a:off x="4522365" y="1459130"/>
            <a:ext cx="3947109" cy="4154852"/>
          </a:xfrm>
          <a:prstGeom prst="rect">
            <a:avLst/>
          </a:prstGeom>
          <a:ln>
            <a:noFill/>
          </a:ln>
          <a:effectLst>
            <a:outerShdw blurRad="292100" dist="139700" dir="2700000" algn="tl" rotWithShape="0">
              <a:srgbClr val="333333">
                <a:alpha val="65000"/>
              </a:srgbClr>
            </a:outerShdw>
          </a:effectLst>
        </p:spPr>
      </p:pic>
      <p:sp>
        <p:nvSpPr>
          <p:cNvPr id="10" name="Forme libre : forme 9">
            <a:extLst>
              <a:ext uri="{FF2B5EF4-FFF2-40B4-BE49-F238E27FC236}">
                <a16:creationId xmlns="" xmlns:a16="http://schemas.microsoft.com/office/drawing/2014/main" id="{5F699371-9F26-48B7-AE7D-685D356D87C1}"/>
              </a:ext>
            </a:extLst>
          </p:cNvPr>
          <p:cNvSpPr/>
          <p:nvPr/>
        </p:nvSpPr>
        <p:spPr>
          <a:xfrm>
            <a:off x="6674538" y="3238257"/>
            <a:ext cx="195110" cy="410607"/>
          </a:xfrm>
          <a:custGeom>
            <a:avLst/>
            <a:gdLst>
              <a:gd name="connsiteX0" fmla="*/ 0 w 195110"/>
              <a:gd name="connsiteY0" fmla="*/ 212584 h 410607"/>
              <a:gd name="connsiteX1" fmla="*/ 34945 w 195110"/>
              <a:gd name="connsiteY1" fmla="*/ 145605 h 410607"/>
              <a:gd name="connsiteX2" fmla="*/ 69890 w 195110"/>
              <a:gd name="connsiteY2" fmla="*/ 104836 h 410607"/>
              <a:gd name="connsiteX3" fmla="*/ 75714 w 195110"/>
              <a:gd name="connsiteY3" fmla="*/ 81539 h 410607"/>
              <a:gd name="connsiteX4" fmla="*/ 75714 w 195110"/>
              <a:gd name="connsiteY4" fmla="*/ 40770 h 410607"/>
              <a:gd name="connsiteX5" fmla="*/ 101923 w 195110"/>
              <a:gd name="connsiteY5" fmla="*/ 40770 h 410607"/>
              <a:gd name="connsiteX6" fmla="*/ 116484 w 195110"/>
              <a:gd name="connsiteY6" fmla="*/ 32033 h 410607"/>
              <a:gd name="connsiteX7" fmla="*/ 131044 w 195110"/>
              <a:gd name="connsiteY7" fmla="*/ 0 h 410607"/>
              <a:gd name="connsiteX8" fmla="*/ 165989 w 195110"/>
              <a:gd name="connsiteY8" fmla="*/ 0 h 410607"/>
              <a:gd name="connsiteX9" fmla="*/ 177638 w 195110"/>
              <a:gd name="connsiteY9" fmla="*/ 11649 h 410607"/>
              <a:gd name="connsiteX10" fmla="*/ 195110 w 195110"/>
              <a:gd name="connsiteY10" fmla="*/ 5825 h 410607"/>
              <a:gd name="connsiteX11" fmla="*/ 195110 w 195110"/>
              <a:gd name="connsiteY11" fmla="*/ 34946 h 410607"/>
              <a:gd name="connsiteX12" fmla="*/ 183462 w 195110"/>
              <a:gd name="connsiteY12" fmla="*/ 58242 h 410607"/>
              <a:gd name="connsiteX13" fmla="*/ 168901 w 195110"/>
              <a:gd name="connsiteY13" fmla="*/ 101924 h 410607"/>
              <a:gd name="connsiteX14" fmla="*/ 186374 w 195110"/>
              <a:gd name="connsiteY14" fmla="*/ 113572 h 410607"/>
              <a:gd name="connsiteX15" fmla="*/ 192198 w 195110"/>
              <a:gd name="connsiteY15" fmla="*/ 131045 h 410607"/>
              <a:gd name="connsiteX16" fmla="*/ 177638 w 195110"/>
              <a:gd name="connsiteY16" fmla="*/ 163078 h 410607"/>
              <a:gd name="connsiteX17" fmla="*/ 171814 w 195110"/>
              <a:gd name="connsiteY17" fmla="*/ 177639 h 410607"/>
              <a:gd name="connsiteX18" fmla="*/ 171814 w 195110"/>
              <a:gd name="connsiteY18" fmla="*/ 221320 h 410607"/>
              <a:gd name="connsiteX19" fmla="*/ 171814 w 195110"/>
              <a:gd name="connsiteY19" fmla="*/ 221320 h 410607"/>
              <a:gd name="connsiteX20" fmla="*/ 148517 w 195110"/>
              <a:gd name="connsiteY20" fmla="*/ 270826 h 410607"/>
              <a:gd name="connsiteX21" fmla="*/ 139780 w 195110"/>
              <a:gd name="connsiteY21" fmla="*/ 294123 h 410607"/>
              <a:gd name="connsiteX22" fmla="*/ 122308 w 195110"/>
              <a:gd name="connsiteY22" fmla="*/ 334892 h 410607"/>
              <a:gd name="connsiteX23" fmla="*/ 119396 w 195110"/>
              <a:gd name="connsiteY23" fmla="*/ 361101 h 410607"/>
              <a:gd name="connsiteX24" fmla="*/ 104835 w 195110"/>
              <a:gd name="connsiteY24" fmla="*/ 381486 h 410607"/>
              <a:gd name="connsiteX25" fmla="*/ 58242 w 195110"/>
              <a:gd name="connsiteY25" fmla="*/ 410607 h 410607"/>
              <a:gd name="connsiteX26" fmla="*/ 32033 w 195110"/>
              <a:gd name="connsiteY26" fmla="*/ 401870 h 410607"/>
              <a:gd name="connsiteX27" fmla="*/ 11648 w 195110"/>
              <a:gd name="connsiteY27" fmla="*/ 375661 h 410607"/>
              <a:gd name="connsiteX28" fmla="*/ 11648 w 195110"/>
              <a:gd name="connsiteY28" fmla="*/ 375661 h 410607"/>
              <a:gd name="connsiteX29" fmla="*/ 23296 w 195110"/>
              <a:gd name="connsiteY29" fmla="*/ 337804 h 410607"/>
              <a:gd name="connsiteX30" fmla="*/ 23296 w 195110"/>
              <a:gd name="connsiteY30" fmla="*/ 323244 h 410607"/>
              <a:gd name="connsiteX31" fmla="*/ 11648 w 195110"/>
              <a:gd name="connsiteY31" fmla="*/ 305771 h 410607"/>
              <a:gd name="connsiteX32" fmla="*/ 2912 w 195110"/>
              <a:gd name="connsiteY32" fmla="*/ 282474 h 410607"/>
              <a:gd name="connsiteX33" fmla="*/ 0 w 195110"/>
              <a:gd name="connsiteY33" fmla="*/ 212584 h 410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95110" h="410607">
                <a:moveTo>
                  <a:pt x="0" y="212584"/>
                </a:moveTo>
                <a:lnTo>
                  <a:pt x="34945" y="145605"/>
                </a:lnTo>
                <a:lnTo>
                  <a:pt x="69890" y="104836"/>
                </a:lnTo>
                <a:lnTo>
                  <a:pt x="75714" y="81539"/>
                </a:lnTo>
                <a:lnTo>
                  <a:pt x="75714" y="40770"/>
                </a:lnTo>
                <a:lnTo>
                  <a:pt x="101923" y="40770"/>
                </a:lnTo>
                <a:lnTo>
                  <a:pt x="116484" y="32033"/>
                </a:lnTo>
                <a:lnTo>
                  <a:pt x="131044" y="0"/>
                </a:lnTo>
                <a:lnTo>
                  <a:pt x="165989" y="0"/>
                </a:lnTo>
                <a:lnTo>
                  <a:pt x="177638" y="11649"/>
                </a:lnTo>
                <a:lnTo>
                  <a:pt x="195110" y="5825"/>
                </a:lnTo>
                <a:lnTo>
                  <a:pt x="195110" y="34946"/>
                </a:lnTo>
                <a:lnTo>
                  <a:pt x="183462" y="58242"/>
                </a:lnTo>
                <a:lnTo>
                  <a:pt x="168901" y="101924"/>
                </a:lnTo>
                <a:lnTo>
                  <a:pt x="186374" y="113572"/>
                </a:lnTo>
                <a:lnTo>
                  <a:pt x="192198" y="131045"/>
                </a:lnTo>
                <a:lnTo>
                  <a:pt x="177638" y="163078"/>
                </a:lnTo>
                <a:lnTo>
                  <a:pt x="171814" y="177639"/>
                </a:lnTo>
                <a:lnTo>
                  <a:pt x="171814" y="221320"/>
                </a:lnTo>
                <a:lnTo>
                  <a:pt x="171814" y="221320"/>
                </a:lnTo>
                <a:lnTo>
                  <a:pt x="148517" y="270826"/>
                </a:lnTo>
                <a:lnTo>
                  <a:pt x="139780" y="294123"/>
                </a:lnTo>
                <a:lnTo>
                  <a:pt x="122308" y="334892"/>
                </a:lnTo>
                <a:lnTo>
                  <a:pt x="119396" y="361101"/>
                </a:lnTo>
                <a:lnTo>
                  <a:pt x="104835" y="381486"/>
                </a:lnTo>
                <a:lnTo>
                  <a:pt x="58242" y="410607"/>
                </a:lnTo>
                <a:lnTo>
                  <a:pt x="32033" y="401870"/>
                </a:lnTo>
                <a:lnTo>
                  <a:pt x="11648" y="375661"/>
                </a:lnTo>
                <a:lnTo>
                  <a:pt x="11648" y="375661"/>
                </a:lnTo>
                <a:lnTo>
                  <a:pt x="23296" y="337804"/>
                </a:lnTo>
                <a:lnTo>
                  <a:pt x="23296" y="323244"/>
                </a:lnTo>
                <a:lnTo>
                  <a:pt x="11648" y="305771"/>
                </a:lnTo>
                <a:lnTo>
                  <a:pt x="2912" y="282474"/>
                </a:lnTo>
                <a:lnTo>
                  <a:pt x="0" y="212584"/>
                </a:ln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7" name="Connecteur droit avec flèche 6">
            <a:extLst>
              <a:ext uri="{FF2B5EF4-FFF2-40B4-BE49-F238E27FC236}">
                <a16:creationId xmlns="" xmlns:a16="http://schemas.microsoft.com/office/drawing/2014/main" id="{DA14016C-6D36-4309-AE21-905E2C5E226C}"/>
              </a:ext>
            </a:extLst>
          </p:cNvPr>
          <p:cNvCxnSpPr>
            <a:cxnSpLocks/>
          </p:cNvCxnSpPr>
          <p:nvPr/>
        </p:nvCxnSpPr>
        <p:spPr>
          <a:xfrm flipH="1" flipV="1">
            <a:off x="6674538" y="3277703"/>
            <a:ext cx="57702" cy="190745"/>
          </a:xfrm>
          <a:prstGeom prst="straightConnector1">
            <a:avLst/>
          </a:prstGeom>
          <a:ln>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5" name="Connecteur droit avec flèche 14">
            <a:extLst>
              <a:ext uri="{FF2B5EF4-FFF2-40B4-BE49-F238E27FC236}">
                <a16:creationId xmlns="" xmlns:a16="http://schemas.microsoft.com/office/drawing/2014/main" id="{D497B5E4-73CE-4C50-94D6-4758D2AFE305}"/>
              </a:ext>
            </a:extLst>
          </p:cNvPr>
          <p:cNvCxnSpPr>
            <a:cxnSpLocks/>
          </p:cNvCxnSpPr>
          <p:nvPr/>
        </p:nvCxnSpPr>
        <p:spPr>
          <a:xfrm flipV="1">
            <a:off x="6822522" y="3212976"/>
            <a:ext cx="47126" cy="1960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20" name="Image 19"/>
          <p:cNvPicPr>
            <a:picLocks noChangeAspect="1"/>
          </p:cNvPicPr>
          <p:nvPr/>
        </p:nvPicPr>
        <p:blipFill rotWithShape="1">
          <a:blip r:embed="rId5"/>
          <a:srcRect l="26472" t="32871" r="33774" b="47127"/>
          <a:stretch/>
        </p:blipFill>
        <p:spPr>
          <a:xfrm>
            <a:off x="1746203" y="5514140"/>
            <a:ext cx="4569477" cy="129324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04556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10</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332447" y="891754"/>
            <a:ext cx="7765670" cy="584775"/>
          </a:xfrm>
          <a:prstGeom prst="rect">
            <a:avLst/>
          </a:prstGeom>
          <a:noFill/>
        </p:spPr>
        <p:txBody>
          <a:bodyPr wrap="square" rtlCol="0">
            <a:spAutoFit/>
          </a:bodyPr>
          <a:lstStyle/>
          <a:p>
            <a:r>
              <a:rPr lang="fr-FR" sz="1600" dirty="0" smtClean="0">
                <a:solidFill>
                  <a:srgbClr val="C00000"/>
                </a:solidFill>
                <a:latin typeface="Titillium Up" panose="00000500000000000000" pitchFamily="50" charset="0"/>
              </a:rPr>
              <a:t>Portrait économique communal : une </a:t>
            </a:r>
            <a:r>
              <a:rPr lang="fr-FR" sz="1600" dirty="0">
                <a:solidFill>
                  <a:srgbClr val="C00000"/>
                </a:solidFill>
                <a:latin typeface="Titillium Up" panose="00000500000000000000" pitchFamily="50" charset="0"/>
              </a:rPr>
              <a:t>population mobile avec des déplacements motorisés importants</a:t>
            </a:r>
            <a:endParaRPr lang="fr-FR" sz="1500" i="1" dirty="0">
              <a:solidFill>
                <a:srgbClr val="C00000"/>
              </a:solidFill>
              <a:latin typeface="Titillium Up" panose="00000500000000000000" pitchFamily="50" charset="0"/>
            </a:endParaRPr>
          </a:p>
        </p:txBody>
      </p:sp>
      <p:sp>
        <p:nvSpPr>
          <p:cNvPr id="3" name="ZoneTexte 2">
            <a:extLst>
              <a:ext uri="{FF2B5EF4-FFF2-40B4-BE49-F238E27FC236}">
                <a16:creationId xmlns="" xmlns:a16="http://schemas.microsoft.com/office/drawing/2014/main" id="{6CF216A3-CAB6-46EA-9A5A-0D8B67C84353}"/>
              </a:ext>
            </a:extLst>
          </p:cNvPr>
          <p:cNvSpPr txBox="1"/>
          <p:nvPr/>
        </p:nvSpPr>
        <p:spPr>
          <a:xfrm>
            <a:off x="215009" y="1628800"/>
            <a:ext cx="3636912" cy="2893100"/>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Le caractère résidentiel de la commune associé à une augmentation des migrations alternantes engendre des déplacements importants.</a:t>
            </a:r>
          </a:p>
          <a:p>
            <a:pPr algn="just"/>
            <a:r>
              <a:rPr lang="fr-FR" sz="1300" dirty="0">
                <a:latin typeface="Titillium Up" panose="00000500000000000000" pitchFamily="50" charset="0"/>
              </a:rPr>
              <a:t>Compte tenu de la facilité d’accès à l’A85, les déplacements se font essentiellement avec des véhicules personnels</a:t>
            </a:r>
          </a:p>
          <a:p>
            <a:pPr algn="just"/>
            <a:r>
              <a:rPr lang="fr-FR" sz="1300" dirty="0">
                <a:latin typeface="Titillium Up" panose="00000500000000000000" pitchFamily="50" charset="0"/>
                <a:sym typeface="Wingdings" panose="05000000000000000000" pitchFamily="2" charset="2"/>
              </a:rPr>
              <a:t>la dichotomie entre le lieu de travail et le lieu de résidence est en effet de plus en plus forte.</a:t>
            </a:r>
            <a:endParaRPr lang="fr-FR" sz="1300" dirty="0">
              <a:latin typeface="Titillium Up" panose="00000500000000000000" pitchFamily="50" charset="0"/>
            </a:endParaRP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Force est de constater l’importance grandissante de la place de la voiture sur le territoire avec </a:t>
            </a:r>
            <a:r>
              <a:rPr lang="fr-FR" sz="1300" dirty="0" smtClean="0">
                <a:latin typeface="Titillium Up" panose="00000500000000000000" pitchFamily="50" charset="0"/>
              </a:rPr>
              <a:t>plus de </a:t>
            </a:r>
            <a:r>
              <a:rPr lang="fr-FR" sz="1300" dirty="0">
                <a:latin typeface="Titillium Up" panose="00000500000000000000" pitchFamily="50" charset="0"/>
              </a:rPr>
              <a:t>la moitié de la population possédant au moins deux voitures – un constat qui augmente légèrement entre </a:t>
            </a:r>
            <a:r>
              <a:rPr lang="fr-FR" sz="1300" dirty="0" smtClean="0">
                <a:latin typeface="Titillium Up" panose="00000500000000000000" pitchFamily="50" charset="0"/>
              </a:rPr>
              <a:t>2007 </a:t>
            </a:r>
            <a:r>
              <a:rPr lang="fr-FR" sz="1300" dirty="0">
                <a:latin typeface="Titillium Up" panose="00000500000000000000" pitchFamily="50" charset="0"/>
              </a:rPr>
              <a:t>et </a:t>
            </a:r>
            <a:r>
              <a:rPr lang="fr-FR" sz="1300" dirty="0" smtClean="0">
                <a:latin typeface="Titillium Up" panose="00000500000000000000" pitchFamily="50" charset="0"/>
              </a:rPr>
              <a:t>2017</a:t>
            </a:r>
            <a:endParaRPr lang="fr-FR" sz="1300" dirty="0">
              <a:latin typeface="Titillium Up" panose="00000500000000000000" pitchFamily="50" charset="0"/>
            </a:endParaRPr>
          </a:p>
        </p:txBody>
      </p:sp>
      <p:pic>
        <p:nvPicPr>
          <p:cNvPr id="7" name="Image 6">
            <a:extLst>
              <a:ext uri="{FF2B5EF4-FFF2-40B4-BE49-F238E27FC236}">
                <a16:creationId xmlns="" xmlns:a16="http://schemas.microsoft.com/office/drawing/2014/main" id="{B4CBD9AB-393F-4C2A-A8CD-272DBCEDCBA2}"/>
              </a:ext>
            </a:extLst>
          </p:cNvPr>
          <p:cNvPicPr>
            <a:picLocks noChangeAspect="1"/>
          </p:cNvPicPr>
          <p:nvPr/>
        </p:nvPicPr>
        <p:blipFill rotWithShape="1">
          <a:blip r:embed="rId3"/>
          <a:srcRect r="3941" b="9093"/>
          <a:stretch/>
        </p:blipFill>
        <p:spPr>
          <a:xfrm>
            <a:off x="4415256" y="1773499"/>
            <a:ext cx="4125474" cy="2400031"/>
          </a:xfrm>
          <a:prstGeom prst="rect">
            <a:avLst/>
          </a:prstGeom>
          <a:ln>
            <a:noFill/>
          </a:ln>
          <a:effectLst>
            <a:outerShdw blurRad="292100" dist="139700" dir="2700000" algn="tl" rotWithShape="0">
              <a:srgbClr val="333333">
                <a:alpha val="65000"/>
              </a:srgbClr>
            </a:outerShdw>
          </a:effectLst>
        </p:spPr>
      </p:pic>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6" name="Imag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9" name="Image 8"/>
          <p:cNvPicPr>
            <a:picLocks noChangeAspect="1"/>
          </p:cNvPicPr>
          <p:nvPr/>
        </p:nvPicPr>
        <p:blipFill rotWithShape="1">
          <a:blip r:embed="rId5"/>
          <a:srcRect l="25963" t="52249" r="32783" b="18414"/>
          <a:stretch/>
        </p:blipFill>
        <p:spPr>
          <a:xfrm>
            <a:off x="354555" y="4521900"/>
            <a:ext cx="5498938" cy="21995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86343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11</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190706" y="1102189"/>
            <a:ext cx="7765670" cy="584775"/>
          </a:xfrm>
          <a:prstGeom prst="rect">
            <a:avLst/>
          </a:prstGeom>
          <a:noFill/>
        </p:spPr>
        <p:txBody>
          <a:bodyPr wrap="square" rtlCol="0">
            <a:spAutoFit/>
          </a:bodyPr>
          <a:lstStyle/>
          <a:p>
            <a:r>
              <a:rPr lang="fr-FR" sz="1600" dirty="0" smtClean="0">
                <a:solidFill>
                  <a:srgbClr val="C00000"/>
                </a:solidFill>
                <a:latin typeface="Titillium Up" panose="00000500000000000000" pitchFamily="50" charset="0"/>
              </a:rPr>
              <a:t>Portrait économique communal : une </a:t>
            </a:r>
            <a:r>
              <a:rPr lang="fr-FR" sz="1600" dirty="0">
                <a:solidFill>
                  <a:srgbClr val="C00000"/>
                </a:solidFill>
                <a:latin typeface="Titillium Up" panose="00000500000000000000" pitchFamily="50" charset="0"/>
              </a:rPr>
              <a:t>population mobile avec des déplacements motorisés importants</a:t>
            </a:r>
            <a:endParaRPr lang="fr-FR" sz="1500" i="1" dirty="0">
              <a:solidFill>
                <a:srgbClr val="C00000"/>
              </a:solidFill>
              <a:latin typeface="Titillium Up" panose="00000500000000000000" pitchFamily="50" charset="0"/>
            </a:endParaRPr>
          </a:p>
        </p:txBody>
      </p:sp>
      <p:sp>
        <p:nvSpPr>
          <p:cNvPr id="3" name="ZoneTexte 2">
            <a:extLst>
              <a:ext uri="{FF2B5EF4-FFF2-40B4-BE49-F238E27FC236}">
                <a16:creationId xmlns="" xmlns:a16="http://schemas.microsoft.com/office/drawing/2014/main" id="{6CF216A3-CAB6-46EA-9A5A-0D8B67C84353}"/>
              </a:ext>
            </a:extLst>
          </p:cNvPr>
          <p:cNvSpPr txBox="1"/>
          <p:nvPr/>
        </p:nvSpPr>
        <p:spPr>
          <a:xfrm>
            <a:off x="250960" y="2708920"/>
            <a:ext cx="4119473" cy="3293209"/>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Sorigny fait partie du secteur sud dans l’analyse des flux de déplacements domicile-travail</a:t>
            </a:r>
          </a:p>
          <a:p>
            <a:pPr marL="285750" indent="-285750" algn="just">
              <a:buFont typeface="Arial" panose="020B0604020202020204" pitchFamily="34" charset="0"/>
              <a:buChar char="•"/>
            </a:pPr>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Au sein de ce secteur, les déplacements y sont importants vers le cœur métropolitain à hauteur de 56,6% (déplacements pendulaires)</a:t>
            </a:r>
          </a:p>
          <a:p>
            <a:pPr marL="285750" indent="-285750" algn="just">
              <a:buFont typeface="Arial" panose="020B0604020202020204" pitchFamily="34" charset="0"/>
              <a:buChar char="•"/>
            </a:pPr>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Des déplacements au sein du secteur sud qui restent relativement importants avec un peu plus de 25%</a:t>
            </a:r>
          </a:p>
          <a:p>
            <a:pPr marL="285750" indent="-285750" algn="just">
              <a:buFont typeface="Arial" panose="020B0604020202020204" pitchFamily="34" charset="0"/>
              <a:buChar char="•"/>
            </a:pPr>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Mais un pourcentage des déplacements en direction de ce secteur qui reste faible</a:t>
            </a:r>
          </a:p>
        </p:txBody>
      </p:sp>
      <p:pic>
        <p:nvPicPr>
          <p:cNvPr id="6" name="Image 5">
            <a:extLst>
              <a:ext uri="{FF2B5EF4-FFF2-40B4-BE49-F238E27FC236}">
                <a16:creationId xmlns="" xmlns:a16="http://schemas.microsoft.com/office/drawing/2014/main" id="{BB7E4B4D-E412-4575-99C1-4E74CE06A845}"/>
              </a:ext>
            </a:extLst>
          </p:cNvPr>
          <p:cNvPicPr>
            <a:picLocks noChangeAspect="1"/>
          </p:cNvPicPr>
          <p:nvPr/>
        </p:nvPicPr>
        <p:blipFill>
          <a:blip r:embed="rId3"/>
          <a:stretch>
            <a:fillRect/>
          </a:stretch>
        </p:blipFill>
        <p:spPr>
          <a:xfrm>
            <a:off x="5004048" y="3332420"/>
            <a:ext cx="2810998" cy="3310388"/>
          </a:xfrm>
          <a:prstGeom prst="rect">
            <a:avLst/>
          </a:prstGeom>
        </p:spPr>
      </p:pic>
      <p:pic>
        <p:nvPicPr>
          <p:cNvPr id="14" name="Image 13">
            <a:extLst>
              <a:ext uri="{FF2B5EF4-FFF2-40B4-BE49-F238E27FC236}">
                <a16:creationId xmlns="" xmlns:a16="http://schemas.microsoft.com/office/drawing/2014/main" id="{26963B42-969C-4F42-81DC-A96C2A386B55}"/>
              </a:ext>
            </a:extLst>
          </p:cNvPr>
          <p:cNvPicPr>
            <a:picLocks noChangeAspect="1"/>
          </p:cNvPicPr>
          <p:nvPr/>
        </p:nvPicPr>
        <p:blipFill>
          <a:blip r:embed="rId4"/>
          <a:stretch>
            <a:fillRect/>
          </a:stretch>
        </p:blipFill>
        <p:spPr>
          <a:xfrm>
            <a:off x="4918031" y="1521919"/>
            <a:ext cx="3286954" cy="1654581"/>
          </a:xfrm>
          <a:prstGeom prst="rect">
            <a:avLst/>
          </a:prstGeom>
        </p:spPr>
      </p:pic>
      <p:sp>
        <p:nvSpPr>
          <p:cNvPr id="16" name="Ellipse 15">
            <a:extLst>
              <a:ext uri="{FF2B5EF4-FFF2-40B4-BE49-F238E27FC236}">
                <a16:creationId xmlns="" xmlns:a16="http://schemas.microsoft.com/office/drawing/2014/main" id="{B2CF6DC8-2A21-402E-956E-2C03AFAAE113}"/>
              </a:ext>
            </a:extLst>
          </p:cNvPr>
          <p:cNvSpPr/>
          <p:nvPr/>
        </p:nvSpPr>
        <p:spPr>
          <a:xfrm>
            <a:off x="6114265" y="5753618"/>
            <a:ext cx="504056" cy="78310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7"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8" name="Imag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3466936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12</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9" name="ZoneTexte 8">
            <a:extLst>
              <a:ext uri="{FF2B5EF4-FFF2-40B4-BE49-F238E27FC236}">
                <a16:creationId xmlns="" xmlns:a16="http://schemas.microsoft.com/office/drawing/2014/main" id="{43030D91-6377-4014-9363-59DF7D300C7C}"/>
              </a:ext>
            </a:extLst>
          </p:cNvPr>
          <p:cNvSpPr txBox="1"/>
          <p:nvPr/>
        </p:nvSpPr>
        <p:spPr>
          <a:xfrm>
            <a:off x="215008" y="1461761"/>
            <a:ext cx="8325722" cy="4185761"/>
          </a:xfrm>
          <a:prstGeom prst="rect">
            <a:avLst/>
          </a:prstGeom>
          <a:solidFill>
            <a:schemeClr val="bg2">
              <a:lumMod val="90000"/>
            </a:schemeClr>
          </a:solidFill>
          <a:ln w="38100">
            <a:solidFill>
              <a:schemeClr val="accent2">
                <a:lumMod val="75000"/>
              </a:schemeClr>
            </a:solidFill>
            <a:prstDash val="sysDash"/>
          </a:ln>
        </p:spPr>
        <p:txBody>
          <a:bodyPr wrap="square" rtlCol="0">
            <a:spAutoFit/>
          </a:bodyPr>
          <a:lstStyle/>
          <a:p>
            <a:pPr algn="just"/>
            <a:r>
              <a:rPr lang="fr-FR" sz="1400" b="1" i="1" dirty="0">
                <a:latin typeface="Titillium Up" panose="00000500000000000000" pitchFamily="50" charset="0"/>
              </a:rPr>
              <a:t>Ce qu’il faut retenir concernant l’analyse économique du territoire :</a:t>
            </a:r>
          </a:p>
          <a:p>
            <a:pPr algn="just"/>
            <a:endParaRPr lang="fr-FR" sz="1400" b="1" i="1" dirty="0">
              <a:latin typeface="Titillium Up" panose="00000500000000000000" pitchFamily="50" charset="0"/>
            </a:endParaRPr>
          </a:p>
          <a:p>
            <a:pPr marL="285750" indent="-285750" algn="just">
              <a:buFontTx/>
              <a:buChar char="-"/>
            </a:pPr>
            <a:r>
              <a:rPr lang="fr-FR" sz="1400" b="1" i="1" dirty="0">
                <a:solidFill>
                  <a:srgbClr val="C00000"/>
                </a:solidFill>
                <a:latin typeface="Titillium Up" panose="00000500000000000000" pitchFamily="50" charset="0"/>
              </a:rPr>
              <a:t>Une commune globalement active avec une création importante d’établissements ces dernières années grâce au  développement de la ZI La Grange Barbier et de l’ISOPARC. Cette dernière permet une économie dynamique à vocation nationale en lien avec l’Europe</a:t>
            </a:r>
          </a:p>
          <a:p>
            <a:pPr algn="just"/>
            <a:endParaRPr lang="fr-FR" sz="1400" b="1" i="1" dirty="0">
              <a:solidFill>
                <a:srgbClr val="C00000"/>
              </a:solidFill>
              <a:latin typeface="Titillium Up" panose="00000500000000000000" pitchFamily="50" charset="0"/>
            </a:endParaRPr>
          </a:p>
          <a:p>
            <a:pPr marL="285750" indent="-285750" algn="just">
              <a:buFontTx/>
              <a:buChar char="-"/>
            </a:pPr>
            <a:r>
              <a:rPr lang="fr-FR" sz="1400" b="1" i="1" dirty="0">
                <a:solidFill>
                  <a:srgbClr val="C00000"/>
                </a:solidFill>
                <a:latin typeface="Titillium Up" panose="00000500000000000000" pitchFamily="50" charset="0"/>
              </a:rPr>
              <a:t>Une capacité d’accueil touristique moins importante qu’elle ne l’a été. Une attractivité touristique qui se maintient grâce à la présence du Château de Longue Plaine et plus généralement avec l’activité touristique qu’offre la Vallée de la Loire</a:t>
            </a:r>
          </a:p>
          <a:p>
            <a:pPr marL="285750" indent="-285750" algn="just">
              <a:buFontTx/>
              <a:buChar char="-"/>
            </a:pPr>
            <a:endParaRPr lang="fr-FR" sz="1400" b="1" i="1" dirty="0">
              <a:solidFill>
                <a:srgbClr val="C00000"/>
              </a:solidFill>
              <a:latin typeface="Titillium Up" panose="00000500000000000000" pitchFamily="50" charset="0"/>
            </a:endParaRPr>
          </a:p>
          <a:p>
            <a:pPr marL="285750" indent="-285750" algn="just">
              <a:buFontTx/>
              <a:buChar char="-"/>
            </a:pPr>
            <a:r>
              <a:rPr lang="fr-FR" sz="1400" b="1" i="1" dirty="0">
                <a:solidFill>
                  <a:srgbClr val="C00000"/>
                </a:solidFill>
                <a:latin typeface="Titillium Up" panose="00000500000000000000" pitchFamily="50" charset="0"/>
              </a:rPr>
              <a:t>Malgré une attractivité économique affirmée (ISOPARC) et un faible taux de chômage, Sorigny est une commune qui reste essentiellement résidentielle, incluant des déplacements importants de la population vers des secteurs économiques à proximité</a:t>
            </a:r>
          </a:p>
          <a:p>
            <a:pPr marL="285750" indent="-285750" algn="just">
              <a:buFontTx/>
              <a:buChar char="-"/>
            </a:pPr>
            <a:endParaRPr lang="fr-FR" sz="1400" b="1" i="1" dirty="0">
              <a:solidFill>
                <a:srgbClr val="C00000"/>
              </a:solidFill>
              <a:latin typeface="Titillium Up" panose="00000500000000000000" pitchFamily="50" charset="0"/>
            </a:endParaRPr>
          </a:p>
          <a:p>
            <a:pPr marL="285750" indent="-285750" algn="just">
              <a:buFontTx/>
              <a:buChar char="-"/>
            </a:pPr>
            <a:r>
              <a:rPr lang="fr-FR" sz="1400" b="1" i="1" dirty="0">
                <a:solidFill>
                  <a:srgbClr val="C00000"/>
                </a:solidFill>
                <a:latin typeface="Titillium Up" panose="00000500000000000000" pitchFamily="50" charset="0"/>
              </a:rPr>
              <a:t>Le profil des actifs se divisent principalement en trois CSP  : professions intermédiaires, employés et ouvriers. La part la plus représentée est cependant celle des ouvriers, qui a très nettement augmenté entre 2009 et </a:t>
            </a:r>
            <a:r>
              <a:rPr lang="fr-FR" sz="1400" b="1" i="1" dirty="0" smtClean="0">
                <a:solidFill>
                  <a:srgbClr val="C00000"/>
                </a:solidFill>
                <a:latin typeface="Titillium Up" panose="00000500000000000000" pitchFamily="50" charset="0"/>
              </a:rPr>
              <a:t>2017 </a:t>
            </a:r>
            <a:r>
              <a:rPr lang="fr-FR" sz="1400" b="1" i="1" dirty="0">
                <a:solidFill>
                  <a:srgbClr val="C00000"/>
                </a:solidFill>
                <a:latin typeface="Titillium Up" panose="00000500000000000000" pitchFamily="50" charset="0"/>
              </a:rPr>
              <a:t>(+</a:t>
            </a:r>
            <a:r>
              <a:rPr lang="fr-FR" sz="1400" b="1" i="1" dirty="0" smtClean="0">
                <a:solidFill>
                  <a:srgbClr val="C00000"/>
                </a:solidFill>
                <a:latin typeface="Titillium Up" panose="00000500000000000000" pitchFamily="50" charset="0"/>
              </a:rPr>
              <a:t>37</a:t>
            </a:r>
            <a:r>
              <a:rPr lang="fr-FR" sz="1400" b="1" i="1" dirty="0">
                <a:solidFill>
                  <a:srgbClr val="C00000"/>
                </a:solidFill>
                <a:latin typeface="Titillium Up" panose="00000500000000000000" pitchFamily="50" charset="0"/>
              </a:rPr>
              <a:t>%), , notamment avec la création et l’implantation d’entreprises au sein du parc d’activité ISOPARC.</a:t>
            </a:r>
          </a:p>
          <a:p>
            <a:pPr algn="just"/>
            <a:endParaRPr lang="fr-FR" sz="1400" b="1" i="1" dirty="0">
              <a:solidFill>
                <a:srgbClr val="C00000"/>
              </a:solidFill>
              <a:latin typeface="Titillium Up" panose="00000500000000000000" pitchFamily="50" charset="0"/>
            </a:endParaRPr>
          </a:p>
          <a:p>
            <a:pPr marL="285750" indent="-285750" algn="just">
              <a:buFontTx/>
              <a:buChar char="-"/>
            </a:pPr>
            <a:endParaRPr lang="fr-FR" sz="1400" b="1" i="1" dirty="0">
              <a:solidFill>
                <a:srgbClr val="C00000"/>
              </a:solidFill>
              <a:latin typeface="Titillium Up" panose="00000500000000000000" pitchFamily="50" charset="0"/>
            </a:endParaRPr>
          </a:p>
        </p:txBody>
      </p:sp>
      <p:sp>
        <p:nvSpPr>
          <p:cNvPr id="1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4" name="Imag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2905771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Image 14"/>
          <p:cNvPicPr>
            <a:picLocks noChangeAspect="1"/>
          </p:cNvPicPr>
          <p:nvPr/>
        </p:nvPicPr>
        <p:blipFill rotWithShape="1">
          <a:blip r:embed="rId2"/>
          <a:srcRect l="32057" t="12789" r="36273" b="1982"/>
          <a:stretch/>
        </p:blipFill>
        <p:spPr>
          <a:xfrm>
            <a:off x="5099107" y="944724"/>
            <a:ext cx="3456451" cy="5813592"/>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7" y="883639"/>
            <a:ext cx="488020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C00000"/>
                </a:solidFill>
                <a:effectLst/>
                <a:uLnTx/>
                <a:uFillTx/>
                <a:latin typeface="Titillium Up" panose="00000500000000000000" pitchFamily="50" charset="0"/>
                <a:ea typeface="+mn-ea"/>
                <a:cs typeface="+mn-cs"/>
              </a:rPr>
              <a:t>Les grandes unités urbaines : une diversification des urbanités qui s’égrènent le long des axes structurants</a:t>
            </a:r>
            <a:endParaRPr kumimoji="0" lang="fr-FR" sz="1500" b="0" i="1" u="none" strike="noStrike" kern="1200" cap="none" spc="0" normalizeH="0" baseline="0" noProof="0" dirty="0">
              <a:ln>
                <a:noFill/>
              </a:ln>
              <a:solidFill>
                <a:srgbClr val="C00000"/>
              </a:solidFill>
              <a:effectLst/>
              <a:uLnTx/>
              <a:uFillTx/>
              <a:latin typeface="Titillium Up" panose="00000500000000000000" pitchFamily="50" charset="0"/>
              <a:ea typeface="+mn-ea"/>
              <a:cs typeface="+mn-cs"/>
            </a:endParaRPr>
          </a:p>
        </p:txBody>
      </p:sp>
      <p:sp>
        <p:nvSpPr>
          <p:cNvPr id="6" name="ZoneTexte 5">
            <a:extLst>
              <a:ext uri="{FF2B5EF4-FFF2-40B4-BE49-F238E27FC236}">
                <a16:creationId xmlns="" xmlns:a16="http://schemas.microsoft.com/office/drawing/2014/main" id="{2F276C18-DACB-44C4-B6FC-C173D7391CCB}"/>
              </a:ext>
            </a:extLst>
          </p:cNvPr>
          <p:cNvSpPr txBox="1"/>
          <p:nvPr/>
        </p:nvSpPr>
        <p:spPr>
          <a:xfrm>
            <a:off x="103045" y="1746865"/>
            <a:ext cx="4876862" cy="4524315"/>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1- Un village linéaire de plateau caractérisé par un ancien village-rue établi le long de la RD910 mais qui s’est bien étoffé depuis lors pour adopter une morphologie en étoile</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On peut cependant remarquer que si la RD constitue un axe de développement, une excroissance s’est étirée vers l’est – La </a:t>
            </a:r>
            <a:r>
              <a:rPr kumimoji="0" lang="fr-FR" sz="1200" b="0" i="0" u="none" strike="noStrike" kern="1200" cap="none" spc="0" normalizeH="0" baseline="0" noProof="0" dirty="0" err="1">
                <a:ln>
                  <a:noFill/>
                </a:ln>
                <a:solidFill>
                  <a:prstClr val="black"/>
                </a:solidFill>
                <a:effectLst/>
                <a:uLnTx/>
                <a:uFillTx/>
                <a:latin typeface="Titillium Up" panose="00000500000000000000" pitchFamily="50" charset="0"/>
                <a:ea typeface="+mn-ea"/>
                <a:cs typeface="+mn-cs"/>
              </a:rPr>
              <a:t>Genevray</a:t>
            </a:r>
            <a:endPar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Une urbanisation de type « grappes pavillonnaires » qui ont peu à peu donné une épaisseur au tissu urbain.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Le territoire est cependant marqué par un éclatement de la zone agglomérée en 2 centralités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2- un secteur d’accroche directe à Montbazon (</a:t>
            </a:r>
            <a:r>
              <a:rPr kumimoji="0" lang="fr-FR" sz="1200" b="0" i="0" u="none" strike="noStrike" kern="1200" cap="none" spc="0" normalizeH="0" baseline="0" noProof="0" dirty="0" err="1">
                <a:ln>
                  <a:noFill/>
                </a:ln>
                <a:solidFill>
                  <a:prstClr val="black"/>
                </a:solidFill>
                <a:effectLst/>
                <a:uLnTx/>
                <a:uFillTx/>
                <a:latin typeface="Titillium Up" panose="00000500000000000000" pitchFamily="50" charset="0"/>
                <a:ea typeface="+mn-ea"/>
                <a:cs typeface="+mn-cs"/>
              </a:rPr>
              <a:t>Bordebure</a:t>
            </a: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 qui constitue une avancée de la zone urbaine de Montbazon sur </a:t>
            </a:r>
            <a:r>
              <a:rPr kumimoji="0" lang="fr-FR" sz="1200" b="0" i="0" u="none" strike="noStrike" kern="1200" cap="none" spc="0" normalizeH="0" baseline="0" noProof="0" dirty="0" err="1">
                <a:ln>
                  <a:noFill/>
                </a:ln>
                <a:solidFill>
                  <a:prstClr val="black"/>
                </a:solidFill>
                <a:effectLst/>
                <a:uLnTx/>
                <a:uFillTx/>
                <a:latin typeface="Titillium Up" panose="00000500000000000000" pitchFamily="50" charset="0"/>
                <a:ea typeface="+mn-ea"/>
                <a:cs typeface="+mn-cs"/>
              </a:rPr>
              <a:t>Sorigny</a:t>
            </a: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 La ZAI des Granges Barbier assure une continuité urbaine entre les deux communes, confortée par le développement d’un village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3- </a:t>
            </a:r>
            <a:r>
              <a:rPr kumimoji="0" lang="fr-FR" sz="1200" b="0" i="0" u="none" strike="noStrike" kern="1200" cap="none" spc="0" normalizeH="0" baseline="0" noProof="0" dirty="0" err="1">
                <a:ln>
                  <a:noFill/>
                </a:ln>
                <a:solidFill>
                  <a:prstClr val="black"/>
                </a:solidFill>
                <a:effectLst/>
                <a:uLnTx/>
                <a:uFillTx/>
                <a:latin typeface="Titillium Up" panose="00000500000000000000" pitchFamily="50" charset="0"/>
                <a:ea typeface="+mn-ea"/>
                <a:cs typeface="+mn-cs"/>
              </a:rPr>
              <a:t>Isoparc</a:t>
            </a: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 qui recouvre désormais une soixantaine d’ha construits pour une centaine d’ha aménagés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4- Le chantier de la LGV réparti de part et d’autre de l’échangeur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5- Un habitat dispersé dans la zone rurale sous forme de petits « villages-rues » sans profondeur, édifiés le long des voies de desserte</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fr-FR" sz="12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p:txBody>
      </p:sp>
      <p:pic>
        <p:nvPicPr>
          <p:cNvPr id="14" name="Image 13">
            <a:extLst>
              <a:ext uri="{FF2B5EF4-FFF2-40B4-BE49-F238E27FC236}">
                <a16:creationId xmlns="" xmlns:a16="http://schemas.microsoft.com/office/drawing/2014/main" id="{E408D5A7-262B-4B9C-AEF6-AA852B9950C9}"/>
              </a:ext>
            </a:extLst>
          </p:cNvPr>
          <p:cNvPicPr>
            <a:picLocks noChangeAspect="1"/>
          </p:cNvPicPr>
          <p:nvPr/>
        </p:nvPicPr>
        <p:blipFill>
          <a:blip r:embed="rId4"/>
          <a:stretch>
            <a:fillRect/>
          </a:stretch>
        </p:blipFill>
        <p:spPr>
          <a:xfrm>
            <a:off x="6886653" y="4198972"/>
            <a:ext cx="1654077" cy="2072208"/>
          </a:xfrm>
          <a:prstGeom prst="rect">
            <a:avLst/>
          </a:prstGeom>
          <a:ln>
            <a:noFill/>
          </a:ln>
          <a:effectLst>
            <a:outerShdw blurRad="292100" dist="139700" dir="2700000" algn="tl" rotWithShape="0">
              <a:srgbClr val="333333">
                <a:alpha val="65000"/>
              </a:srgbClr>
            </a:outerShdw>
          </a:effectLst>
        </p:spPr>
      </p:pic>
      <p:pic>
        <p:nvPicPr>
          <p:cNvPr id="7" name="Image 6"/>
          <p:cNvPicPr>
            <a:picLocks noChangeAspect="1"/>
          </p:cNvPicPr>
          <p:nvPr/>
        </p:nvPicPr>
        <p:blipFill rotWithShape="1">
          <a:blip r:embed="rId2"/>
          <a:srcRect l="82920" t="31073" b="63381"/>
          <a:stretch/>
        </p:blipFill>
        <p:spPr>
          <a:xfrm>
            <a:off x="6122634" y="6314042"/>
            <a:ext cx="2483824" cy="504056"/>
          </a:xfrm>
          <a:prstGeom prst="rect">
            <a:avLst/>
          </a:prstGeom>
        </p:spPr>
      </p:pic>
      <p:sp>
        <p:nvSpPr>
          <p:cNvPr id="16" name="ZoneTexte 15">
            <a:extLst>
              <a:ext uri="{FF2B5EF4-FFF2-40B4-BE49-F238E27FC236}">
                <a16:creationId xmlns="" xmlns:a16="http://schemas.microsoft.com/office/drawing/2014/main" id="{B8A44A6E-97CF-40CE-BC3E-F0D67DAFC51E}"/>
              </a:ext>
            </a:extLst>
          </p:cNvPr>
          <p:cNvSpPr txBox="1"/>
          <p:nvPr/>
        </p:nvSpPr>
        <p:spPr>
          <a:xfrm>
            <a:off x="2883910" y="6396793"/>
            <a:ext cx="2133600"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800" b="0" i="1" u="none" strike="noStrike" kern="1200" cap="none" spc="0" normalizeH="0" baseline="0" noProof="0" dirty="0">
                <a:ln>
                  <a:noFill/>
                </a:ln>
                <a:solidFill>
                  <a:prstClr val="black"/>
                </a:solidFill>
                <a:effectLst/>
                <a:uLnTx/>
                <a:uFillTx/>
                <a:latin typeface="Arial Narrow" panose="020B0606020202030204" pitchFamily="34" charset="0"/>
                <a:ea typeface="+mn-ea"/>
                <a:cs typeface="+mn-cs"/>
              </a:rPr>
              <a:t>Unités bâties – 2016</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800" b="0" i="1" u="none" strike="noStrike" kern="1200" cap="none" spc="0" normalizeH="0" baseline="0" noProof="0" dirty="0">
                <a:ln>
                  <a:noFill/>
                </a:ln>
                <a:solidFill>
                  <a:prstClr val="black"/>
                </a:solidFill>
                <a:effectLst/>
                <a:uLnTx/>
                <a:uFillTx/>
                <a:latin typeface="Arial Narrow" panose="020B0606020202030204" pitchFamily="34" charset="0"/>
                <a:ea typeface="+mn-ea"/>
                <a:cs typeface="+mn-cs"/>
              </a:rPr>
              <a:t>Source / </a:t>
            </a:r>
            <a:r>
              <a:rPr kumimoji="0" lang="fr-FR" sz="800" b="0" i="1" u="none" strike="noStrike" kern="1200" cap="none" spc="0" normalizeH="0" baseline="0" noProof="0" dirty="0" err="1">
                <a:ln>
                  <a:noFill/>
                </a:ln>
                <a:solidFill>
                  <a:prstClr val="black"/>
                </a:solidFill>
                <a:effectLst/>
                <a:uLnTx/>
                <a:uFillTx/>
                <a:latin typeface="Arial Narrow" panose="020B0606020202030204" pitchFamily="34" charset="0"/>
                <a:ea typeface="+mn-ea"/>
                <a:cs typeface="+mn-cs"/>
              </a:rPr>
              <a:t>Géoportail</a:t>
            </a:r>
            <a:r>
              <a:rPr kumimoji="0" lang="fr-FR" sz="800" b="0" i="1" u="none" strike="noStrike" kern="1200" cap="none" spc="0" normalizeH="0" baseline="0" noProof="0" dirty="0">
                <a:ln>
                  <a:noFill/>
                </a:ln>
                <a:solidFill>
                  <a:prstClr val="black"/>
                </a:solidFill>
                <a:effectLst/>
                <a:uLnTx/>
                <a:uFillTx/>
                <a:latin typeface="Arial Narrow" panose="020B0606020202030204" pitchFamily="34" charset="0"/>
                <a:ea typeface="+mn-ea"/>
                <a:cs typeface="+mn-cs"/>
              </a:rPr>
              <a:t> </a:t>
            </a:r>
          </a:p>
        </p:txBody>
      </p:sp>
      <p:sp>
        <p:nvSpPr>
          <p:cNvPr id="9" name="Forme libre 8"/>
          <p:cNvSpPr/>
          <p:nvPr/>
        </p:nvSpPr>
        <p:spPr>
          <a:xfrm>
            <a:off x="6629400" y="2066925"/>
            <a:ext cx="542925" cy="476250"/>
          </a:xfrm>
          <a:custGeom>
            <a:avLst/>
            <a:gdLst>
              <a:gd name="connsiteX0" fmla="*/ 542925 w 542925"/>
              <a:gd name="connsiteY0" fmla="*/ 257175 h 476250"/>
              <a:gd name="connsiteX1" fmla="*/ 504825 w 542925"/>
              <a:gd name="connsiteY1" fmla="*/ 85725 h 476250"/>
              <a:gd name="connsiteX2" fmla="*/ 219075 w 542925"/>
              <a:gd name="connsiteY2" fmla="*/ 0 h 476250"/>
              <a:gd name="connsiteX3" fmla="*/ 0 w 542925"/>
              <a:gd name="connsiteY3" fmla="*/ 47625 h 476250"/>
              <a:gd name="connsiteX4" fmla="*/ 66675 w 542925"/>
              <a:gd name="connsiteY4" fmla="*/ 171450 h 476250"/>
              <a:gd name="connsiteX5" fmla="*/ 9525 w 542925"/>
              <a:gd name="connsiteY5" fmla="*/ 314325 h 476250"/>
              <a:gd name="connsiteX6" fmla="*/ 66675 w 542925"/>
              <a:gd name="connsiteY6" fmla="*/ 476250 h 476250"/>
              <a:gd name="connsiteX7" fmla="*/ 219075 w 542925"/>
              <a:gd name="connsiteY7" fmla="*/ 476250 h 476250"/>
              <a:gd name="connsiteX8" fmla="*/ 333375 w 542925"/>
              <a:gd name="connsiteY8" fmla="*/ 342900 h 476250"/>
              <a:gd name="connsiteX9" fmla="*/ 542925 w 542925"/>
              <a:gd name="connsiteY9" fmla="*/ 400050 h 476250"/>
              <a:gd name="connsiteX10" fmla="*/ 542925 w 542925"/>
              <a:gd name="connsiteY10" fmla="*/ 257175 h 47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2925" h="476250">
                <a:moveTo>
                  <a:pt x="542925" y="257175"/>
                </a:moveTo>
                <a:lnTo>
                  <a:pt x="504825" y="85725"/>
                </a:lnTo>
                <a:lnTo>
                  <a:pt x="219075" y="0"/>
                </a:lnTo>
                <a:lnTo>
                  <a:pt x="0" y="47625"/>
                </a:lnTo>
                <a:lnTo>
                  <a:pt x="66675" y="171450"/>
                </a:lnTo>
                <a:lnTo>
                  <a:pt x="9525" y="314325"/>
                </a:lnTo>
                <a:lnTo>
                  <a:pt x="66675" y="476250"/>
                </a:lnTo>
                <a:lnTo>
                  <a:pt x="219075" y="476250"/>
                </a:lnTo>
                <a:lnTo>
                  <a:pt x="333375" y="342900"/>
                </a:lnTo>
                <a:lnTo>
                  <a:pt x="542925" y="400050"/>
                </a:lnTo>
                <a:lnTo>
                  <a:pt x="542925" y="257175"/>
                </a:lnTo>
                <a:close/>
              </a:path>
            </a:pathLst>
          </a:custGeom>
          <a:solidFill>
            <a:srgbClr val="CC0066"/>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Forme libre 9"/>
          <p:cNvSpPr/>
          <p:nvPr/>
        </p:nvSpPr>
        <p:spPr>
          <a:xfrm>
            <a:off x="7543800" y="1390650"/>
            <a:ext cx="228600" cy="238125"/>
          </a:xfrm>
          <a:custGeom>
            <a:avLst/>
            <a:gdLst>
              <a:gd name="connsiteX0" fmla="*/ 47625 w 209550"/>
              <a:gd name="connsiteY0" fmla="*/ 0 h 238125"/>
              <a:gd name="connsiteX1" fmla="*/ 0 w 209550"/>
              <a:gd name="connsiteY1" fmla="*/ 238125 h 238125"/>
              <a:gd name="connsiteX2" fmla="*/ 152400 w 209550"/>
              <a:gd name="connsiteY2" fmla="*/ 209550 h 238125"/>
              <a:gd name="connsiteX3" fmla="*/ 209550 w 209550"/>
              <a:gd name="connsiteY3" fmla="*/ 171450 h 238125"/>
              <a:gd name="connsiteX4" fmla="*/ 190500 w 209550"/>
              <a:gd name="connsiteY4" fmla="*/ 133350 h 238125"/>
              <a:gd name="connsiteX5" fmla="*/ 47625 w 209550"/>
              <a:gd name="connsiteY5" fmla="*/ 0 h 238125"/>
              <a:gd name="connsiteX0" fmla="*/ 66675 w 228600"/>
              <a:gd name="connsiteY0" fmla="*/ 0 h 238125"/>
              <a:gd name="connsiteX1" fmla="*/ 0 w 228600"/>
              <a:gd name="connsiteY1" fmla="*/ 238125 h 238125"/>
              <a:gd name="connsiteX2" fmla="*/ 171450 w 228600"/>
              <a:gd name="connsiteY2" fmla="*/ 209550 h 238125"/>
              <a:gd name="connsiteX3" fmla="*/ 228600 w 228600"/>
              <a:gd name="connsiteY3" fmla="*/ 171450 h 238125"/>
              <a:gd name="connsiteX4" fmla="*/ 209550 w 228600"/>
              <a:gd name="connsiteY4" fmla="*/ 133350 h 238125"/>
              <a:gd name="connsiteX5" fmla="*/ 66675 w 228600"/>
              <a:gd name="connsiteY5" fmla="*/ 0 h 2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8600" h="238125">
                <a:moveTo>
                  <a:pt x="66675" y="0"/>
                </a:moveTo>
                <a:lnTo>
                  <a:pt x="0" y="238125"/>
                </a:lnTo>
                <a:lnTo>
                  <a:pt x="171450" y="209550"/>
                </a:lnTo>
                <a:lnTo>
                  <a:pt x="228600" y="171450"/>
                </a:lnTo>
                <a:lnTo>
                  <a:pt x="209550" y="133350"/>
                </a:lnTo>
                <a:lnTo>
                  <a:pt x="66675" y="0"/>
                </a:lnTo>
                <a:close/>
              </a:path>
            </a:pathLst>
          </a:custGeom>
          <a:solidFill>
            <a:srgbClr val="CC0066"/>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Forme libre 16"/>
          <p:cNvSpPr/>
          <p:nvPr/>
        </p:nvSpPr>
        <p:spPr>
          <a:xfrm>
            <a:off x="7443788" y="2824163"/>
            <a:ext cx="295275" cy="185737"/>
          </a:xfrm>
          <a:custGeom>
            <a:avLst/>
            <a:gdLst>
              <a:gd name="connsiteX0" fmla="*/ 19050 w 295275"/>
              <a:gd name="connsiteY0" fmla="*/ 0 h 185737"/>
              <a:gd name="connsiteX1" fmla="*/ 200025 w 295275"/>
              <a:gd name="connsiteY1" fmla="*/ 38100 h 185737"/>
              <a:gd name="connsiteX2" fmla="*/ 209550 w 295275"/>
              <a:gd name="connsiteY2" fmla="*/ 0 h 185737"/>
              <a:gd name="connsiteX3" fmla="*/ 280987 w 295275"/>
              <a:gd name="connsiteY3" fmla="*/ 4762 h 185737"/>
              <a:gd name="connsiteX4" fmla="*/ 295275 w 295275"/>
              <a:gd name="connsiteY4" fmla="*/ 66675 h 185737"/>
              <a:gd name="connsiteX5" fmla="*/ 223837 w 295275"/>
              <a:gd name="connsiteY5" fmla="*/ 119062 h 185737"/>
              <a:gd name="connsiteX6" fmla="*/ 123825 w 295275"/>
              <a:gd name="connsiteY6" fmla="*/ 185737 h 185737"/>
              <a:gd name="connsiteX7" fmla="*/ 119062 w 295275"/>
              <a:gd name="connsiteY7" fmla="*/ 152400 h 185737"/>
              <a:gd name="connsiteX8" fmla="*/ 0 w 295275"/>
              <a:gd name="connsiteY8" fmla="*/ 76200 h 185737"/>
              <a:gd name="connsiteX9" fmla="*/ 19050 w 295275"/>
              <a:gd name="connsiteY9" fmla="*/ 0 h 185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275" h="185737">
                <a:moveTo>
                  <a:pt x="19050" y="0"/>
                </a:moveTo>
                <a:lnTo>
                  <a:pt x="200025" y="38100"/>
                </a:lnTo>
                <a:lnTo>
                  <a:pt x="209550" y="0"/>
                </a:lnTo>
                <a:lnTo>
                  <a:pt x="280987" y="4762"/>
                </a:lnTo>
                <a:lnTo>
                  <a:pt x="295275" y="66675"/>
                </a:lnTo>
                <a:lnTo>
                  <a:pt x="223837" y="119062"/>
                </a:lnTo>
                <a:lnTo>
                  <a:pt x="123825" y="185737"/>
                </a:lnTo>
                <a:lnTo>
                  <a:pt x="119062" y="152400"/>
                </a:lnTo>
                <a:lnTo>
                  <a:pt x="0" y="76200"/>
                </a:lnTo>
                <a:lnTo>
                  <a:pt x="19050" y="0"/>
                </a:lnTo>
                <a:close/>
              </a:path>
            </a:pathLst>
          </a:custGeom>
          <a:solidFill>
            <a:srgbClr val="FFCCCC"/>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Forme libre 17"/>
          <p:cNvSpPr/>
          <p:nvPr/>
        </p:nvSpPr>
        <p:spPr>
          <a:xfrm>
            <a:off x="7329488" y="3100388"/>
            <a:ext cx="147637" cy="147637"/>
          </a:xfrm>
          <a:custGeom>
            <a:avLst/>
            <a:gdLst>
              <a:gd name="connsiteX0" fmla="*/ 147637 w 147637"/>
              <a:gd name="connsiteY0" fmla="*/ 14287 h 147637"/>
              <a:gd name="connsiteX1" fmla="*/ 47625 w 147637"/>
              <a:gd name="connsiteY1" fmla="*/ 147637 h 147637"/>
              <a:gd name="connsiteX2" fmla="*/ 0 w 147637"/>
              <a:gd name="connsiteY2" fmla="*/ 42862 h 147637"/>
              <a:gd name="connsiteX3" fmla="*/ 4762 w 147637"/>
              <a:gd name="connsiteY3" fmla="*/ 0 h 147637"/>
              <a:gd name="connsiteX4" fmla="*/ 147637 w 147637"/>
              <a:gd name="connsiteY4" fmla="*/ 14287 h 147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637" h="147637">
                <a:moveTo>
                  <a:pt x="147637" y="14287"/>
                </a:moveTo>
                <a:lnTo>
                  <a:pt x="47625" y="147637"/>
                </a:lnTo>
                <a:lnTo>
                  <a:pt x="0" y="42862"/>
                </a:lnTo>
                <a:lnTo>
                  <a:pt x="4762" y="0"/>
                </a:lnTo>
                <a:lnTo>
                  <a:pt x="147637" y="14287"/>
                </a:lnTo>
                <a:close/>
              </a:path>
            </a:pathLst>
          </a:custGeom>
          <a:solidFill>
            <a:srgbClr val="FFCCCC"/>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sp>
        <p:nvSpPr>
          <p:cNvPr id="19" name="Forme libre 18"/>
          <p:cNvSpPr/>
          <p:nvPr/>
        </p:nvSpPr>
        <p:spPr>
          <a:xfrm>
            <a:off x="6891338" y="2847975"/>
            <a:ext cx="109537" cy="119063"/>
          </a:xfrm>
          <a:custGeom>
            <a:avLst/>
            <a:gdLst>
              <a:gd name="connsiteX0" fmla="*/ 109537 w 109537"/>
              <a:gd name="connsiteY0" fmla="*/ 14288 h 119063"/>
              <a:gd name="connsiteX1" fmla="*/ 57150 w 109537"/>
              <a:gd name="connsiteY1" fmla="*/ 0 h 119063"/>
              <a:gd name="connsiteX2" fmla="*/ 0 w 109537"/>
              <a:gd name="connsiteY2" fmla="*/ 66675 h 119063"/>
              <a:gd name="connsiteX3" fmla="*/ 0 w 109537"/>
              <a:gd name="connsiteY3" fmla="*/ 66675 h 119063"/>
              <a:gd name="connsiteX4" fmla="*/ 38100 w 109537"/>
              <a:gd name="connsiteY4" fmla="*/ 119063 h 119063"/>
              <a:gd name="connsiteX5" fmla="*/ 90487 w 109537"/>
              <a:gd name="connsiteY5" fmla="*/ 66675 h 119063"/>
              <a:gd name="connsiteX6" fmla="*/ 109537 w 109537"/>
              <a:gd name="connsiteY6" fmla="*/ 14288 h 119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537" h="119063">
                <a:moveTo>
                  <a:pt x="109537" y="14288"/>
                </a:moveTo>
                <a:lnTo>
                  <a:pt x="57150" y="0"/>
                </a:lnTo>
                <a:lnTo>
                  <a:pt x="0" y="66675"/>
                </a:lnTo>
                <a:lnTo>
                  <a:pt x="0" y="66675"/>
                </a:lnTo>
                <a:lnTo>
                  <a:pt x="38100" y="119063"/>
                </a:lnTo>
                <a:lnTo>
                  <a:pt x="90487" y="66675"/>
                </a:lnTo>
                <a:lnTo>
                  <a:pt x="109537" y="14288"/>
                </a:lnTo>
                <a:close/>
              </a:path>
            </a:pathLst>
          </a:custGeom>
          <a:solidFill>
            <a:srgbClr val="FFCCCC"/>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sp>
        <p:nvSpPr>
          <p:cNvPr id="20" name="Forme libre 19"/>
          <p:cNvSpPr/>
          <p:nvPr/>
        </p:nvSpPr>
        <p:spPr>
          <a:xfrm>
            <a:off x="6015038" y="2052638"/>
            <a:ext cx="195262" cy="390525"/>
          </a:xfrm>
          <a:custGeom>
            <a:avLst/>
            <a:gdLst>
              <a:gd name="connsiteX0" fmla="*/ 109537 w 195262"/>
              <a:gd name="connsiteY0" fmla="*/ 0 h 390525"/>
              <a:gd name="connsiteX1" fmla="*/ 171450 w 195262"/>
              <a:gd name="connsiteY1" fmla="*/ 85725 h 390525"/>
              <a:gd name="connsiteX2" fmla="*/ 195262 w 195262"/>
              <a:gd name="connsiteY2" fmla="*/ 152400 h 390525"/>
              <a:gd name="connsiteX3" fmla="*/ 133350 w 195262"/>
              <a:gd name="connsiteY3" fmla="*/ 214312 h 390525"/>
              <a:gd name="connsiteX4" fmla="*/ 142875 w 195262"/>
              <a:gd name="connsiteY4" fmla="*/ 347662 h 390525"/>
              <a:gd name="connsiteX5" fmla="*/ 90487 w 195262"/>
              <a:gd name="connsiteY5" fmla="*/ 385762 h 390525"/>
              <a:gd name="connsiteX6" fmla="*/ 0 w 195262"/>
              <a:gd name="connsiteY6" fmla="*/ 390525 h 390525"/>
              <a:gd name="connsiteX7" fmla="*/ 109537 w 195262"/>
              <a:gd name="connsiteY7" fmla="*/ 0 h 390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262" h="390525">
                <a:moveTo>
                  <a:pt x="109537" y="0"/>
                </a:moveTo>
                <a:lnTo>
                  <a:pt x="171450" y="85725"/>
                </a:lnTo>
                <a:lnTo>
                  <a:pt x="195262" y="152400"/>
                </a:lnTo>
                <a:lnTo>
                  <a:pt x="133350" y="214312"/>
                </a:lnTo>
                <a:lnTo>
                  <a:pt x="142875" y="347662"/>
                </a:lnTo>
                <a:lnTo>
                  <a:pt x="90487" y="385762"/>
                </a:lnTo>
                <a:lnTo>
                  <a:pt x="0" y="390525"/>
                </a:lnTo>
                <a:lnTo>
                  <a:pt x="109537" y="0"/>
                </a:lnTo>
                <a:close/>
              </a:path>
            </a:pathLst>
          </a:custGeom>
          <a:solidFill>
            <a:srgbClr val="CC0066"/>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22" name="Connecteur en arc 21"/>
          <p:cNvCxnSpPr/>
          <p:nvPr/>
        </p:nvCxnSpPr>
        <p:spPr>
          <a:xfrm>
            <a:off x="5048207" y="2708920"/>
            <a:ext cx="1741331" cy="465286"/>
          </a:xfrm>
          <a:prstGeom prst="curvedConnector3">
            <a:avLst/>
          </a:prstGeom>
          <a:ln w="19050">
            <a:tailEnd type="triangle"/>
          </a:ln>
        </p:spPr>
        <p:style>
          <a:lnRef idx="1">
            <a:schemeClr val="dk1"/>
          </a:lnRef>
          <a:fillRef idx="0">
            <a:schemeClr val="dk1"/>
          </a:fillRef>
          <a:effectRef idx="0">
            <a:schemeClr val="dk1"/>
          </a:effectRef>
          <a:fontRef idx="minor">
            <a:schemeClr val="tx1"/>
          </a:fontRef>
        </p:style>
      </p:cxnSp>
      <p:cxnSp>
        <p:nvCxnSpPr>
          <p:cNvPr id="25" name="Connecteur droit 24"/>
          <p:cNvCxnSpPr/>
          <p:nvPr/>
        </p:nvCxnSpPr>
        <p:spPr>
          <a:xfrm>
            <a:off x="4979907" y="1812851"/>
            <a:ext cx="17400" cy="1429149"/>
          </a:xfrm>
          <a:prstGeom prst="line">
            <a:avLst/>
          </a:prstGeom>
        </p:spPr>
        <p:style>
          <a:lnRef idx="1">
            <a:schemeClr val="dk1"/>
          </a:lnRef>
          <a:fillRef idx="0">
            <a:schemeClr val="dk1"/>
          </a:fillRef>
          <a:effectRef idx="0">
            <a:schemeClr val="dk1"/>
          </a:effectRef>
          <a:fontRef idx="minor">
            <a:schemeClr val="tx1"/>
          </a:fontRef>
        </p:style>
      </p:cxnSp>
      <p:cxnSp>
        <p:nvCxnSpPr>
          <p:cNvPr id="27" name="Connecteur en arc 26"/>
          <p:cNvCxnSpPr/>
          <p:nvPr/>
        </p:nvCxnSpPr>
        <p:spPr>
          <a:xfrm flipV="1">
            <a:off x="4979907" y="1466029"/>
            <a:ext cx="2563893" cy="2338175"/>
          </a:xfrm>
          <a:prstGeom prst="curvedConnector3">
            <a:avLst/>
          </a:prstGeom>
          <a:ln w="19050">
            <a:tailEnd type="triangle"/>
          </a:ln>
        </p:spPr>
        <p:style>
          <a:lnRef idx="1">
            <a:schemeClr val="dk1"/>
          </a:lnRef>
          <a:fillRef idx="0">
            <a:schemeClr val="dk1"/>
          </a:fillRef>
          <a:effectRef idx="0">
            <a:schemeClr val="dk1"/>
          </a:effectRef>
          <a:fontRef idx="minor">
            <a:schemeClr val="tx1"/>
          </a:fontRef>
        </p:style>
      </p:cxnSp>
      <p:cxnSp>
        <p:nvCxnSpPr>
          <p:cNvPr id="30" name="Connecteur en arc 29"/>
          <p:cNvCxnSpPr>
            <a:endCxn id="9" idx="8"/>
          </p:cNvCxnSpPr>
          <p:nvPr/>
        </p:nvCxnSpPr>
        <p:spPr>
          <a:xfrm rot="5400000" flipH="1" flipV="1">
            <a:off x="4825867" y="2563866"/>
            <a:ext cx="2290949" cy="1982868"/>
          </a:xfrm>
          <a:prstGeom prst="curvedConnector4">
            <a:avLst>
              <a:gd name="adj1" fmla="val 47090"/>
              <a:gd name="adj2" fmla="val 111529"/>
            </a:avLst>
          </a:prstGeom>
          <a:ln w="19050">
            <a:tailEnd type="triangle"/>
          </a:ln>
        </p:spPr>
        <p:style>
          <a:lnRef idx="1">
            <a:schemeClr val="dk1"/>
          </a:lnRef>
          <a:fillRef idx="0">
            <a:schemeClr val="dk1"/>
          </a:fillRef>
          <a:effectRef idx="0">
            <a:schemeClr val="dk1"/>
          </a:effectRef>
          <a:fontRef idx="minor">
            <a:schemeClr val="tx1"/>
          </a:fontRef>
        </p:style>
      </p:cxnSp>
      <p:cxnSp>
        <p:nvCxnSpPr>
          <p:cNvPr id="33" name="Connecteur en arc 32"/>
          <p:cNvCxnSpPr>
            <a:endCxn id="20" idx="6"/>
          </p:cNvCxnSpPr>
          <p:nvPr/>
        </p:nvCxnSpPr>
        <p:spPr>
          <a:xfrm rot="5400000" flipH="1" flipV="1">
            <a:off x="4129254" y="3302517"/>
            <a:ext cx="2745137" cy="1026431"/>
          </a:xfrm>
          <a:prstGeom prst="curvedConnector4">
            <a:avLst>
              <a:gd name="adj1" fmla="val 50000"/>
              <a:gd name="adj2" fmla="val 122271"/>
            </a:avLst>
          </a:prstGeom>
          <a:ln w="19050">
            <a:tailEnd type="triangle"/>
          </a:ln>
        </p:spPr>
        <p:style>
          <a:lnRef idx="1">
            <a:schemeClr val="dk1"/>
          </a:lnRef>
          <a:fillRef idx="0">
            <a:schemeClr val="dk1"/>
          </a:fillRef>
          <a:effectRef idx="0">
            <a:schemeClr val="dk1"/>
          </a:effectRef>
          <a:fontRef idx="minor">
            <a:schemeClr val="tx1"/>
          </a:fontRef>
        </p:style>
      </p:cxn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29" name="Image 2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4072614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190706" y="1102189"/>
            <a:ext cx="776567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C00000"/>
                </a:solidFill>
                <a:effectLst/>
                <a:uLnTx/>
                <a:uFillTx/>
                <a:latin typeface="Titillium Up" panose="00000500000000000000" pitchFamily="50" charset="0"/>
                <a:ea typeface="+mn-ea"/>
                <a:cs typeface="+mn-cs"/>
              </a:rPr>
              <a:t>Une traversée d’agglomération principalement routière</a:t>
            </a:r>
          </a:p>
        </p:txBody>
      </p:sp>
      <p:sp>
        <p:nvSpPr>
          <p:cNvPr id="6" name="ZoneTexte 5">
            <a:extLst>
              <a:ext uri="{FF2B5EF4-FFF2-40B4-BE49-F238E27FC236}">
                <a16:creationId xmlns="" xmlns:a16="http://schemas.microsoft.com/office/drawing/2014/main" id="{2F276C18-DACB-44C4-B6FC-C173D7391CCB}"/>
              </a:ext>
            </a:extLst>
          </p:cNvPr>
          <p:cNvSpPr txBox="1"/>
          <p:nvPr/>
        </p:nvSpPr>
        <p:spPr>
          <a:xfrm>
            <a:off x="342298" y="1763984"/>
            <a:ext cx="3900059" cy="4616648"/>
          </a:xfrm>
          <a:prstGeom prst="rect">
            <a:avLst/>
          </a:prstGeom>
          <a:noFill/>
        </p:spPr>
        <p:txBody>
          <a:bodyPr wrap="square" rtlCol="0">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Un effort perceptible des aménagements matérialisant la traversée d’agglomération et mettant en exergue les points d’arrêt – carrefour RD 84 et mairie</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Une large place faite à la capacité de stationnement linéaire</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Une linéarité de la RD910 qui se trouve renforcée par des alignements bâtis de part et d’autre de la voie et qui canalise le regard avec un effet « couloir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Avec un trafic très dense (supérieur à 10 000 v/j), la place du cycliste est peu existante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La RD910 reste une coupure nette dans l’agglomération entre l’Est et l’Ouest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prstClr val="black"/>
                </a:solidFill>
                <a:effectLst/>
                <a:uLnTx/>
                <a:uFillTx/>
                <a:latin typeface="Titillium Up" panose="00000500000000000000" pitchFamily="50" charset="0"/>
                <a:ea typeface="+mn-ea"/>
                <a:cs typeface="+mn-cs"/>
              </a:rPr>
              <a:t>Des portes d’entrée clairement identifiées et sécurisées au travers de l’aménagement des giratoires </a:t>
            </a:r>
          </a:p>
        </p:txBody>
      </p:sp>
      <p:pic>
        <p:nvPicPr>
          <p:cNvPr id="14" name="Image 13"/>
          <p:cNvPicPr>
            <a:picLocks noChangeAspect="1"/>
          </p:cNvPicPr>
          <p:nvPr/>
        </p:nvPicPr>
        <p:blipFill rotWithShape="1">
          <a:blip r:embed="rId3" cstate="print">
            <a:grayscl/>
            <a:extLst>
              <a:ext uri="{28A0092B-C50C-407E-A947-70E740481C1C}">
                <a14:useLocalDpi xmlns:a14="http://schemas.microsoft.com/office/drawing/2010/main" val="0"/>
              </a:ext>
            </a:extLst>
          </a:blip>
          <a:srcRect r="16451"/>
          <a:stretch/>
        </p:blipFill>
        <p:spPr>
          <a:xfrm>
            <a:off x="4572000" y="1948332"/>
            <a:ext cx="3837484" cy="3651174"/>
          </a:xfrm>
          <a:prstGeom prst="rect">
            <a:avLst/>
          </a:prstGeom>
        </p:spPr>
      </p:pic>
      <p:cxnSp>
        <p:nvCxnSpPr>
          <p:cNvPr id="15" name="Connecteur droit avec flèche 14"/>
          <p:cNvCxnSpPr/>
          <p:nvPr/>
        </p:nvCxnSpPr>
        <p:spPr>
          <a:xfrm flipH="1">
            <a:off x="5893914" y="3035986"/>
            <a:ext cx="659286" cy="1905182"/>
          </a:xfrm>
          <a:prstGeom prst="straightConnector1">
            <a:avLst/>
          </a:prstGeom>
          <a:ln w="762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Ellipse 6"/>
          <p:cNvSpPr/>
          <p:nvPr/>
        </p:nvSpPr>
        <p:spPr>
          <a:xfrm>
            <a:off x="6553200" y="2886567"/>
            <a:ext cx="179040" cy="14941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Ellipse 15"/>
          <p:cNvSpPr/>
          <p:nvPr/>
        </p:nvSpPr>
        <p:spPr>
          <a:xfrm>
            <a:off x="5804393" y="4970158"/>
            <a:ext cx="179040" cy="14941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318285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15</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190706" y="1102189"/>
            <a:ext cx="7765670" cy="338554"/>
          </a:xfrm>
          <a:prstGeom prst="rect">
            <a:avLst/>
          </a:prstGeom>
          <a:noFill/>
        </p:spPr>
        <p:txBody>
          <a:bodyPr wrap="square" rtlCol="0">
            <a:spAutoFit/>
          </a:bodyPr>
          <a:lstStyle/>
          <a:p>
            <a:r>
              <a:rPr lang="fr-FR" sz="1600" dirty="0">
                <a:solidFill>
                  <a:srgbClr val="C00000"/>
                </a:solidFill>
                <a:latin typeface="Titillium Up" panose="00000500000000000000" pitchFamily="50" charset="0"/>
              </a:rPr>
              <a:t>Un habitat dispersé dans la zone rurale - </a:t>
            </a:r>
            <a:r>
              <a:rPr lang="fr-FR" sz="1500" i="1" dirty="0">
                <a:solidFill>
                  <a:srgbClr val="C00000"/>
                </a:solidFill>
                <a:latin typeface="Titillium Up" panose="00000500000000000000" pitchFamily="50" charset="0"/>
              </a:rPr>
              <a:t>une multiplication des hameaux</a:t>
            </a:r>
          </a:p>
        </p:txBody>
      </p:sp>
      <p:pic>
        <p:nvPicPr>
          <p:cNvPr id="3" name="Image 2">
            <a:extLst>
              <a:ext uri="{FF2B5EF4-FFF2-40B4-BE49-F238E27FC236}">
                <a16:creationId xmlns="" xmlns:a16="http://schemas.microsoft.com/office/drawing/2014/main" id="{69CCC143-D636-4C24-BDC1-B0B534CCE15C}"/>
              </a:ext>
            </a:extLst>
          </p:cNvPr>
          <p:cNvPicPr>
            <a:picLocks noChangeAspect="1"/>
          </p:cNvPicPr>
          <p:nvPr/>
        </p:nvPicPr>
        <p:blipFill>
          <a:blip r:embed="rId3"/>
          <a:stretch>
            <a:fillRect/>
          </a:stretch>
        </p:blipFill>
        <p:spPr>
          <a:xfrm>
            <a:off x="5786944" y="1433116"/>
            <a:ext cx="2717206" cy="4906065"/>
          </a:xfrm>
          <a:prstGeom prst="rect">
            <a:avLst/>
          </a:prstGeom>
        </p:spPr>
      </p:pic>
      <p:sp>
        <p:nvSpPr>
          <p:cNvPr id="14" name="ZoneTexte 13">
            <a:extLst>
              <a:ext uri="{FF2B5EF4-FFF2-40B4-BE49-F238E27FC236}">
                <a16:creationId xmlns="" xmlns:a16="http://schemas.microsoft.com/office/drawing/2014/main" id="{3F23631B-9898-4F91-A119-BA7B6B7A5782}"/>
              </a:ext>
            </a:extLst>
          </p:cNvPr>
          <p:cNvSpPr txBox="1"/>
          <p:nvPr/>
        </p:nvSpPr>
        <p:spPr>
          <a:xfrm>
            <a:off x="6451724" y="6062189"/>
            <a:ext cx="1166899"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La </a:t>
            </a:r>
            <a:r>
              <a:rPr lang="fr-FR" sz="1400" dirty="0" err="1">
                <a:solidFill>
                  <a:schemeClr val="bg1"/>
                </a:solidFill>
                <a:latin typeface="Titillium Up" panose="00000500000000000000" pitchFamily="50" charset="0"/>
              </a:rPr>
              <a:t>Ripaudière</a:t>
            </a:r>
            <a:endParaRPr lang="fr-FR" sz="1400" dirty="0">
              <a:solidFill>
                <a:schemeClr val="bg1"/>
              </a:solidFill>
              <a:latin typeface="Titillium Up" panose="00000500000000000000" pitchFamily="50" charset="0"/>
            </a:endParaRPr>
          </a:p>
        </p:txBody>
      </p:sp>
      <p:sp>
        <p:nvSpPr>
          <p:cNvPr id="23" name="ZoneTexte 22">
            <a:extLst>
              <a:ext uri="{FF2B5EF4-FFF2-40B4-BE49-F238E27FC236}">
                <a16:creationId xmlns="" xmlns:a16="http://schemas.microsoft.com/office/drawing/2014/main" id="{26AAF611-B010-4F4B-B723-A6BEB6003AD0}"/>
              </a:ext>
            </a:extLst>
          </p:cNvPr>
          <p:cNvSpPr txBox="1"/>
          <p:nvPr/>
        </p:nvSpPr>
        <p:spPr>
          <a:xfrm>
            <a:off x="7201015" y="3667949"/>
            <a:ext cx="919826"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L’Officière</a:t>
            </a:r>
          </a:p>
        </p:txBody>
      </p:sp>
      <p:sp>
        <p:nvSpPr>
          <p:cNvPr id="24" name="ZoneTexte 23">
            <a:extLst>
              <a:ext uri="{FF2B5EF4-FFF2-40B4-BE49-F238E27FC236}">
                <a16:creationId xmlns="" xmlns:a16="http://schemas.microsoft.com/office/drawing/2014/main" id="{51C89A46-EC5D-4FFD-AF23-C68BCB853F62}"/>
              </a:ext>
            </a:extLst>
          </p:cNvPr>
          <p:cNvSpPr txBox="1"/>
          <p:nvPr/>
        </p:nvSpPr>
        <p:spPr>
          <a:xfrm>
            <a:off x="7829593" y="2183423"/>
            <a:ext cx="711137" cy="307777"/>
          </a:xfrm>
          <a:prstGeom prst="rect">
            <a:avLst/>
          </a:prstGeom>
          <a:noFill/>
        </p:spPr>
        <p:txBody>
          <a:bodyPr wrap="square" rtlCol="0">
            <a:spAutoFit/>
          </a:bodyPr>
          <a:lstStyle/>
          <a:p>
            <a:r>
              <a:rPr lang="fr-FR" sz="1400" dirty="0" err="1">
                <a:solidFill>
                  <a:schemeClr val="bg1"/>
                </a:solidFill>
                <a:latin typeface="Titillium Up" panose="00000500000000000000" pitchFamily="50" charset="0"/>
              </a:rPr>
              <a:t>Nouis</a:t>
            </a:r>
            <a:endParaRPr lang="fr-FR" sz="1400" dirty="0">
              <a:solidFill>
                <a:schemeClr val="bg1"/>
              </a:solidFill>
              <a:latin typeface="Titillium Up" panose="00000500000000000000" pitchFamily="50" charset="0"/>
            </a:endParaRPr>
          </a:p>
        </p:txBody>
      </p:sp>
      <p:pic>
        <p:nvPicPr>
          <p:cNvPr id="15" name="Image 14">
            <a:extLst>
              <a:ext uri="{FF2B5EF4-FFF2-40B4-BE49-F238E27FC236}">
                <a16:creationId xmlns="" xmlns:a16="http://schemas.microsoft.com/office/drawing/2014/main" id="{DB2FEB8C-9EED-4DAF-82A7-8BB07C2F2EAB}"/>
              </a:ext>
            </a:extLst>
          </p:cNvPr>
          <p:cNvPicPr>
            <a:picLocks noChangeAspect="1"/>
          </p:cNvPicPr>
          <p:nvPr/>
        </p:nvPicPr>
        <p:blipFill>
          <a:blip r:embed="rId4"/>
          <a:stretch>
            <a:fillRect/>
          </a:stretch>
        </p:blipFill>
        <p:spPr>
          <a:xfrm>
            <a:off x="216451" y="4282803"/>
            <a:ext cx="5298014" cy="2353956"/>
          </a:xfrm>
          <a:prstGeom prst="rect">
            <a:avLst/>
          </a:prstGeom>
        </p:spPr>
      </p:pic>
      <p:sp>
        <p:nvSpPr>
          <p:cNvPr id="26" name="ZoneTexte 25">
            <a:extLst>
              <a:ext uri="{FF2B5EF4-FFF2-40B4-BE49-F238E27FC236}">
                <a16:creationId xmlns="" xmlns:a16="http://schemas.microsoft.com/office/drawing/2014/main" id="{8C3C6208-C5DB-4F84-BEDF-11709C967230}"/>
              </a:ext>
            </a:extLst>
          </p:cNvPr>
          <p:cNvSpPr txBox="1"/>
          <p:nvPr/>
        </p:nvSpPr>
        <p:spPr>
          <a:xfrm>
            <a:off x="233721" y="4699504"/>
            <a:ext cx="1160895"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La </a:t>
            </a:r>
            <a:r>
              <a:rPr lang="fr-FR" sz="1400" dirty="0" err="1">
                <a:solidFill>
                  <a:schemeClr val="bg1"/>
                </a:solidFill>
                <a:latin typeface="Titillium Up" panose="00000500000000000000" pitchFamily="50" charset="0"/>
              </a:rPr>
              <a:t>Gibaudière</a:t>
            </a:r>
            <a:endParaRPr lang="fr-FR" sz="1400" dirty="0">
              <a:solidFill>
                <a:schemeClr val="bg1"/>
              </a:solidFill>
              <a:latin typeface="Titillium Up" panose="00000500000000000000" pitchFamily="50" charset="0"/>
            </a:endParaRPr>
          </a:p>
        </p:txBody>
      </p:sp>
      <p:sp>
        <p:nvSpPr>
          <p:cNvPr id="27" name="ZoneTexte 26">
            <a:extLst>
              <a:ext uri="{FF2B5EF4-FFF2-40B4-BE49-F238E27FC236}">
                <a16:creationId xmlns="" xmlns:a16="http://schemas.microsoft.com/office/drawing/2014/main" id="{DFBC9F20-AD67-41EB-AEE6-A008C70F2B43}"/>
              </a:ext>
            </a:extLst>
          </p:cNvPr>
          <p:cNvSpPr txBox="1"/>
          <p:nvPr/>
        </p:nvSpPr>
        <p:spPr>
          <a:xfrm>
            <a:off x="468186" y="6115991"/>
            <a:ext cx="1274828"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La Pommeraie</a:t>
            </a:r>
          </a:p>
        </p:txBody>
      </p:sp>
      <p:sp>
        <p:nvSpPr>
          <p:cNvPr id="28" name="ZoneTexte 27">
            <a:extLst>
              <a:ext uri="{FF2B5EF4-FFF2-40B4-BE49-F238E27FC236}">
                <a16:creationId xmlns="" xmlns:a16="http://schemas.microsoft.com/office/drawing/2014/main" id="{FE2F17DF-B0D8-42ED-A087-49216A78D182}"/>
              </a:ext>
            </a:extLst>
          </p:cNvPr>
          <p:cNvSpPr txBox="1"/>
          <p:nvPr/>
        </p:nvSpPr>
        <p:spPr>
          <a:xfrm>
            <a:off x="1251530" y="5017062"/>
            <a:ext cx="799412" cy="523220"/>
          </a:xfrm>
          <a:prstGeom prst="rect">
            <a:avLst/>
          </a:prstGeom>
          <a:noFill/>
        </p:spPr>
        <p:txBody>
          <a:bodyPr wrap="square" rtlCol="0">
            <a:spAutoFit/>
          </a:bodyPr>
          <a:lstStyle/>
          <a:p>
            <a:pPr algn="ctr"/>
            <a:r>
              <a:rPr lang="fr-FR" sz="1400" dirty="0">
                <a:solidFill>
                  <a:schemeClr val="bg1"/>
                </a:solidFill>
                <a:latin typeface="Titillium Up" panose="00000500000000000000" pitchFamily="50" charset="0"/>
              </a:rPr>
              <a:t>Le Beau Chêne</a:t>
            </a:r>
          </a:p>
        </p:txBody>
      </p:sp>
      <p:sp>
        <p:nvSpPr>
          <p:cNvPr id="29" name="ZoneTexte 28">
            <a:extLst>
              <a:ext uri="{FF2B5EF4-FFF2-40B4-BE49-F238E27FC236}">
                <a16:creationId xmlns="" xmlns:a16="http://schemas.microsoft.com/office/drawing/2014/main" id="{A531C39F-965C-4CF8-BE71-7135F07528E9}"/>
              </a:ext>
            </a:extLst>
          </p:cNvPr>
          <p:cNvSpPr txBox="1"/>
          <p:nvPr/>
        </p:nvSpPr>
        <p:spPr>
          <a:xfrm>
            <a:off x="2706806" y="5418594"/>
            <a:ext cx="1274494"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La </a:t>
            </a:r>
            <a:r>
              <a:rPr lang="fr-FR" sz="1400" dirty="0" err="1">
                <a:solidFill>
                  <a:schemeClr val="bg1"/>
                </a:solidFill>
                <a:latin typeface="Titillium Up" panose="00000500000000000000" pitchFamily="50" charset="0"/>
              </a:rPr>
              <a:t>Simaudière</a:t>
            </a:r>
            <a:endParaRPr lang="fr-FR" sz="1400" dirty="0">
              <a:solidFill>
                <a:schemeClr val="bg1"/>
              </a:solidFill>
              <a:latin typeface="Titillium Up" panose="00000500000000000000" pitchFamily="50" charset="0"/>
            </a:endParaRPr>
          </a:p>
        </p:txBody>
      </p:sp>
      <p:sp>
        <p:nvSpPr>
          <p:cNvPr id="30" name="ZoneTexte 29">
            <a:extLst>
              <a:ext uri="{FF2B5EF4-FFF2-40B4-BE49-F238E27FC236}">
                <a16:creationId xmlns="" xmlns:a16="http://schemas.microsoft.com/office/drawing/2014/main" id="{2D94270B-8E5E-4CE2-A601-3C3E5A85CCB8}"/>
              </a:ext>
            </a:extLst>
          </p:cNvPr>
          <p:cNvSpPr txBox="1"/>
          <p:nvPr/>
        </p:nvSpPr>
        <p:spPr>
          <a:xfrm>
            <a:off x="2987345" y="6410958"/>
            <a:ext cx="2073312"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Le </a:t>
            </a:r>
            <a:r>
              <a:rPr lang="fr-FR" sz="1400" dirty="0" err="1">
                <a:solidFill>
                  <a:schemeClr val="bg1"/>
                </a:solidFill>
                <a:latin typeface="Titillium Up" panose="00000500000000000000" pitchFamily="50" charset="0"/>
              </a:rPr>
              <a:t>Cesnay</a:t>
            </a:r>
            <a:r>
              <a:rPr lang="fr-FR" sz="1400" dirty="0">
                <a:solidFill>
                  <a:schemeClr val="bg1"/>
                </a:solidFill>
                <a:latin typeface="Titillium Up" panose="00000500000000000000" pitchFamily="50" charset="0"/>
              </a:rPr>
              <a:t> et Petit </a:t>
            </a:r>
            <a:r>
              <a:rPr lang="fr-FR" sz="1400" dirty="0" err="1">
                <a:solidFill>
                  <a:schemeClr val="bg1"/>
                </a:solidFill>
                <a:latin typeface="Titillium Up" panose="00000500000000000000" pitchFamily="50" charset="0"/>
              </a:rPr>
              <a:t>Cesnay</a:t>
            </a:r>
            <a:endParaRPr lang="fr-FR" sz="1400" dirty="0">
              <a:solidFill>
                <a:schemeClr val="bg1"/>
              </a:solidFill>
              <a:latin typeface="Titillium Up" panose="00000500000000000000" pitchFamily="50" charset="0"/>
            </a:endParaRPr>
          </a:p>
        </p:txBody>
      </p:sp>
      <p:sp>
        <p:nvSpPr>
          <p:cNvPr id="31" name="ZoneTexte 30">
            <a:extLst>
              <a:ext uri="{FF2B5EF4-FFF2-40B4-BE49-F238E27FC236}">
                <a16:creationId xmlns="" xmlns:a16="http://schemas.microsoft.com/office/drawing/2014/main" id="{B938D16B-FF98-4D90-9650-C9E5497C9439}"/>
              </a:ext>
            </a:extLst>
          </p:cNvPr>
          <p:cNvSpPr txBox="1"/>
          <p:nvPr/>
        </p:nvSpPr>
        <p:spPr>
          <a:xfrm>
            <a:off x="4761648" y="5771944"/>
            <a:ext cx="872089"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Le Verger</a:t>
            </a:r>
          </a:p>
        </p:txBody>
      </p:sp>
      <p:sp>
        <p:nvSpPr>
          <p:cNvPr id="32" name="ZoneTexte 31">
            <a:extLst>
              <a:ext uri="{FF2B5EF4-FFF2-40B4-BE49-F238E27FC236}">
                <a16:creationId xmlns="" xmlns:a16="http://schemas.microsoft.com/office/drawing/2014/main" id="{8E9CBA3E-B76A-4C71-B6B9-BFE3C2CE4B43}"/>
              </a:ext>
            </a:extLst>
          </p:cNvPr>
          <p:cNvSpPr txBox="1"/>
          <p:nvPr/>
        </p:nvSpPr>
        <p:spPr>
          <a:xfrm>
            <a:off x="4224874" y="4818262"/>
            <a:ext cx="1073547" cy="307777"/>
          </a:xfrm>
          <a:prstGeom prst="rect">
            <a:avLst/>
          </a:prstGeom>
          <a:noFill/>
        </p:spPr>
        <p:txBody>
          <a:bodyPr wrap="square" rtlCol="0">
            <a:spAutoFit/>
          </a:bodyPr>
          <a:lstStyle/>
          <a:p>
            <a:r>
              <a:rPr lang="fr-FR" sz="1400" dirty="0">
                <a:solidFill>
                  <a:schemeClr val="bg1"/>
                </a:solidFill>
                <a:latin typeface="Titillium Up" panose="00000500000000000000" pitchFamily="50" charset="0"/>
              </a:rPr>
              <a:t>La </a:t>
            </a:r>
            <a:r>
              <a:rPr lang="fr-FR" sz="1400" dirty="0" err="1">
                <a:solidFill>
                  <a:schemeClr val="bg1"/>
                </a:solidFill>
                <a:latin typeface="Titillium Up" panose="00000500000000000000" pitchFamily="50" charset="0"/>
              </a:rPr>
              <a:t>Denillère</a:t>
            </a:r>
            <a:endParaRPr lang="fr-FR" sz="1400" dirty="0">
              <a:solidFill>
                <a:schemeClr val="bg1"/>
              </a:solidFill>
              <a:latin typeface="Titillium Up" panose="00000500000000000000" pitchFamily="50" charset="0"/>
            </a:endParaRPr>
          </a:p>
        </p:txBody>
      </p:sp>
      <p:sp>
        <p:nvSpPr>
          <p:cNvPr id="17" name="ZoneTexte 16">
            <a:extLst>
              <a:ext uri="{FF2B5EF4-FFF2-40B4-BE49-F238E27FC236}">
                <a16:creationId xmlns="" xmlns:a16="http://schemas.microsoft.com/office/drawing/2014/main" id="{F4571CEC-3471-4F6C-BFB0-3AC740085A8A}"/>
              </a:ext>
            </a:extLst>
          </p:cNvPr>
          <p:cNvSpPr txBox="1"/>
          <p:nvPr/>
        </p:nvSpPr>
        <p:spPr>
          <a:xfrm>
            <a:off x="133832" y="6588403"/>
            <a:ext cx="1212950" cy="276999"/>
          </a:xfrm>
          <a:prstGeom prst="rect">
            <a:avLst/>
          </a:prstGeom>
          <a:noFill/>
        </p:spPr>
        <p:txBody>
          <a:bodyPr wrap="square" rtlCol="0">
            <a:spAutoFit/>
          </a:bodyPr>
          <a:lstStyle/>
          <a:p>
            <a:r>
              <a:rPr lang="fr-FR" sz="1200" dirty="0">
                <a:latin typeface="Titillium Up" panose="00000500000000000000" pitchFamily="50" charset="0"/>
              </a:rPr>
              <a:t>Sud centre-bourg</a:t>
            </a:r>
          </a:p>
        </p:txBody>
      </p:sp>
      <p:sp>
        <p:nvSpPr>
          <p:cNvPr id="34" name="ZoneTexte 33">
            <a:extLst>
              <a:ext uri="{FF2B5EF4-FFF2-40B4-BE49-F238E27FC236}">
                <a16:creationId xmlns="" xmlns:a16="http://schemas.microsoft.com/office/drawing/2014/main" id="{D8316049-BAE3-4AD9-9366-13B155E5547F}"/>
              </a:ext>
            </a:extLst>
          </p:cNvPr>
          <p:cNvSpPr txBox="1"/>
          <p:nvPr/>
        </p:nvSpPr>
        <p:spPr>
          <a:xfrm>
            <a:off x="5785854" y="6336768"/>
            <a:ext cx="1666466" cy="276999"/>
          </a:xfrm>
          <a:prstGeom prst="rect">
            <a:avLst/>
          </a:prstGeom>
          <a:noFill/>
        </p:spPr>
        <p:txBody>
          <a:bodyPr wrap="square" rtlCol="0">
            <a:spAutoFit/>
          </a:bodyPr>
          <a:lstStyle/>
          <a:p>
            <a:r>
              <a:rPr lang="fr-FR" sz="1200" dirty="0">
                <a:latin typeface="Titillium Up" panose="00000500000000000000" pitchFamily="50" charset="0"/>
              </a:rPr>
              <a:t>Nord-est centre-bourg</a:t>
            </a:r>
          </a:p>
        </p:txBody>
      </p:sp>
      <p:sp>
        <p:nvSpPr>
          <p:cNvPr id="25" name="Ellipse 24">
            <a:extLst>
              <a:ext uri="{FF2B5EF4-FFF2-40B4-BE49-F238E27FC236}">
                <a16:creationId xmlns="" xmlns:a16="http://schemas.microsoft.com/office/drawing/2014/main" id="{538AD9FA-A8C5-48AC-980E-6ECE277293B2}"/>
              </a:ext>
            </a:extLst>
          </p:cNvPr>
          <p:cNvSpPr/>
          <p:nvPr/>
        </p:nvSpPr>
        <p:spPr>
          <a:xfrm rot="2219948">
            <a:off x="646177" y="4249820"/>
            <a:ext cx="514130" cy="523253"/>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Ellipse 32">
            <a:extLst>
              <a:ext uri="{FF2B5EF4-FFF2-40B4-BE49-F238E27FC236}">
                <a16:creationId xmlns="" xmlns:a16="http://schemas.microsoft.com/office/drawing/2014/main" id="{8905AD6D-5F51-407D-B103-4A0A0377AC93}"/>
              </a:ext>
            </a:extLst>
          </p:cNvPr>
          <p:cNvSpPr/>
          <p:nvPr/>
        </p:nvSpPr>
        <p:spPr>
          <a:xfrm rot="2219948">
            <a:off x="1957438" y="5043362"/>
            <a:ext cx="514130" cy="523253"/>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Ellipse 36">
            <a:extLst>
              <a:ext uri="{FF2B5EF4-FFF2-40B4-BE49-F238E27FC236}">
                <a16:creationId xmlns="" xmlns:a16="http://schemas.microsoft.com/office/drawing/2014/main" id="{94665C26-7B26-4F50-95A5-E0E6FAF730BD}"/>
              </a:ext>
            </a:extLst>
          </p:cNvPr>
          <p:cNvSpPr/>
          <p:nvPr/>
        </p:nvSpPr>
        <p:spPr>
          <a:xfrm rot="2219948">
            <a:off x="3468819" y="4977120"/>
            <a:ext cx="514130" cy="523253"/>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Ellipse 37">
            <a:extLst>
              <a:ext uri="{FF2B5EF4-FFF2-40B4-BE49-F238E27FC236}">
                <a16:creationId xmlns="" xmlns:a16="http://schemas.microsoft.com/office/drawing/2014/main" id="{D3EAB08C-193C-4DFB-9821-1FF004375567}"/>
              </a:ext>
            </a:extLst>
          </p:cNvPr>
          <p:cNvSpPr/>
          <p:nvPr/>
        </p:nvSpPr>
        <p:spPr>
          <a:xfrm rot="2219948">
            <a:off x="4939050" y="4834505"/>
            <a:ext cx="514130" cy="523253"/>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Ellipse 38">
            <a:extLst>
              <a:ext uri="{FF2B5EF4-FFF2-40B4-BE49-F238E27FC236}">
                <a16:creationId xmlns="" xmlns:a16="http://schemas.microsoft.com/office/drawing/2014/main" id="{DB307853-7670-41AD-9F49-E8723B11FD9B}"/>
              </a:ext>
            </a:extLst>
          </p:cNvPr>
          <p:cNvSpPr/>
          <p:nvPr/>
        </p:nvSpPr>
        <p:spPr>
          <a:xfrm rot="2219948">
            <a:off x="3831563" y="5751748"/>
            <a:ext cx="626814" cy="789926"/>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Ellipse 39">
            <a:extLst>
              <a:ext uri="{FF2B5EF4-FFF2-40B4-BE49-F238E27FC236}">
                <a16:creationId xmlns="" xmlns:a16="http://schemas.microsoft.com/office/drawing/2014/main" id="{3FB444F0-77AB-4E97-ACAD-C1B4B09CAAA6}"/>
              </a:ext>
            </a:extLst>
          </p:cNvPr>
          <p:cNvSpPr/>
          <p:nvPr/>
        </p:nvSpPr>
        <p:spPr>
          <a:xfrm rot="3574280">
            <a:off x="955264" y="5595834"/>
            <a:ext cx="635136" cy="523253"/>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Ellipse 40">
            <a:extLst>
              <a:ext uri="{FF2B5EF4-FFF2-40B4-BE49-F238E27FC236}">
                <a16:creationId xmlns="" xmlns:a16="http://schemas.microsoft.com/office/drawing/2014/main" id="{7C9568F6-1512-4DB0-876D-620C8048051C}"/>
              </a:ext>
            </a:extLst>
          </p:cNvPr>
          <p:cNvSpPr/>
          <p:nvPr/>
        </p:nvSpPr>
        <p:spPr>
          <a:xfrm rot="2219948">
            <a:off x="7367889" y="1512822"/>
            <a:ext cx="662571" cy="1253800"/>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Ellipse 41">
            <a:extLst>
              <a:ext uri="{FF2B5EF4-FFF2-40B4-BE49-F238E27FC236}">
                <a16:creationId xmlns="" xmlns:a16="http://schemas.microsoft.com/office/drawing/2014/main" id="{81E3E3B2-D914-482A-AA03-65CDAF4A29B2}"/>
              </a:ext>
            </a:extLst>
          </p:cNvPr>
          <p:cNvSpPr/>
          <p:nvPr/>
        </p:nvSpPr>
        <p:spPr>
          <a:xfrm rot="2219948">
            <a:off x="6790841" y="2785481"/>
            <a:ext cx="662571" cy="2217502"/>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3" name="Ellipse 42">
            <a:extLst>
              <a:ext uri="{FF2B5EF4-FFF2-40B4-BE49-F238E27FC236}">
                <a16:creationId xmlns="" xmlns:a16="http://schemas.microsoft.com/office/drawing/2014/main" id="{A2E8D178-F271-4E43-B3DB-7F0A19D48662}"/>
              </a:ext>
            </a:extLst>
          </p:cNvPr>
          <p:cNvSpPr/>
          <p:nvPr/>
        </p:nvSpPr>
        <p:spPr>
          <a:xfrm rot="2219948">
            <a:off x="7232335" y="4845817"/>
            <a:ext cx="1063100" cy="1384656"/>
          </a:xfrm>
          <a:prstGeom prst="ellipse">
            <a:avLst/>
          </a:prstGeom>
          <a:noFill/>
          <a:ln w="57150">
            <a:solidFill>
              <a:srgbClr val="9966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4" name="ZoneTexte 43">
            <a:extLst>
              <a:ext uri="{FF2B5EF4-FFF2-40B4-BE49-F238E27FC236}">
                <a16:creationId xmlns="" xmlns:a16="http://schemas.microsoft.com/office/drawing/2014/main" id="{DD1A716B-DE90-444C-BF58-EF2CA2BB90AA}"/>
              </a:ext>
            </a:extLst>
          </p:cNvPr>
          <p:cNvSpPr txBox="1"/>
          <p:nvPr/>
        </p:nvSpPr>
        <p:spPr>
          <a:xfrm>
            <a:off x="185746" y="1447403"/>
            <a:ext cx="5472655" cy="2693045"/>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Le développement du parc résidentiel a touché la zone agricole : des habitations se sont édifiées le long des voies de desserte sur la base d’ancrages anciens </a:t>
            </a:r>
          </a:p>
          <a:p>
            <a:pPr algn="just"/>
            <a:r>
              <a:rPr lang="fr-FR" sz="1300" dirty="0">
                <a:latin typeface="Titillium Up" panose="00000500000000000000" pitchFamily="50" charset="0"/>
                <a:sym typeface="Wingdings" panose="05000000000000000000" pitchFamily="2" charset="2"/>
              </a:rPr>
              <a:t>Constitution de petits « villages-rue » avec des accès directs aux voies départementales ou communales</a:t>
            </a:r>
          </a:p>
          <a:p>
            <a:pPr algn="just"/>
            <a:endParaRPr lang="fr-FR" sz="1300" dirty="0">
              <a:latin typeface="Titillium Up" panose="00000500000000000000" pitchFamily="50" charset="0"/>
              <a:sym typeface="Wingdings" panose="05000000000000000000" pitchFamily="2" charset="2"/>
            </a:endParaRPr>
          </a:p>
          <a:p>
            <a:pPr marL="285750" indent="-285750" algn="just">
              <a:buFont typeface="Arial" panose="020B0604020202020204" pitchFamily="34" charset="0"/>
              <a:buChar char="•"/>
            </a:pPr>
            <a:r>
              <a:rPr lang="fr-FR" sz="1300" dirty="0">
                <a:latin typeface="Titillium Up" panose="00000500000000000000" pitchFamily="50" charset="0"/>
                <a:sym typeface="Wingdings" panose="05000000000000000000" pitchFamily="2" charset="2"/>
              </a:rPr>
              <a:t>Dans ce type d’habitat on retrouve une mixité du bâti - des bâtiments agricoles et anciennes fermes, artisanaux mais aussi des pavillons dont l’implantation, la volumétrie et le registre des clôtures vient rompre avec les règles de lecture vernaculaires. Les formes architecturales sont donc assez variées</a:t>
            </a:r>
          </a:p>
          <a:p>
            <a:pPr marL="285750" indent="-285750" algn="just">
              <a:buFont typeface="Arial" panose="020B0604020202020204" pitchFamily="34" charset="0"/>
              <a:buChar char="•"/>
            </a:pPr>
            <a:r>
              <a:rPr lang="fr-FR" sz="1300" dirty="0">
                <a:latin typeface="Titillium Up" panose="00000500000000000000" pitchFamily="50" charset="0"/>
                <a:sym typeface="Wingdings" panose="05000000000000000000" pitchFamily="2" charset="2"/>
              </a:rPr>
              <a:t>A noter un vacance prégnante de bâti le long de la RD910, victimes des nuisances générées par la voie </a:t>
            </a:r>
          </a:p>
        </p:txBody>
      </p:sp>
      <p:sp>
        <p:nvSpPr>
          <p:cNvPr id="35"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36"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1.1 – Contexte urbanistique et territorial</a:t>
            </a:r>
            <a:endParaRPr lang="fr-FR" sz="1800" dirty="0">
              <a:latin typeface="Arial Narrow" panose="020B0606020202030204" pitchFamily="34" charset="0"/>
            </a:endParaRPr>
          </a:p>
        </p:txBody>
      </p:sp>
      <p:pic>
        <p:nvPicPr>
          <p:cNvPr id="45" name="Image 4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3338088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Titillium Up" panose="00000500000000000000" pitchFamily="50" charset="0"/>
                <a:ea typeface="+mn-ea"/>
                <a:cs typeface="+mn-cs"/>
              </a:rPr>
              <a:t>La</a:t>
            </a:r>
            <a:r>
              <a:rPr kumimoji="0" lang="fr-FR" sz="1600" b="0" i="0" u="none" strike="noStrike" kern="1200" cap="none" spc="0" normalizeH="0" noProof="0" dirty="0" smtClean="0">
                <a:ln>
                  <a:noFill/>
                </a:ln>
                <a:solidFill>
                  <a:srgbClr val="C00000"/>
                </a:solidFill>
                <a:effectLst/>
                <a:uLnTx/>
                <a:uFillTx/>
                <a:latin typeface="Titillium Up" panose="00000500000000000000" pitchFamily="50" charset="0"/>
                <a:ea typeface="+mn-ea"/>
                <a:cs typeface="+mn-cs"/>
              </a:rPr>
              <a:t> situation géographique des sites étudiés</a:t>
            </a:r>
            <a:endParaRPr kumimoji="0" lang="fr-FR" sz="1500" b="0" i="1" u="none" strike="noStrike" kern="1200" cap="none" spc="0" normalizeH="0" baseline="0" noProof="0" dirty="0">
              <a:ln>
                <a:noFill/>
              </a:ln>
              <a:solidFill>
                <a:srgbClr val="C00000"/>
              </a:solidFill>
              <a:effectLst/>
              <a:uLnTx/>
              <a:uFillTx/>
              <a:latin typeface="Titillium Up" panose="00000500000000000000" pitchFamily="50" charset="0"/>
              <a:ea typeface="+mn-ea"/>
              <a:cs typeface="+mn-cs"/>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1.2 – La situation des 4 secteurs d’étude</a:t>
            </a:r>
            <a:endParaRPr lang="fr-FR" sz="1800" dirty="0">
              <a:latin typeface="Arial Narrow" panose="020B0606020202030204" pitchFamily="34" charset="0"/>
            </a:endParaRPr>
          </a:p>
        </p:txBody>
      </p:sp>
      <p:pic>
        <p:nvPicPr>
          <p:cNvPr id="29" name="Image 2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3" name="Image 2"/>
          <p:cNvPicPr>
            <a:picLocks noChangeAspect="1"/>
          </p:cNvPicPr>
          <p:nvPr/>
        </p:nvPicPr>
        <p:blipFill rotWithShape="1">
          <a:blip r:embed="rId4"/>
          <a:srcRect l="35838" t="7340" r="29158" b="7316"/>
          <a:stretch/>
        </p:blipFill>
        <p:spPr>
          <a:xfrm>
            <a:off x="4112522" y="836712"/>
            <a:ext cx="3951470" cy="6021288"/>
          </a:xfrm>
          <a:prstGeom prst="rect">
            <a:avLst/>
          </a:prstGeom>
          <a:ln>
            <a:noFill/>
          </a:ln>
          <a:effectLst>
            <a:outerShdw blurRad="292100" dist="139700" dir="2700000" algn="tl" rotWithShape="0">
              <a:srgbClr val="333333">
                <a:alpha val="65000"/>
              </a:srgbClr>
            </a:outerShdw>
          </a:effectLst>
        </p:spPr>
      </p:pic>
      <p:sp>
        <p:nvSpPr>
          <p:cNvPr id="11" name="Rectangle à coins arrondis 10"/>
          <p:cNvSpPr/>
          <p:nvPr/>
        </p:nvSpPr>
        <p:spPr>
          <a:xfrm>
            <a:off x="5436096" y="1733280"/>
            <a:ext cx="1117104" cy="404913"/>
          </a:xfrm>
          <a:prstGeom prst="roundRect">
            <a:avLst/>
          </a:prstGeom>
          <a:solidFill>
            <a:schemeClr val="accent2">
              <a:lumMod val="20000"/>
              <a:lumOff val="80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ZoneTexte 20"/>
          <p:cNvSpPr txBox="1"/>
          <p:nvPr/>
        </p:nvSpPr>
        <p:spPr>
          <a:xfrm>
            <a:off x="2932289" y="1976940"/>
            <a:ext cx="1053727" cy="276999"/>
          </a:xfrm>
          <a:prstGeom prst="rect">
            <a:avLst/>
          </a:prstGeom>
          <a:noFill/>
          <a:ln w="28575">
            <a:solidFill>
              <a:srgbClr val="FF0000"/>
            </a:solidFill>
            <a:prstDash val="sysDot"/>
          </a:ln>
        </p:spPr>
        <p:txBody>
          <a:bodyPr wrap="square" rtlCol="0">
            <a:spAutoFit/>
          </a:bodyPr>
          <a:lstStyle/>
          <a:p>
            <a:r>
              <a:rPr lang="fr-FR" sz="1200" dirty="0" smtClean="0">
                <a:solidFill>
                  <a:srgbClr val="FF0000"/>
                </a:solidFill>
                <a:latin typeface="Arial Narrow" panose="020B0606020202030204" pitchFamily="34" charset="0"/>
              </a:rPr>
              <a:t>Site </a:t>
            </a:r>
            <a:r>
              <a:rPr lang="fr-FR" sz="1200" dirty="0" err="1" smtClean="0">
                <a:solidFill>
                  <a:srgbClr val="FF0000"/>
                </a:solidFill>
                <a:latin typeface="Arial Narrow" panose="020B0606020202030204" pitchFamily="34" charset="0"/>
              </a:rPr>
              <a:t>Isoparc</a:t>
            </a:r>
            <a:endParaRPr lang="fr-FR" sz="1200" dirty="0">
              <a:solidFill>
                <a:srgbClr val="FF0000"/>
              </a:solidFill>
              <a:latin typeface="Arial Narrow" panose="020B0606020202030204" pitchFamily="34" charset="0"/>
            </a:endParaRPr>
          </a:p>
        </p:txBody>
      </p:sp>
      <p:sp>
        <p:nvSpPr>
          <p:cNvPr id="31" name="ZoneTexte 30"/>
          <p:cNvSpPr txBox="1"/>
          <p:nvPr/>
        </p:nvSpPr>
        <p:spPr>
          <a:xfrm>
            <a:off x="2756879" y="5275115"/>
            <a:ext cx="1268900" cy="461665"/>
          </a:xfrm>
          <a:prstGeom prst="rect">
            <a:avLst/>
          </a:prstGeom>
          <a:noFill/>
          <a:ln w="28575">
            <a:solidFill>
              <a:srgbClr val="FF0000"/>
            </a:solidFill>
            <a:prstDash val="sysDot"/>
          </a:ln>
        </p:spPr>
        <p:txBody>
          <a:bodyPr wrap="square" rtlCol="0">
            <a:spAutoFit/>
          </a:bodyPr>
          <a:lstStyle/>
          <a:p>
            <a:pPr algn="r"/>
            <a:r>
              <a:rPr lang="fr-FR" sz="1200" dirty="0" smtClean="0">
                <a:solidFill>
                  <a:srgbClr val="FF0000"/>
                </a:solidFill>
                <a:latin typeface="Arial Narrow" panose="020B0606020202030204" pitchFamily="34" charset="0"/>
              </a:rPr>
              <a:t>Site du Cheval Blanc </a:t>
            </a:r>
            <a:endParaRPr lang="fr-FR" sz="1200" dirty="0">
              <a:solidFill>
                <a:srgbClr val="FF0000"/>
              </a:solidFill>
              <a:latin typeface="Arial Narrow" panose="020B0606020202030204" pitchFamily="34" charset="0"/>
            </a:endParaRPr>
          </a:p>
        </p:txBody>
      </p:sp>
      <p:sp>
        <p:nvSpPr>
          <p:cNvPr id="34" name="Rectangle à coins arrondis 33"/>
          <p:cNvSpPr/>
          <p:nvPr/>
        </p:nvSpPr>
        <p:spPr>
          <a:xfrm>
            <a:off x="5068589" y="5157193"/>
            <a:ext cx="293570" cy="225152"/>
          </a:xfrm>
          <a:prstGeom prst="roundRect">
            <a:avLst/>
          </a:prstGeom>
          <a:solidFill>
            <a:schemeClr val="accent2">
              <a:lumMod val="20000"/>
              <a:lumOff val="80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ZoneTexte 35"/>
          <p:cNvSpPr txBox="1"/>
          <p:nvPr/>
        </p:nvSpPr>
        <p:spPr>
          <a:xfrm>
            <a:off x="2932289" y="1274925"/>
            <a:ext cx="1085935" cy="461665"/>
          </a:xfrm>
          <a:prstGeom prst="rect">
            <a:avLst/>
          </a:prstGeom>
          <a:noFill/>
          <a:ln w="28575">
            <a:solidFill>
              <a:srgbClr val="FF0000"/>
            </a:solidFill>
            <a:prstDash val="sysDot"/>
          </a:ln>
        </p:spPr>
        <p:txBody>
          <a:bodyPr wrap="square" rtlCol="0">
            <a:spAutoFit/>
          </a:bodyPr>
          <a:lstStyle/>
          <a:p>
            <a:pPr algn="r"/>
            <a:r>
              <a:rPr lang="fr-FR" sz="1200" dirty="0" smtClean="0">
                <a:solidFill>
                  <a:srgbClr val="FF0000"/>
                </a:solidFill>
                <a:latin typeface="Arial Narrow" panose="020B0606020202030204" pitchFamily="34" charset="0"/>
              </a:rPr>
              <a:t>Site de l’aérodrome</a:t>
            </a:r>
            <a:endParaRPr lang="fr-FR" sz="1200" dirty="0">
              <a:solidFill>
                <a:srgbClr val="FF0000"/>
              </a:solidFill>
              <a:latin typeface="Arial Narrow" panose="020B0606020202030204" pitchFamily="34" charset="0"/>
            </a:endParaRPr>
          </a:p>
        </p:txBody>
      </p:sp>
      <p:cxnSp>
        <p:nvCxnSpPr>
          <p:cNvPr id="24" name="Connecteur droit avec flèche 23"/>
          <p:cNvCxnSpPr>
            <a:stCxn id="21" idx="3"/>
            <a:endCxn id="11" idx="1"/>
          </p:cNvCxnSpPr>
          <p:nvPr/>
        </p:nvCxnSpPr>
        <p:spPr>
          <a:xfrm flipV="1">
            <a:off x="3986016" y="1935737"/>
            <a:ext cx="1450080" cy="179703"/>
          </a:xfrm>
          <a:prstGeom prst="straightConnector1">
            <a:avLst/>
          </a:prstGeom>
          <a:ln>
            <a:solidFill>
              <a:schemeClr val="accent2"/>
            </a:solidFill>
            <a:tailEnd type="triangle"/>
          </a:ln>
        </p:spPr>
        <p:style>
          <a:lnRef idx="1">
            <a:schemeClr val="dk1"/>
          </a:lnRef>
          <a:fillRef idx="0">
            <a:schemeClr val="dk1"/>
          </a:fillRef>
          <a:effectRef idx="0">
            <a:schemeClr val="dk1"/>
          </a:effectRef>
          <a:fontRef idx="minor">
            <a:schemeClr val="tx1"/>
          </a:fontRef>
        </p:style>
      </p:cxnSp>
      <p:cxnSp>
        <p:nvCxnSpPr>
          <p:cNvPr id="38" name="Connecteur droit avec flèche 37"/>
          <p:cNvCxnSpPr>
            <a:stCxn id="36" idx="3"/>
            <a:endCxn id="23" idx="1"/>
          </p:cNvCxnSpPr>
          <p:nvPr/>
        </p:nvCxnSpPr>
        <p:spPr>
          <a:xfrm>
            <a:off x="4018224" y="1505758"/>
            <a:ext cx="2389906" cy="27478"/>
          </a:xfrm>
          <a:prstGeom prst="straightConnector1">
            <a:avLst/>
          </a:prstGeom>
          <a:ln>
            <a:solidFill>
              <a:schemeClr val="accent2"/>
            </a:solidFill>
            <a:tailEnd type="triangle"/>
          </a:ln>
        </p:spPr>
        <p:style>
          <a:lnRef idx="1">
            <a:schemeClr val="dk1"/>
          </a:lnRef>
          <a:fillRef idx="0">
            <a:schemeClr val="dk1"/>
          </a:fillRef>
          <a:effectRef idx="0">
            <a:schemeClr val="dk1"/>
          </a:effectRef>
          <a:fontRef idx="minor">
            <a:schemeClr val="tx1"/>
          </a:fontRef>
        </p:style>
      </p:cxnSp>
      <p:cxnSp>
        <p:nvCxnSpPr>
          <p:cNvPr id="41" name="Connecteur droit avec flèche 40"/>
          <p:cNvCxnSpPr/>
          <p:nvPr/>
        </p:nvCxnSpPr>
        <p:spPr>
          <a:xfrm flipV="1">
            <a:off x="4025779" y="5299707"/>
            <a:ext cx="978269" cy="361235"/>
          </a:xfrm>
          <a:prstGeom prst="straightConnector1">
            <a:avLst/>
          </a:prstGeom>
          <a:ln>
            <a:solidFill>
              <a:schemeClr val="accent2"/>
            </a:solidFill>
            <a:tailEnd type="triangle"/>
          </a:ln>
        </p:spPr>
        <p:style>
          <a:lnRef idx="1">
            <a:schemeClr val="dk1"/>
          </a:lnRef>
          <a:fillRef idx="0">
            <a:schemeClr val="dk1"/>
          </a:fillRef>
          <a:effectRef idx="0">
            <a:schemeClr val="dk1"/>
          </a:effectRef>
          <a:fontRef idx="minor">
            <a:schemeClr val="tx1"/>
          </a:fontRef>
        </p:style>
      </p:cxnSp>
      <p:pic>
        <p:nvPicPr>
          <p:cNvPr id="43" name="Image 42"/>
          <p:cNvPicPr>
            <a:picLocks noChangeAspect="1"/>
          </p:cNvPicPr>
          <p:nvPr/>
        </p:nvPicPr>
        <p:blipFill rotWithShape="1">
          <a:blip r:embed="rId5"/>
          <a:srcRect l="32974" t="14795" r="19520" b="35199"/>
          <a:stretch/>
        </p:blipFill>
        <p:spPr>
          <a:xfrm>
            <a:off x="20575" y="4919382"/>
            <a:ext cx="2736304" cy="1800201"/>
          </a:xfrm>
          <a:prstGeom prst="rect">
            <a:avLst/>
          </a:prstGeom>
          <a:ln>
            <a:noFill/>
          </a:ln>
          <a:effectLst>
            <a:outerShdw blurRad="292100" dist="139700" dir="2700000" algn="tl" rotWithShape="0">
              <a:srgbClr val="333333">
                <a:alpha val="65000"/>
              </a:srgbClr>
            </a:outerShdw>
          </a:effectLst>
        </p:spPr>
      </p:pic>
      <p:sp>
        <p:nvSpPr>
          <p:cNvPr id="23" name="Rectangle à coins arrondis 22"/>
          <p:cNvSpPr/>
          <p:nvPr/>
        </p:nvSpPr>
        <p:spPr>
          <a:xfrm>
            <a:off x="6408130" y="1431206"/>
            <a:ext cx="262734" cy="204060"/>
          </a:xfrm>
          <a:prstGeom prst="roundRect">
            <a:avLst/>
          </a:prstGeom>
          <a:solidFill>
            <a:schemeClr val="accent2">
              <a:lumMod val="20000"/>
              <a:lumOff val="80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 name="Image 11"/>
          <p:cNvPicPr>
            <a:picLocks noChangeAspect="1"/>
          </p:cNvPicPr>
          <p:nvPr/>
        </p:nvPicPr>
        <p:blipFill rotWithShape="1">
          <a:blip r:embed="rId6"/>
          <a:srcRect l="9662" t="26261" r="39707"/>
          <a:stretch/>
        </p:blipFill>
        <p:spPr>
          <a:xfrm>
            <a:off x="4235" y="1290896"/>
            <a:ext cx="2649133" cy="2170237"/>
          </a:xfrm>
          <a:prstGeom prst="rect">
            <a:avLst/>
          </a:prstGeom>
          <a:ln>
            <a:noFill/>
          </a:ln>
          <a:effectLst>
            <a:outerShdw blurRad="292100" dist="139700" dir="2700000" algn="tl" rotWithShape="0">
              <a:srgbClr val="333333">
                <a:alpha val="65000"/>
              </a:srgbClr>
            </a:outerShdw>
          </a:effectLst>
        </p:spPr>
      </p:pic>
      <p:cxnSp>
        <p:nvCxnSpPr>
          <p:cNvPr id="33" name="Connecteur droit avec flèche 32"/>
          <p:cNvCxnSpPr>
            <a:endCxn id="36" idx="1"/>
          </p:cNvCxnSpPr>
          <p:nvPr/>
        </p:nvCxnSpPr>
        <p:spPr>
          <a:xfrm flipV="1">
            <a:off x="2284529" y="1505758"/>
            <a:ext cx="647760" cy="354141"/>
          </a:xfrm>
          <a:prstGeom prst="straightConnector1">
            <a:avLst/>
          </a:prstGeom>
          <a:ln>
            <a:solidFill>
              <a:schemeClr val="accent2"/>
            </a:solidFill>
            <a:tailEnd type="triangle"/>
          </a:ln>
        </p:spPr>
        <p:style>
          <a:lnRef idx="1">
            <a:schemeClr val="dk1"/>
          </a:lnRef>
          <a:fillRef idx="0">
            <a:schemeClr val="dk1"/>
          </a:fillRef>
          <a:effectRef idx="0">
            <a:schemeClr val="dk1"/>
          </a:effectRef>
          <a:fontRef idx="minor">
            <a:schemeClr val="tx1"/>
          </a:fontRef>
        </p:style>
      </p:cxnSp>
      <p:cxnSp>
        <p:nvCxnSpPr>
          <p:cNvPr id="35" name="Connecteur droit avec flèche 34"/>
          <p:cNvCxnSpPr>
            <a:endCxn id="21" idx="1"/>
          </p:cNvCxnSpPr>
          <p:nvPr/>
        </p:nvCxnSpPr>
        <p:spPr>
          <a:xfrm flipV="1">
            <a:off x="2221276" y="2115440"/>
            <a:ext cx="711013" cy="454145"/>
          </a:xfrm>
          <a:prstGeom prst="straightConnector1">
            <a:avLst/>
          </a:prstGeom>
          <a:ln>
            <a:solidFill>
              <a:schemeClr val="accent2"/>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70609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17</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6856" y="1032134"/>
            <a:ext cx="8269726" cy="338554"/>
          </a:xfrm>
          <a:prstGeom prst="rect">
            <a:avLst/>
          </a:prstGeom>
          <a:noFill/>
        </p:spPr>
        <p:txBody>
          <a:bodyPr wrap="square" rtlCol="0">
            <a:spAutoFit/>
          </a:bodyPr>
          <a:lstStyle/>
          <a:p>
            <a:r>
              <a:rPr lang="fr-FR" sz="1600" dirty="0">
                <a:solidFill>
                  <a:srgbClr val="C00000"/>
                </a:solidFill>
                <a:latin typeface="Titillium Up" panose="00000500000000000000" pitchFamily="50" charset="0"/>
              </a:rPr>
              <a:t>Un bassin d’emploi privilégié– </a:t>
            </a:r>
            <a:r>
              <a:rPr lang="fr-FR" sz="1500" i="1" dirty="0">
                <a:solidFill>
                  <a:srgbClr val="C00000"/>
                </a:solidFill>
                <a:latin typeface="Titillium Up" panose="00000500000000000000" pitchFamily="50" charset="0"/>
              </a:rPr>
              <a:t>ISOPARC : une vocation nationale en lien direct avec l’Europe</a:t>
            </a:r>
          </a:p>
        </p:txBody>
      </p:sp>
      <p:sp>
        <p:nvSpPr>
          <p:cNvPr id="9" name="ZoneTexte 8">
            <a:extLst>
              <a:ext uri="{FF2B5EF4-FFF2-40B4-BE49-F238E27FC236}">
                <a16:creationId xmlns="" xmlns:a16="http://schemas.microsoft.com/office/drawing/2014/main" id="{9B8BD124-3CC6-4DD2-BC2B-0602FC13033F}"/>
              </a:ext>
            </a:extLst>
          </p:cNvPr>
          <p:cNvSpPr txBox="1"/>
          <p:nvPr/>
        </p:nvSpPr>
        <p:spPr>
          <a:xfrm>
            <a:off x="188495" y="1402496"/>
            <a:ext cx="5200901" cy="3893374"/>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Une position stratégique : au cœur de la Touraine, au sud de l’agglomération tourangelle. La ZAE de l’ISOPARC est localisée à cheval sur les communes de Monts et de Sorigny, à 15 km de Tours</a:t>
            </a:r>
          </a:p>
          <a:p>
            <a:pPr marL="285750" indent="-285750" algn="just">
              <a:buFont typeface="Arial" panose="020B0604020202020204" pitchFamily="34" charset="0"/>
              <a:buChar char="•"/>
            </a:pPr>
            <a:r>
              <a:rPr lang="fr-FR" sz="1300" dirty="0">
                <a:latin typeface="Titillium Up" panose="00000500000000000000" pitchFamily="50" charset="0"/>
              </a:rPr>
              <a:t>Le potentiel de ce site </a:t>
            </a:r>
            <a:r>
              <a:rPr lang="fr-FR" sz="1300" dirty="0" smtClean="0">
                <a:latin typeface="Titillium Up" panose="00000500000000000000" pitchFamily="50" charset="0"/>
              </a:rPr>
              <a:t>a été estimé à 254 hectares lors des 1ères études de faisabilité. La ZAC actuelle revêt une surface de 153 ha. </a:t>
            </a:r>
            <a:r>
              <a:rPr lang="fr-FR" sz="1300" dirty="0">
                <a:latin typeface="Titillium Up" panose="00000500000000000000" pitchFamily="50" charset="0"/>
              </a:rPr>
              <a:t>La première tranche aménagée comprend 90 hectares.</a:t>
            </a:r>
          </a:p>
          <a:p>
            <a:pPr marL="285750" indent="-285750" algn="just">
              <a:buFont typeface="Arial" panose="020B0604020202020204" pitchFamily="34" charset="0"/>
              <a:buChar char="•"/>
            </a:pPr>
            <a:r>
              <a:rPr lang="fr-FR" sz="1300" dirty="0">
                <a:latin typeface="Titillium Up" panose="00000500000000000000" pitchFamily="50" charset="0"/>
              </a:rPr>
              <a:t>Le site est directement desservi par un échangeur sur l’autoroute A10 Paris-Bordeaux et il se trouve à la porte du nœud autoroutier de l’agglomération.</a:t>
            </a:r>
          </a:p>
          <a:p>
            <a:pPr marL="285750" indent="-285750" algn="just">
              <a:buFont typeface="Arial" panose="020B0604020202020204" pitchFamily="34" charset="0"/>
              <a:buChar char="•"/>
            </a:pPr>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Une étoile autoroutière au cœur de la France qui permet d’atteindre les grandes zones d’activités européennes</a:t>
            </a:r>
          </a:p>
          <a:p>
            <a:pPr marL="285750" indent="-285750" algn="just">
              <a:buFont typeface="Arial" panose="020B0604020202020204" pitchFamily="34" charset="0"/>
              <a:buChar char="•"/>
            </a:pPr>
            <a:r>
              <a:rPr lang="fr-FR" sz="1300" dirty="0">
                <a:latin typeface="Titillium Up" panose="00000500000000000000" pitchFamily="50" charset="0"/>
              </a:rPr>
              <a:t>Une position stratégique et une proximité des infrastructures de transport performantes (gare TGV et ligne LVG Paris-Bordeaux, aérodrome/aéroport/héliport) explique l’intérêt grandissant des entreprises pour l’ISOPARC</a:t>
            </a:r>
          </a:p>
          <a:p>
            <a:pPr marL="285750" indent="-285750" algn="just">
              <a:buFont typeface="Arial" panose="020B0604020202020204" pitchFamily="34" charset="0"/>
              <a:buChar char="•"/>
            </a:pPr>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Aujourd'hui d’autres atouts jouent : une qualité d’aménagement avec une place conséquente laissée au végétal</a:t>
            </a:r>
          </a:p>
        </p:txBody>
      </p:sp>
      <p:pic>
        <p:nvPicPr>
          <p:cNvPr id="20" name="Image 19">
            <a:extLst>
              <a:ext uri="{FF2B5EF4-FFF2-40B4-BE49-F238E27FC236}">
                <a16:creationId xmlns="" xmlns:a16="http://schemas.microsoft.com/office/drawing/2014/main" id="{026F422A-1B05-4103-8FE1-5DABC85208A5}"/>
              </a:ext>
            </a:extLst>
          </p:cNvPr>
          <p:cNvPicPr>
            <a:picLocks noChangeAspect="1"/>
          </p:cNvPicPr>
          <p:nvPr/>
        </p:nvPicPr>
        <p:blipFill rotWithShape="1">
          <a:blip r:embed="rId3"/>
          <a:srcRect b="19896"/>
          <a:stretch/>
        </p:blipFill>
        <p:spPr>
          <a:xfrm>
            <a:off x="5389396" y="1525891"/>
            <a:ext cx="3151334" cy="3056647"/>
          </a:xfrm>
          <a:prstGeom prst="rect">
            <a:avLst/>
          </a:prstGeom>
        </p:spPr>
      </p:pic>
      <p:pic>
        <p:nvPicPr>
          <p:cNvPr id="10" name="Image 9">
            <a:extLst>
              <a:ext uri="{FF2B5EF4-FFF2-40B4-BE49-F238E27FC236}">
                <a16:creationId xmlns="" xmlns:a16="http://schemas.microsoft.com/office/drawing/2014/main" id="{9BD45B76-C12B-44DF-995E-84AF263DB75A}"/>
              </a:ext>
            </a:extLst>
          </p:cNvPr>
          <p:cNvPicPr>
            <a:picLocks noChangeAspect="1"/>
          </p:cNvPicPr>
          <p:nvPr/>
        </p:nvPicPr>
        <p:blipFill>
          <a:blip r:embed="rId4"/>
          <a:stretch>
            <a:fillRect/>
          </a:stretch>
        </p:blipFill>
        <p:spPr>
          <a:xfrm>
            <a:off x="3419871" y="5231499"/>
            <a:ext cx="2392891" cy="1579497"/>
          </a:xfrm>
          <a:prstGeom prst="rect">
            <a:avLst/>
          </a:prstGeom>
        </p:spPr>
      </p:pic>
      <p:sp>
        <p:nvSpPr>
          <p:cNvPr id="3" name="ZoneTexte 2">
            <a:extLst>
              <a:ext uri="{FF2B5EF4-FFF2-40B4-BE49-F238E27FC236}">
                <a16:creationId xmlns="" xmlns:a16="http://schemas.microsoft.com/office/drawing/2014/main" id="{80630A89-3E03-4347-8D83-FCF13D35D4C4}"/>
              </a:ext>
            </a:extLst>
          </p:cNvPr>
          <p:cNvSpPr txBox="1"/>
          <p:nvPr/>
        </p:nvSpPr>
        <p:spPr>
          <a:xfrm>
            <a:off x="5389396" y="4582538"/>
            <a:ext cx="3151334" cy="553998"/>
          </a:xfrm>
          <a:prstGeom prst="rect">
            <a:avLst/>
          </a:prstGeom>
          <a:noFill/>
        </p:spPr>
        <p:txBody>
          <a:bodyPr wrap="square" rtlCol="0">
            <a:spAutoFit/>
          </a:bodyPr>
          <a:lstStyle/>
          <a:p>
            <a:pPr algn="just"/>
            <a:r>
              <a:rPr lang="fr-FR" sz="1000" dirty="0">
                <a:latin typeface="Titillium Up" panose="00000500000000000000" pitchFamily="50" charset="0"/>
              </a:rPr>
              <a:t>Carte issue du dossier modification de la demande d’autorisation du rejet pluvial suite à l’extension de LIDL – juin 2014</a:t>
            </a: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16" name="Imag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3720768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18</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190706" y="1102189"/>
            <a:ext cx="8269726" cy="338554"/>
          </a:xfrm>
          <a:prstGeom prst="rect">
            <a:avLst/>
          </a:prstGeom>
          <a:noFill/>
        </p:spPr>
        <p:txBody>
          <a:bodyPr wrap="square" rtlCol="0">
            <a:spAutoFit/>
          </a:bodyPr>
          <a:lstStyle/>
          <a:p>
            <a:r>
              <a:rPr lang="fr-FR" sz="1600" dirty="0">
                <a:solidFill>
                  <a:srgbClr val="C00000"/>
                </a:solidFill>
                <a:latin typeface="Titillium Up" panose="00000500000000000000" pitchFamily="50" charset="0"/>
              </a:rPr>
              <a:t>Une offre économique dynamique – </a:t>
            </a:r>
            <a:r>
              <a:rPr lang="fr-FR" sz="1500" i="1" dirty="0">
                <a:solidFill>
                  <a:srgbClr val="C00000"/>
                </a:solidFill>
                <a:latin typeface="Titillium Up" panose="00000500000000000000" pitchFamily="50" charset="0"/>
              </a:rPr>
              <a:t>ISOPARC : une zone d’intérêt départemental</a:t>
            </a:r>
          </a:p>
        </p:txBody>
      </p:sp>
      <p:sp>
        <p:nvSpPr>
          <p:cNvPr id="9" name="ZoneTexte 8">
            <a:extLst>
              <a:ext uri="{FF2B5EF4-FFF2-40B4-BE49-F238E27FC236}">
                <a16:creationId xmlns="" xmlns:a16="http://schemas.microsoft.com/office/drawing/2014/main" id="{9B8BD124-3CC6-4DD2-BC2B-0602FC13033F}"/>
              </a:ext>
            </a:extLst>
          </p:cNvPr>
          <p:cNvSpPr txBox="1"/>
          <p:nvPr/>
        </p:nvSpPr>
        <p:spPr>
          <a:xfrm>
            <a:off x="142160" y="1865629"/>
            <a:ext cx="4068971" cy="3493264"/>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Les activités logistiques sont celles qui proposent le moins d’emplois à l’hectare</a:t>
            </a:r>
          </a:p>
          <a:p>
            <a:pPr marL="285750" indent="-285750" algn="just">
              <a:buFont typeface="Arial" panose="020B0604020202020204" pitchFamily="34" charset="0"/>
              <a:buChar char="•"/>
            </a:pPr>
            <a:r>
              <a:rPr lang="fr-FR" sz="1300" dirty="0">
                <a:latin typeface="Titillium Up" panose="00000500000000000000" pitchFamily="50" charset="0"/>
              </a:rPr>
              <a:t>Avec des hypothèses hausses ou basses, le secteur le plus représenté au niveau du nombre d’emplois est celui de l’industrie</a:t>
            </a:r>
          </a:p>
          <a:p>
            <a:pPr algn="just"/>
            <a:endParaRPr lang="fr-FR" sz="1300" dirty="0">
              <a:latin typeface="Titillium Up" panose="00000500000000000000" pitchFamily="50" charset="0"/>
            </a:endParaRPr>
          </a:p>
          <a:p>
            <a:pPr marL="285750" indent="-285750" algn="just">
              <a:buFont typeface="Arial" panose="020B0604020202020204" pitchFamily="34" charset="0"/>
              <a:buChar char="•"/>
            </a:pPr>
            <a:r>
              <a:rPr lang="fr-FR" sz="1300" dirty="0">
                <a:latin typeface="Titillium Up" panose="00000500000000000000" pitchFamily="50" charset="0"/>
              </a:rPr>
              <a:t>Un bassin d’emploi privilégié : proximité de Tours métropole Val de Loire et d’un pole universitaire</a:t>
            </a:r>
          </a:p>
          <a:p>
            <a:pPr algn="just"/>
            <a:r>
              <a:rPr lang="fr-FR" sz="1300" dirty="0">
                <a:latin typeface="Titillium Up" panose="00000500000000000000" pitchFamily="50" charset="0"/>
              </a:rPr>
              <a:t>Ces atouts attirent des grands noms de l’industrie ou de la logistique</a:t>
            </a:r>
          </a:p>
          <a:p>
            <a:pPr marL="285750" indent="-285750" algn="just">
              <a:buFont typeface="Arial" panose="020B0604020202020204" pitchFamily="34" charset="0"/>
              <a:buChar char="•"/>
            </a:pPr>
            <a:r>
              <a:rPr lang="fr-FR" sz="1300" dirty="0">
                <a:latin typeface="Titillium Up" panose="00000500000000000000" pitchFamily="50" charset="0"/>
              </a:rPr>
              <a:t>Onze entreprises sont présentes sur le site :</a:t>
            </a:r>
          </a:p>
          <a:p>
            <a:pPr marL="742950" lvl="1" indent="-285750" algn="just">
              <a:buFont typeface="Courier New" panose="02070309020205020404" pitchFamily="49" charset="0"/>
              <a:buChar char="o"/>
            </a:pPr>
            <a:r>
              <a:rPr lang="fr-FR" sz="1300" dirty="0">
                <a:latin typeface="Titillium Up" panose="00000500000000000000" pitchFamily="50" charset="0"/>
              </a:rPr>
              <a:t>Domaine de Thais</a:t>
            </a:r>
          </a:p>
          <a:p>
            <a:pPr marL="742950" lvl="1" indent="-285750" algn="just">
              <a:buFont typeface="Courier New" panose="02070309020205020404" pitchFamily="49" charset="0"/>
              <a:buChar char="o"/>
            </a:pPr>
            <a:r>
              <a:rPr lang="fr-FR" sz="1300" dirty="0">
                <a:latin typeface="Titillium Up" panose="00000500000000000000" pitchFamily="50" charset="0"/>
              </a:rPr>
              <a:t>La Poste</a:t>
            </a:r>
          </a:p>
          <a:p>
            <a:pPr marL="742950" lvl="1" indent="-285750" algn="just">
              <a:buFont typeface="Courier New" panose="02070309020205020404" pitchFamily="49" charset="0"/>
              <a:buChar char="o"/>
            </a:pPr>
            <a:r>
              <a:rPr lang="fr-FR" sz="1300" dirty="0">
                <a:latin typeface="Titillium Up" panose="00000500000000000000" pitchFamily="50" charset="0"/>
              </a:rPr>
              <a:t>LIDL</a:t>
            </a:r>
          </a:p>
          <a:p>
            <a:pPr marL="742950" lvl="1" indent="-285750" algn="just">
              <a:buFont typeface="Courier New" panose="02070309020205020404" pitchFamily="49" charset="0"/>
              <a:buChar char="o"/>
            </a:pPr>
            <a:r>
              <a:rPr lang="fr-FR" sz="1300" dirty="0">
                <a:latin typeface="Titillium Up" panose="00000500000000000000" pitchFamily="50" charset="0"/>
              </a:rPr>
              <a:t>TLD Europe</a:t>
            </a:r>
          </a:p>
          <a:p>
            <a:pPr marL="742950" lvl="1" indent="-285750" algn="just">
              <a:buFont typeface="Courier New" panose="02070309020205020404" pitchFamily="49" charset="0"/>
              <a:buChar char="o"/>
            </a:pPr>
            <a:r>
              <a:rPr lang="fr-FR" sz="1300" dirty="0">
                <a:latin typeface="Titillium Up" panose="00000500000000000000" pitchFamily="50" charset="0"/>
              </a:rPr>
              <a:t>Veolia Eau, etc.</a:t>
            </a:r>
          </a:p>
          <a:p>
            <a:pPr marL="742950" lvl="1" indent="-285750" algn="just">
              <a:buFont typeface="Courier New" panose="02070309020205020404" pitchFamily="49" charset="0"/>
              <a:buChar char="o"/>
            </a:pPr>
            <a:endParaRPr lang="fr-FR" sz="1300" dirty="0">
              <a:solidFill>
                <a:srgbClr val="FF0000"/>
              </a:solidFill>
              <a:latin typeface="Titillium Up" panose="00000500000000000000" pitchFamily="50" charset="0"/>
            </a:endParaRPr>
          </a:p>
        </p:txBody>
      </p:sp>
      <p:graphicFrame>
        <p:nvGraphicFramePr>
          <p:cNvPr id="21" name="Tableau 20">
            <a:extLst>
              <a:ext uri="{FF2B5EF4-FFF2-40B4-BE49-F238E27FC236}">
                <a16:creationId xmlns="" xmlns:a16="http://schemas.microsoft.com/office/drawing/2014/main" id="{1EE842AC-EE91-4E07-87A9-C3C105B02685}"/>
              </a:ext>
            </a:extLst>
          </p:cNvPr>
          <p:cNvGraphicFramePr>
            <a:graphicFrameLocks noGrp="1"/>
          </p:cNvGraphicFramePr>
          <p:nvPr>
            <p:extLst>
              <p:ext uri="{D42A27DB-BD31-4B8C-83A1-F6EECF244321}">
                <p14:modId xmlns:p14="http://schemas.microsoft.com/office/powerpoint/2010/main" val="3601523146"/>
              </p:ext>
            </p:extLst>
          </p:nvPr>
        </p:nvGraphicFramePr>
        <p:xfrm>
          <a:off x="3829529" y="4753038"/>
          <a:ext cx="4484436" cy="1463040"/>
        </p:xfrm>
        <a:graphic>
          <a:graphicData uri="http://schemas.openxmlformats.org/drawingml/2006/table">
            <a:tbl>
              <a:tblPr firstRow="1" bandRow="1">
                <a:tableStyleId>{0E3FDE45-AF77-4B5C-9715-49D594BDF05E}</a:tableStyleId>
              </a:tblPr>
              <a:tblGrid>
                <a:gridCol w="1494812">
                  <a:extLst>
                    <a:ext uri="{9D8B030D-6E8A-4147-A177-3AD203B41FA5}">
                      <a16:colId xmlns="" xmlns:a16="http://schemas.microsoft.com/office/drawing/2014/main" val="3789858975"/>
                    </a:ext>
                  </a:extLst>
                </a:gridCol>
                <a:gridCol w="1494812">
                  <a:extLst>
                    <a:ext uri="{9D8B030D-6E8A-4147-A177-3AD203B41FA5}">
                      <a16:colId xmlns="" xmlns:a16="http://schemas.microsoft.com/office/drawing/2014/main" val="3679635329"/>
                    </a:ext>
                  </a:extLst>
                </a:gridCol>
                <a:gridCol w="1494812">
                  <a:extLst>
                    <a:ext uri="{9D8B030D-6E8A-4147-A177-3AD203B41FA5}">
                      <a16:colId xmlns="" xmlns:a16="http://schemas.microsoft.com/office/drawing/2014/main" val="1956718368"/>
                    </a:ext>
                  </a:extLst>
                </a:gridCol>
              </a:tblGrid>
              <a:tr h="227409">
                <a:tc>
                  <a:txBody>
                    <a:bodyPr/>
                    <a:lstStyle/>
                    <a:p>
                      <a:pPr algn="ctr"/>
                      <a:endParaRPr lang="fr-FR" sz="1000" dirty="0">
                        <a:latin typeface="Titillium Up" panose="00000500000000000000" pitchFamily="50" charset="0"/>
                      </a:endParaRPr>
                    </a:p>
                  </a:txBody>
                  <a:tcPr/>
                </a:tc>
                <a:tc>
                  <a:txBody>
                    <a:bodyPr/>
                    <a:lstStyle/>
                    <a:p>
                      <a:pPr algn="ctr"/>
                      <a:r>
                        <a:rPr lang="fr-FR" sz="1000" dirty="0">
                          <a:latin typeface="Titillium Up" panose="00000500000000000000" pitchFamily="50" charset="0"/>
                        </a:rPr>
                        <a:t>NOMBRE D’EMPLOIS*</a:t>
                      </a:r>
                    </a:p>
                  </a:txBody>
                  <a:tcPr/>
                </a:tc>
                <a:tc>
                  <a:txBody>
                    <a:bodyPr/>
                    <a:lstStyle/>
                    <a:p>
                      <a:pPr algn="ctr"/>
                      <a:endParaRPr lang="fr-FR" sz="1000" dirty="0">
                        <a:latin typeface="Titillium Up" panose="00000500000000000000" pitchFamily="50" charset="0"/>
                      </a:endParaRPr>
                    </a:p>
                  </a:txBody>
                  <a:tcPr/>
                </a:tc>
                <a:extLst>
                  <a:ext uri="{0D108BD9-81ED-4DB2-BD59-A6C34878D82A}">
                    <a16:rowId xmlns="" xmlns:a16="http://schemas.microsoft.com/office/drawing/2014/main" val="1682870994"/>
                  </a:ext>
                </a:extLst>
              </a:tr>
              <a:tr h="227409">
                <a:tc>
                  <a:txBody>
                    <a:bodyPr/>
                    <a:lstStyle/>
                    <a:p>
                      <a:pPr algn="ctr"/>
                      <a:endParaRPr lang="fr-FR" sz="1000" dirty="0">
                        <a:latin typeface="Titillium Up" panose="00000500000000000000" pitchFamily="50" charset="0"/>
                      </a:endParaRPr>
                    </a:p>
                  </a:txBody>
                  <a:tcPr/>
                </a:tc>
                <a:tc>
                  <a:txBody>
                    <a:bodyPr/>
                    <a:lstStyle/>
                    <a:p>
                      <a:pPr algn="ctr"/>
                      <a:r>
                        <a:rPr lang="fr-FR" sz="1000" dirty="0">
                          <a:latin typeface="Titillium Up" panose="00000500000000000000" pitchFamily="50" charset="0"/>
                        </a:rPr>
                        <a:t>Hypothèse basse</a:t>
                      </a:r>
                    </a:p>
                  </a:txBody>
                  <a:tcPr/>
                </a:tc>
                <a:tc>
                  <a:txBody>
                    <a:bodyPr/>
                    <a:lstStyle/>
                    <a:p>
                      <a:pPr algn="ctr"/>
                      <a:r>
                        <a:rPr lang="fr-FR" sz="1000" dirty="0">
                          <a:latin typeface="Titillium Up" panose="00000500000000000000" pitchFamily="50" charset="0"/>
                        </a:rPr>
                        <a:t>Hypothèse haute</a:t>
                      </a:r>
                    </a:p>
                  </a:txBody>
                  <a:tcPr/>
                </a:tc>
                <a:extLst>
                  <a:ext uri="{0D108BD9-81ED-4DB2-BD59-A6C34878D82A}">
                    <a16:rowId xmlns="" xmlns:a16="http://schemas.microsoft.com/office/drawing/2014/main" val="1001449140"/>
                  </a:ext>
                </a:extLst>
              </a:tr>
              <a:tr h="227409">
                <a:tc>
                  <a:txBody>
                    <a:bodyPr/>
                    <a:lstStyle/>
                    <a:p>
                      <a:pPr algn="ctr"/>
                      <a:r>
                        <a:rPr lang="fr-FR" sz="1000" dirty="0">
                          <a:latin typeface="Titillium Up" panose="00000500000000000000" pitchFamily="50" charset="0"/>
                        </a:rPr>
                        <a:t>Activités industrielles</a:t>
                      </a:r>
                    </a:p>
                  </a:txBody>
                  <a:tcPr/>
                </a:tc>
                <a:tc>
                  <a:txBody>
                    <a:bodyPr/>
                    <a:lstStyle/>
                    <a:p>
                      <a:pPr algn="ctr"/>
                      <a:r>
                        <a:rPr lang="fr-FR" sz="1000" dirty="0">
                          <a:latin typeface="Titillium Up" panose="00000500000000000000" pitchFamily="50" charset="0"/>
                        </a:rPr>
                        <a:t>1700</a:t>
                      </a:r>
                    </a:p>
                  </a:txBody>
                  <a:tcPr/>
                </a:tc>
                <a:tc>
                  <a:txBody>
                    <a:bodyPr/>
                    <a:lstStyle/>
                    <a:p>
                      <a:pPr algn="ctr"/>
                      <a:r>
                        <a:rPr lang="fr-FR" sz="1000" dirty="0">
                          <a:latin typeface="Titillium Up" panose="00000500000000000000" pitchFamily="50" charset="0"/>
                        </a:rPr>
                        <a:t>3400</a:t>
                      </a:r>
                    </a:p>
                  </a:txBody>
                  <a:tcPr/>
                </a:tc>
                <a:extLst>
                  <a:ext uri="{0D108BD9-81ED-4DB2-BD59-A6C34878D82A}">
                    <a16:rowId xmlns="" xmlns:a16="http://schemas.microsoft.com/office/drawing/2014/main" val="2387754956"/>
                  </a:ext>
                </a:extLst>
              </a:tr>
              <a:tr h="227409">
                <a:tc>
                  <a:txBody>
                    <a:bodyPr/>
                    <a:lstStyle/>
                    <a:p>
                      <a:pPr algn="ctr"/>
                      <a:r>
                        <a:rPr lang="fr-FR" sz="1000" dirty="0">
                          <a:latin typeface="Titillium Up" panose="00000500000000000000" pitchFamily="50" charset="0"/>
                        </a:rPr>
                        <a:t>Activités logistiques</a:t>
                      </a:r>
                    </a:p>
                  </a:txBody>
                  <a:tcPr/>
                </a:tc>
                <a:tc>
                  <a:txBody>
                    <a:bodyPr/>
                    <a:lstStyle/>
                    <a:p>
                      <a:pPr algn="ctr"/>
                      <a:r>
                        <a:rPr lang="fr-FR" sz="1000" dirty="0">
                          <a:latin typeface="Titillium Up" panose="00000500000000000000" pitchFamily="50" charset="0"/>
                        </a:rPr>
                        <a:t>680</a:t>
                      </a:r>
                    </a:p>
                  </a:txBody>
                  <a:tcPr/>
                </a:tc>
                <a:tc>
                  <a:txBody>
                    <a:bodyPr/>
                    <a:lstStyle/>
                    <a:p>
                      <a:pPr algn="ctr"/>
                      <a:r>
                        <a:rPr lang="fr-FR" sz="1000" dirty="0">
                          <a:latin typeface="Titillium Up" panose="00000500000000000000" pitchFamily="50" charset="0"/>
                        </a:rPr>
                        <a:t>1020</a:t>
                      </a:r>
                    </a:p>
                  </a:txBody>
                  <a:tcPr/>
                </a:tc>
                <a:extLst>
                  <a:ext uri="{0D108BD9-81ED-4DB2-BD59-A6C34878D82A}">
                    <a16:rowId xmlns="" xmlns:a16="http://schemas.microsoft.com/office/drawing/2014/main" val="3575037851"/>
                  </a:ext>
                </a:extLst>
              </a:tr>
              <a:tr h="227409">
                <a:tc>
                  <a:txBody>
                    <a:bodyPr/>
                    <a:lstStyle/>
                    <a:p>
                      <a:pPr algn="ctr"/>
                      <a:r>
                        <a:rPr lang="fr-FR" sz="1000" dirty="0">
                          <a:latin typeface="Titillium Up" panose="00000500000000000000" pitchFamily="50" charset="0"/>
                        </a:rPr>
                        <a:t>Activités tertiaires</a:t>
                      </a:r>
                    </a:p>
                  </a:txBody>
                  <a:tcPr/>
                </a:tc>
                <a:tc>
                  <a:txBody>
                    <a:bodyPr/>
                    <a:lstStyle/>
                    <a:p>
                      <a:pPr algn="ctr"/>
                      <a:r>
                        <a:rPr lang="fr-FR" sz="1000" dirty="0">
                          <a:latin typeface="Titillium Up" panose="00000500000000000000" pitchFamily="50" charset="0"/>
                        </a:rPr>
                        <a:t>510</a:t>
                      </a:r>
                    </a:p>
                  </a:txBody>
                  <a:tcPr/>
                </a:tc>
                <a:tc>
                  <a:txBody>
                    <a:bodyPr/>
                    <a:lstStyle/>
                    <a:p>
                      <a:pPr algn="ctr"/>
                      <a:r>
                        <a:rPr lang="fr-FR" sz="1000" dirty="0">
                          <a:latin typeface="Titillium Up" panose="00000500000000000000" pitchFamily="50" charset="0"/>
                        </a:rPr>
                        <a:t>765</a:t>
                      </a:r>
                    </a:p>
                  </a:txBody>
                  <a:tcPr/>
                </a:tc>
                <a:extLst>
                  <a:ext uri="{0D108BD9-81ED-4DB2-BD59-A6C34878D82A}">
                    <a16:rowId xmlns="" xmlns:a16="http://schemas.microsoft.com/office/drawing/2014/main" val="1758246175"/>
                  </a:ext>
                </a:extLst>
              </a:tr>
              <a:tr h="227409">
                <a:tc>
                  <a:txBody>
                    <a:bodyPr/>
                    <a:lstStyle/>
                    <a:p>
                      <a:pPr algn="ctr"/>
                      <a:r>
                        <a:rPr lang="fr-FR" sz="1000" dirty="0">
                          <a:latin typeface="Titillium Up" panose="00000500000000000000" pitchFamily="50" charset="0"/>
                        </a:rPr>
                        <a:t>Total ZAC</a:t>
                      </a:r>
                    </a:p>
                  </a:txBody>
                  <a:tcPr/>
                </a:tc>
                <a:tc>
                  <a:txBody>
                    <a:bodyPr/>
                    <a:lstStyle/>
                    <a:p>
                      <a:pPr algn="ctr"/>
                      <a:r>
                        <a:rPr lang="fr-FR" sz="1000" dirty="0">
                          <a:latin typeface="Titillium Up" panose="00000500000000000000" pitchFamily="50" charset="0"/>
                        </a:rPr>
                        <a:t>2890</a:t>
                      </a:r>
                    </a:p>
                  </a:txBody>
                  <a:tcPr/>
                </a:tc>
                <a:tc>
                  <a:txBody>
                    <a:bodyPr/>
                    <a:lstStyle/>
                    <a:p>
                      <a:pPr algn="ctr"/>
                      <a:r>
                        <a:rPr lang="fr-FR" sz="1000" dirty="0">
                          <a:latin typeface="Titillium Up" panose="00000500000000000000" pitchFamily="50" charset="0"/>
                        </a:rPr>
                        <a:t>5185</a:t>
                      </a:r>
                    </a:p>
                  </a:txBody>
                  <a:tcPr/>
                </a:tc>
                <a:extLst>
                  <a:ext uri="{0D108BD9-81ED-4DB2-BD59-A6C34878D82A}">
                    <a16:rowId xmlns="" xmlns:a16="http://schemas.microsoft.com/office/drawing/2014/main" val="518380226"/>
                  </a:ext>
                </a:extLst>
              </a:tr>
            </a:tbl>
          </a:graphicData>
        </a:graphic>
      </p:graphicFrame>
      <p:sp>
        <p:nvSpPr>
          <p:cNvPr id="22" name="ZoneTexte 21">
            <a:extLst>
              <a:ext uri="{FF2B5EF4-FFF2-40B4-BE49-F238E27FC236}">
                <a16:creationId xmlns="" xmlns:a16="http://schemas.microsoft.com/office/drawing/2014/main" id="{E0227775-3020-42A6-A338-E34F46E6FABB}"/>
              </a:ext>
            </a:extLst>
          </p:cNvPr>
          <p:cNvSpPr txBox="1"/>
          <p:nvPr/>
        </p:nvSpPr>
        <p:spPr>
          <a:xfrm>
            <a:off x="5687616" y="6496217"/>
            <a:ext cx="2772816" cy="230832"/>
          </a:xfrm>
          <a:prstGeom prst="rect">
            <a:avLst/>
          </a:prstGeom>
          <a:noFill/>
        </p:spPr>
        <p:txBody>
          <a:bodyPr wrap="square" rtlCol="0">
            <a:spAutoFit/>
          </a:bodyPr>
          <a:lstStyle/>
          <a:p>
            <a:r>
              <a:rPr lang="fr-FR" sz="900" dirty="0"/>
              <a:t>* Données issues de l’EI sur l’ISOPARC – juin 2004</a:t>
            </a:r>
          </a:p>
        </p:txBody>
      </p:sp>
      <p:graphicFrame>
        <p:nvGraphicFramePr>
          <p:cNvPr id="14" name="Tableau 13">
            <a:extLst>
              <a:ext uri="{FF2B5EF4-FFF2-40B4-BE49-F238E27FC236}">
                <a16:creationId xmlns="" xmlns:a16="http://schemas.microsoft.com/office/drawing/2014/main" id="{5DCB67E4-4FD0-4341-B697-66125230A7BF}"/>
              </a:ext>
            </a:extLst>
          </p:cNvPr>
          <p:cNvGraphicFramePr>
            <a:graphicFrameLocks noGrp="1"/>
          </p:cNvGraphicFramePr>
          <p:nvPr>
            <p:extLst>
              <p:ext uri="{D42A27DB-BD31-4B8C-83A1-F6EECF244321}">
                <p14:modId xmlns:p14="http://schemas.microsoft.com/office/powerpoint/2010/main" val="1298906160"/>
              </p:ext>
            </p:extLst>
          </p:nvPr>
        </p:nvGraphicFramePr>
        <p:xfrm>
          <a:off x="4563528" y="2278876"/>
          <a:ext cx="3771621" cy="1560958"/>
        </p:xfrm>
        <a:graphic>
          <a:graphicData uri="http://schemas.openxmlformats.org/drawingml/2006/table">
            <a:tbl>
              <a:tblPr firstRow="1" bandRow="1">
                <a:tableStyleId>{68D230F3-CF80-4859-8CE7-A43EE81993B5}</a:tableStyleId>
              </a:tblPr>
              <a:tblGrid>
                <a:gridCol w="1257207">
                  <a:extLst>
                    <a:ext uri="{9D8B030D-6E8A-4147-A177-3AD203B41FA5}">
                      <a16:colId xmlns="" xmlns:a16="http://schemas.microsoft.com/office/drawing/2014/main" val="3789858975"/>
                    </a:ext>
                  </a:extLst>
                </a:gridCol>
                <a:gridCol w="1257207">
                  <a:extLst>
                    <a:ext uri="{9D8B030D-6E8A-4147-A177-3AD203B41FA5}">
                      <a16:colId xmlns="" xmlns:a16="http://schemas.microsoft.com/office/drawing/2014/main" val="3679635329"/>
                    </a:ext>
                  </a:extLst>
                </a:gridCol>
                <a:gridCol w="1257207">
                  <a:extLst>
                    <a:ext uri="{9D8B030D-6E8A-4147-A177-3AD203B41FA5}">
                      <a16:colId xmlns="" xmlns:a16="http://schemas.microsoft.com/office/drawing/2014/main" val="1956718368"/>
                    </a:ext>
                  </a:extLst>
                </a:gridCol>
              </a:tblGrid>
              <a:tr h="456774">
                <a:tc>
                  <a:txBody>
                    <a:bodyPr/>
                    <a:lstStyle/>
                    <a:p>
                      <a:pPr algn="ctr"/>
                      <a:endParaRPr lang="fr-FR" sz="1000" dirty="0">
                        <a:latin typeface="Titillium Up" panose="00000500000000000000" pitchFamily="50" charset="0"/>
                      </a:endParaRPr>
                    </a:p>
                  </a:txBody>
                  <a:tcPr/>
                </a:tc>
                <a:tc>
                  <a:txBody>
                    <a:bodyPr/>
                    <a:lstStyle/>
                    <a:p>
                      <a:pPr algn="ctr"/>
                      <a:r>
                        <a:rPr lang="fr-FR" sz="1000" dirty="0">
                          <a:latin typeface="Titillium Up" panose="00000500000000000000" pitchFamily="50" charset="0"/>
                        </a:rPr>
                        <a:t>DENSITE D’EMPLOIS A L’HECTARE*</a:t>
                      </a:r>
                    </a:p>
                  </a:txBody>
                  <a:tcPr/>
                </a:tc>
                <a:tc>
                  <a:txBody>
                    <a:bodyPr/>
                    <a:lstStyle/>
                    <a:p>
                      <a:pPr algn="ctr"/>
                      <a:endParaRPr lang="fr-FR" sz="1000" dirty="0">
                        <a:latin typeface="Titillium Up" panose="00000500000000000000" pitchFamily="50" charset="0"/>
                      </a:endParaRPr>
                    </a:p>
                  </a:txBody>
                  <a:tcPr/>
                </a:tc>
                <a:extLst>
                  <a:ext uri="{0D108BD9-81ED-4DB2-BD59-A6C34878D82A}">
                    <a16:rowId xmlns="" xmlns:a16="http://schemas.microsoft.com/office/drawing/2014/main" val="1682870994"/>
                  </a:ext>
                </a:extLst>
              </a:tr>
              <a:tr h="276046">
                <a:tc>
                  <a:txBody>
                    <a:bodyPr/>
                    <a:lstStyle/>
                    <a:p>
                      <a:pPr algn="ctr"/>
                      <a:endParaRPr lang="fr-FR" sz="1000" dirty="0">
                        <a:latin typeface="Titillium Up" panose="00000500000000000000" pitchFamily="50" charset="0"/>
                      </a:endParaRPr>
                    </a:p>
                  </a:txBody>
                  <a:tcPr/>
                </a:tc>
                <a:tc>
                  <a:txBody>
                    <a:bodyPr/>
                    <a:lstStyle/>
                    <a:p>
                      <a:pPr algn="ctr"/>
                      <a:r>
                        <a:rPr lang="fr-FR" sz="1000" dirty="0">
                          <a:latin typeface="Titillium Up" panose="00000500000000000000" pitchFamily="50" charset="0"/>
                        </a:rPr>
                        <a:t>Hypothèse basse</a:t>
                      </a:r>
                    </a:p>
                  </a:txBody>
                  <a:tcPr/>
                </a:tc>
                <a:tc>
                  <a:txBody>
                    <a:bodyPr/>
                    <a:lstStyle/>
                    <a:p>
                      <a:pPr algn="ctr"/>
                      <a:r>
                        <a:rPr lang="fr-FR" sz="1000" dirty="0">
                          <a:latin typeface="Titillium Up" panose="00000500000000000000" pitchFamily="50" charset="0"/>
                        </a:rPr>
                        <a:t>Hypothèse haute</a:t>
                      </a:r>
                    </a:p>
                  </a:txBody>
                  <a:tcPr/>
                </a:tc>
                <a:extLst>
                  <a:ext uri="{0D108BD9-81ED-4DB2-BD59-A6C34878D82A}">
                    <a16:rowId xmlns="" xmlns:a16="http://schemas.microsoft.com/office/drawing/2014/main" val="1001449140"/>
                  </a:ext>
                </a:extLst>
              </a:tr>
              <a:tr h="276046">
                <a:tc>
                  <a:txBody>
                    <a:bodyPr/>
                    <a:lstStyle/>
                    <a:p>
                      <a:pPr algn="ctr"/>
                      <a:r>
                        <a:rPr lang="fr-FR" sz="1000" dirty="0">
                          <a:latin typeface="Titillium Up" panose="00000500000000000000" pitchFamily="50" charset="0"/>
                        </a:rPr>
                        <a:t>Activités industrielles</a:t>
                      </a:r>
                    </a:p>
                  </a:txBody>
                  <a:tcPr/>
                </a:tc>
                <a:tc>
                  <a:txBody>
                    <a:bodyPr/>
                    <a:lstStyle/>
                    <a:p>
                      <a:pPr algn="ctr"/>
                      <a:r>
                        <a:rPr lang="fr-FR" sz="1000" dirty="0">
                          <a:latin typeface="Titillium Up" panose="00000500000000000000" pitchFamily="50" charset="0"/>
                        </a:rPr>
                        <a:t>40</a:t>
                      </a:r>
                    </a:p>
                  </a:txBody>
                  <a:tcPr/>
                </a:tc>
                <a:tc>
                  <a:txBody>
                    <a:bodyPr/>
                    <a:lstStyle/>
                    <a:p>
                      <a:pPr algn="ctr"/>
                      <a:r>
                        <a:rPr lang="fr-FR" sz="1000" dirty="0">
                          <a:latin typeface="Titillium Up" panose="00000500000000000000" pitchFamily="50" charset="0"/>
                        </a:rPr>
                        <a:t>80</a:t>
                      </a:r>
                    </a:p>
                  </a:txBody>
                  <a:tcPr/>
                </a:tc>
                <a:extLst>
                  <a:ext uri="{0D108BD9-81ED-4DB2-BD59-A6C34878D82A}">
                    <a16:rowId xmlns="" xmlns:a16="http://schemas.microsoft.com/office/drawing/2014/main" val="2387754956"/>
                  </a:ext>
                </a:extLst>
              </a:tr>
              <a:tr h="276046">
                <a:tc>
                  <a:txBody>
                    <a:bodyPr/>
                    <a:lstStyle/>
                    <a:p>
                      <a:pPr algn="ctr"/>
                      <a:r>
                        <a:rPr lang="fr-FR" sz="1000" dirty="0">
                          <a:latin typeface="Titillium Up" panose="00000500000000000000" pitchFamily="50" charset="0"/>
                        </a:rPr>
                        <a:t>Activités logistiques</a:t>
                      </a:r>
                    </a:p>
                  </a:txBody>
                  <a:tcPr/>
                </a:tc>
                <a:tc>
                  <a:txBody>
                    <a:bodyPr/>
                    <a:lstStyle/>
                    <a:p>
                      <a:pPr algn="ctr"/>
                      <a:r>
                        <a:rPr lang="fr-FR" sz="1000" dirty="0">
                          <a:latin typeface="Titillium Up" panose="00000500000000000000" pitchFamily="50" charset="0"/>
                        </a:rPr>
                        <a:t>20</a:t>
                      </a:r>
                    </a:p>
                  </a:txBody>
                  <a:tcPr/>
                </a:tc>
                <a:tc>
                  <a:txBody>
                    <a:bodyPr/>
                    <a:lstStyle/>
                    <a:p>
                      <a:pPr algn="ctr"/>
                      <a:r>
                        <a:rPr lang="fr-FR" sz="1000" dirty="0">
                          <a:latin typeface="Titillium Up" panose="00000500000000000000" pitchFamily="50" charset="0"/>
                        </a:rPr>
                        <a:t>30</a:t>
                      </a:r>
                    </a:p>
                  </a:txBody>
                  <a:tcPr/>
                </a:tc>
                <a:extLst>
                  <a:ext uri="{0D108BD9-81ED-4DB2-BD59-A6C34878D82A}">
                    <a16:rowId xmlns="" xmlns:a16="http://schemas.microsoft.com/office/drawing/2014/main" val="3575037851"/>
                  </a:ext>
                </a:extLst>
              </a:tr>
              <a:tr h="276046">
                <a:tc>
                  <a:txBody>
                    <a:bodyPr/>
                    <a:lstStyle/>
                    <a:p>
                      <a:pPr algn="ctr"/>
                      <a:r>
                        <a:rPr lang="fr-FR" sz="1000" dirty="0">
                          <a:latin typeface="Titillium Up" panose="00000500000000000000" pitchFamily="50" charset="0"/>
                        </a:rPr>
                        <a:t>Activités tertiaires</a:t>
                      </a:r>
                    </a:p>
                  </a:txBody>
                  <a:tcPr/>
                </a:tc>
                <a:tc>
                  <a:txBody>
                    <a:bodyPr/>
                    <a:lstStyle/>
                    <a:p>
                      <a:pPr algn="ctr"/>
                      <a:r>
                        <a:rPr lang="fr-FR" sz="1000" dirty="0">
                          <a:latin typeface="Titillium Up" panose="00000500000000000000" pitchFamily="50" charset="0"/>
                        </a:rPr>
                        <a:t>60</a:t>
                      </a:r>
                    </a:p>
                  </a:txBody>
                  <a:tcPr/>
                </a:tc>
                <a:tc>
                  <a:txBody>
                    <a:bodyPr/>
                    <a:lstStyle/>
                    <a:p>
                      <a:pPr algn="ctr"/>
                      <a:r>
                        <a:rPr lang="fr-FR" sz="1000" dirty="0">
                          <a:latin typeface="Titillium Up" panose="00000500000000000000" pitchFamily="50" charset="0"/>
                        </a:rPr>
                        <a:t>90</a:t>
                      </a:r>
                    </a:p>
                  </a:txBody>
                  <a:tcPr/>
                </a:tc>
                <a:extLst>
                  <a:ext uri="{0D108BD9-81ED-4DB2-BD59-A6C34878D82A}">
                    <a16:rowId xmlns="" xmlns:a16="http://schemas.microsoft.com/office/drawing/2014/main" val="1758246175"/>
                  </a:ext>
                </a:extLst>
              </a:tr>
            </a:tbl>
          </a:graphicData>
        </a:graphic>
      </p:graphicFrame>
      <p:sp>
        <p:nvSpPr>
          <p:cNvPr id="15"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6"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17" name="Imag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235381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19</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190706" y="1102189"/>
            <a:ext cx="8269726" cy="338554"/>
          </a:xfrm>
          <a:prstGeom prst="rect">
            <a:avLst/>
          </a:prstGeom>
          <a:noFill/>
        </p:spPr>
        <p:txBody>
          <a:bodyPr wrap="square" rtlCol="0">
            <a:spAutoFit/>
          </a:bodyPr>
          <a:lstStyle/>
          <a:p>
            <a:r>
              <a:rPr lang="fr-FR" sz="1600" dirty="0">
                <a:solidFill>
                  <a:srgbClr val="C00000"/>
                </a:solidFill>
                <a:latin typeface="Titillium Up" panose="00000500000000000000" pitchFamily="50" charset="0"/>
              </a:rPr>
              <a:t>Une offre économique dynamique –</a:t>
            </a:r>
            <a:r>
              <a:rPr lang="fr-FR" sz="1500" i="1" dirty="0">
                <a:solidFill>
                  <a:srgbClr val="C00000"/>
                </a:solidFill>
                <a:latin typeface="Titillium Up" panose="00000500000000000000" pitchFamily="50" charset="0"/>
              </a:rPr>
              <a:t> ISOPARC : un parc d’activités innovant</a:t>
            </a:r>
          </a:p>
        </p:txBody>
      </p:sp>
      <p:sp>
        <p:nvSpPr>
          <p:cNvPr id="9" name="ZoneTexte 8">
            <a:extLst>
              <a:ext uri="{FF2B5EF4-FFF2-40B4-BE49-F238E27FC236}">
                <a16:creationId xmlns="" xmlns:a16="http://schemas.microsoft.com/office/drawing/2014/main" id="{9B8BD124-3CC6-4DD2-BC2B-0602FC13033F}"/>
              </a:ext>
            </a:extLst>
          </p:cNvPr>
          <p:cNvSpPr txBox="1"/>
          <p:nvPr/>
        </p:nvSpPr>
        <p:spPr>
          <a:xfrm>
            <a:off x="188495" y="1705530"/>
            <a:ext cx="8269726" cy="3493264"/>
          </a:xfrm>
          <a:prstGeom prst="rect">
            <a:avLst/>
          </a:prstGeom>
          <a:noFill/>
        </p:spPr>
        <p:txBody>
          <a:bodyPr wrap="square" rtlCol="0">
            <a:spAutoFit/>
          </a:bodyPr>
          <a:lstStyle/>
          <a:p>
            <a:pPr marL="285750" indent="-285750" algn="just">
              <a:buFont typeface="Arial" panose="020B0604020202020204" pitchFamily="34" charset="0"/>
              <a:buChar char="•"/>
            </a:pPr>
            <a:r>
              <a:rPr lang="fr-FR" sz="1300" dirty="0">
                <a:latin typeface="Titillium Up" panose="00000500000000000000" pitchFamily="50" charset="0"/>
              </a:rPr>
              <a:t>ISOPARC est doté d’une offre de services qui en fait un parc « nouvelle génération » :</a:t>
            </a:r>
          </a:p>
          <a:p>
            <a:pPr marL="742950" lvl="1" indent="-285750" algn="just">
              <a:buFont typeface="Courier New" panose="02070309020205020404" pitchFamily="49" charset="0"/>
              <a:buChar char="o"/>
            </a:pPr>
            <a:r>
              <a:rPr lang="fr-FR" sz="1300" dirty="0">
                <a:latin typeface="Titillium Up" panose="00000500000000000000" pitchFamily="50" charset="0"/>
              </a:rPr>
              <a:t>Aux salariés :</a:t>
            </a:r>
          </a:p>
          <a:p>
            <a:pPr marL="1200150" lvl="2" indent="-285750" algn="just">
              <a:buFont typeface="Wingdings" panose="05000000000000000000" pitchFamily="2" charset="2"/>
              <a:buChar char="Ø"/>
            </a:pPr>
            <a:r>
              <a:rPr lang="fr-FR" sz="1300" dirty="0">
                <a:latin typeface="Titillium Up" panose="00000500000000000000" pitchFamily="50" charset="0"/>
              </a:rPr>
              <a:t>Restaurant interentreprises</a:t>
            </a:r>
          </a:p>
          <a:p>
            <a:pPr marL="1200150" lvl="2" indent="-285750" algn="just">
              <a:buFont typeface="Wingdings" panose="05000000000000000000" pitchFamily="2" charset="2"/>
              <a:buChar char="Ø"/>
            </a:pPr>
            <a:r>
              <a:rPr lang="fr-FR" sz="1300" dirty="0">
                <a:latin typeface="Titillium Up" panose="00000500000000000000" pitchFamily="50" charset="0"/>
              </a:rPr>
              <a:t>Crèches interentreprises</a:t>
            </a:r>
          </a:p>
          <a:p>
            <a:pPr marL="1200150" lvl="2" indent="-285750" algn="just">
              <a:buFont typeface="Wingdings" panose="05000000000000000000" pitchFamily="2" charset="2"/>
              <a:buChar char="Ø"/>
            </a:pPr>
            <a:r>
              <a:rPr lang="fr-FR" sz="1300" dirty="0">
                <a:latin typeface="Titillium Up" panose="00000500000000000000" pitchFamily="50" charset="0"/>
              </a:rPr>
              <a:t>Conciergerie*</a:t>
            </a:r>
          </a:p>
          <a:p>
            <a:pPr marL="1200150" lvl="2" indent="-285750" algn="just">
              <a:buFont typeface="Wingdings" panose="05000000000000000000" pitchFamily="2" charset="2"/>
              <a:buChar char="Ø"/>
            </a:pPr>
            <a:r>
              <a:rPr lang="fr-FR" sz="1300" dirty="0">
                <a:latin typeface="Titillium Up" panose="00000500000000000000" pitchFamily="50" charset="0"/>
              </a:rPr>
              <a:t>Salle de sport*</a:t>
            </a:r>
          </a:p>
          <a:p>
            <a:pPr marL="1200150" lvl="2" indent="-285750" algn="just">
              <a:buFont typeface="Wingdings" panose="05000000000000000000" pitchFamily="2" charset="2"/>
              <a:buChar char="Ø"/>
            </a:pPr>
            <a:r>
              <a:rPr lang="fr-FR" sz="1300" dirty="0">
                <a:latin typeface="Titillium Up" panose="00000500000000000000" pitchFamily="50" charset="0"/>
              </a:rPr>
              <a:t>Commerces alimentaires à proximité</a:t>
            </a:r>
          </a:p>
          <a:p>
            <a:pPr marL="1200150" lvl="2" indent="-285750" algn="just">
              <a:buFont typeface="Wingdings" panose="05000000000000000000" pitchFamily="2" charset="2"/>
              <a:buChar char="Ø"/>
            </a:pPr>
            <a:r>
              <a:rPr lang="fr-FR" sz="1300" dirty="0">
                <a:latin typeface="Titillium Up" panose="00000500000000000000" pitchFamily="50" charset="0"/>
              </a:rPr>
              <a:t>Parc de loisirs</a:t>
            </a:r>
          </a:p>
          <a:p>
            <a:pPr marL="1200150" lvl="2" indent="-285750" algn="just">
              <a:buFont typeface="Wingdings" panose="05000000000000000000" pitchFamily="2" charset="2"/>
              <a:buChar char="Ø"/>
            </a:pPr>
            <a:r>
              <a:rPr lang="fr-FR" sz="1300" dirty="0">
                <a:latin typeface="Titillium Up" panose="00000500000000000000" pitchFamily="50" charset="0"/>
              </a:rPr>
              <a:t>Pistes cyclables</a:t>
            </a:r>
          </a:p>
          <a:p>
            <a:pPr lvl="2" algn="just"/>
            <a:endParaRPr lang="fr-FR" sz="1300" dirty="0">
              <a:latin typeface="Titillium Up" panose="00000500000000000000" pitchFamily="50" charset="0"/>
            </a:endParaRPr>
          </a:p>
          <a:p>
            <a:pPr marL="712788" lvl="2" indent="-285750" algn="just">
              <a:buFont typeface="Courier New" panose="02070309020205020404" pitchFamily="49" charset="0"/>
              <a:buChar char="o"/>
            </a:pPr>
            <a:r>
              <a:rPr lang="fr-FR" sz="1300" dirty="0">
                <a:latin typeface="Titillium Up" panose="00000500000000000000" pitchFamily="50" charset="0"/>
              </a:rPr>
              <a:t>Aux entreprises :</a:t>
            </a:r>
          </a:p>
          <a:p>
            <a:pPr marL="1169988" lvl="3" indent="-285750" algn="just">
              <a:buFont typeface="Wingdings" panose="05000000000000000000" pitchFamily="2" charset="2"/>
              <a:buChar char="Ø"/>
            </a:pPr>
            <a:r>
              <a:rPr lang="fr-FR" sz="1300" dirty="0">
                <a:latin typeface="Titillium Up" panose="00000500000000000000" pitchFamily="50" charset="0"/>
              </a:rPr>
              <a:t>Centre routier*</a:t>
            </a:r>
          </a:p>
          <a:p>
            <a:pPr marL="1169988" lvl="3" indent="-285750" algn="just">
              <a:buFont typeface="Wingdings" panose="05000000000000000000" pitchFamily="2" charset="2"/>
              <a:buChar char="Ø"/>
            </a:pPr>
            <a:r>
              <a:rPr lang="fr-FR" sz="1300" dirty="0">
                <a:latin typeface="Titillium Up" panose="00000500000000000000" pitchFamily="50" charset="0"/>
              </a:rPr>
              <a:t>Station GNV (VL et PL) et prochainement hydrogène</a:t>
            </a:r>
          </a:p>
          <a:p>
            <a:pPr marL="1169988" lvl="3" indent="-285750" algn="just">
              <a:buFont typeface="Wingdings" panose="05000000000000000000" pitchFamily="2" charset="2"/>
              <a:buChar char="Ø"/>
            </a:pPr>
            <a:r>
              <a:rPr lang="fr-FR" sz="1300" dirty="0">
                <a:latin typeface="Titillium Up" panose="00000500000000000000" pitchFamily="50" charset="0"/>
              </a:rPr>
              <a:t>Salle de réunion</a:t>
            </a:r>
          </a:p>
          <a:p>
            <a:pPr marL="1169988" lvl="3" indent="-285750" algn="just">
              <a:buFont typeface="Wingdings" panose="05000000000000000000" pitchFamily="2" charset="2"/>
              <a:buChar char="Ø"/>
            </a:pPr>
            <a:r>
              <a:rPr lang="fr-FR" sz="1300" dirty="0">
                <a:latin typeface="Titillium Up" panose="00000500000000000000" pitchFamily="50" charset="0"/>
              </a:rPr>
              <a:t>Restaurant et hôtel</a:t>
            </a:r>
          </a:p>
          <a:p>
            <a:pPr marL="1169988" lvl="3" indent="-285750" algn="just">
              <a:buFont typeface="Wingdings" panose="05000000000000000000" pitchFamily="2" charset="2"/>
              <a:buChar char="Ø"/>
            </a:pPr>
            <a:r>
              <a:rPr lang="fr-FR" sz="1300" dirty="0">
                <a:latin typeface="Titillium Up" panose="00000500000000000000" pitchFamily="50" charset="0"/>
              </a:rPr>
              <a:t>Sécurité (vidéosurveillance dans l’enceinte du Parc)</a:t>
            </a:r>
          </a:p>
          <a:p>
            <a:pPr marL="1169988" lvl="3" indent="-285750" algn="just">
              <a:buFont typeface="Wingdings" panose="05000000000000000000" pitchFamily="2" charset="2"/>
              <a:buChar char="Ø"/>
            </a:pPr>
            <a:r>
              <a:rPr lang="fr-FR" sz="1300" dirty="0">
                <a:latin typeface="Titillium Up" panose="00000500000000000000" pitchFamily="50" charset="0"/>
              </a:rPr>
              <a:t>Structures de relations interentreprises</a:t>
            </a:r>
          </a:p>
        </p:txBody>
      </p:sp>
      <p:sp>
        <p:nvSpPr>
          <p:cNvPr id="22" name="ZoneTexte 21">
            <a:extLst>
              <a:ext uri="{FF2B5EF4-FFF2-40B4-BE49-F238E27FC236}">
                <a16:creationId xmlns="" xmlns:a16="http://schemas.microsoft.com/office/drawing/2014/main" id="{E0227775-3020-42A6-A338-E34F46E6FABB}"/>
              </a:ext>
            </a:extLst>
          </p:cNvPr>
          <p:cNvSpPr txBox="1"/>
          <p:nvPr/>
        </p:nvSpPr>
        <p:spPr>
          <a:xfrm>
            <a:off x="151164" y="6544172"/>
            <a:ext cx="1503185" cy="230832"/>
          </a:xfrm>
          <a:prstGeom prst="rect">
            <a:avLst/>
          </a:prstGeom>
          <a:noFill/>
        </p:spPr>
        <p:txBody>
          <a:bodyPr wrap="square" rtlCol="0">
            <a:spAutoFit/>
          </a:bodyPr>
          <a:lstStyle/>
          <a:p>
            <a:r>
              <a:rPr lang="fr-FR" sz="900" dirty="0"/>
              <a:t>* Ouverture prochaine</a:t>
            </a: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16" name="Imag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3419986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situation géographique des sites étudiés : </a:t>
            </a:r>
            <a:r>
              <a:rPr kumimoji="0" lang="fr-FR" sz="1600" b="0" i="0" u="none" strike="noStrike" kern="1200" cap="none" spc="0" normalizeH="0" noProof="0" dirty="0" err="1" smtClean="0">
                <a:ln>
                  <a:noFill/>
                </a:ln>
                <a:solidFill>
                  <a:srgbClr val="C00000"/>
                </a:solidFill>
                <a:effectLst/>
                <a:uLnTx/>
                <a:uFillTx/>
                <a:latin typeface="Arial Narrow" panose="020B0606020202030204" pitchFamily="34" charset="0"/>
              </a:rPr>
              <a:t>Isoparc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29" name="Image 2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3" name="Image 2"/>
          <p:cNvPicPr>
            <a:picLocks noChangeAspect="1"/>
          </p:cNvPicPr>
          <p:nvPr/>
        </p:nvPicPr>
        <p:blipFill rotWithShape="1">
          <a:blip r:embed="rId4"/>
          <a:srcRect l="35838" t="7340" r="29158" b="56938"/>
          <a:stretch/>
        </p:blipFill>
        <p:spPr>
          <a:xfrm>
            <a:off x="4597135" y="985261"/>
            <a:ext cx="3951470" cy="2520280"/>
          </a:xfrm>
          <a:prstGeom prst="rect">
            <a:avLst/>
          </a:prstGeom>
          <a:ln>
            <a:noFill/>
          </a:ln>
          <a:effectLst>
            <a:outerShdw blurRad="292100" dist="139700" dir="2700000" algn="tl" rotWithShape="0">
              <a:srgbClr val="333333">
                <a:alpha val="65000"/>
              </a:srgbClr>
            </a:outerShdw>
          </a:effectLst>
        </p:spPr>
      </p:pic>
      <p:sp>
        <p:nvSpPr>
          <p:cNvPr id="11" name="Rectangle à coins arrondis 10"/>
          <p:cNvSpPr/>
          <p:nvPr/>
        </p:nvSpPr>
        <p:spPr>
          <a:xfrm rot="904313">
            <a:off x="5982203" y="1963729"/>
            <a:ext cx="1015727" cy="551092"/>
          </a:xfrm>
          <a:prstGeom prst="roundRect">
            <a:avLst/>
          </a:prstGeom>
          <a:solidFill>
            <a:schemeClr val="accent2">
              <a:lumMod val="20000"/>
              <a:lumOff val="80000"/>
              <a:alpha val="62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ZoneTexte 20"/>
          <p:cNvSpPr txBox="1"/>
          <p:nvPr/>
        </p:nvSpPr>
        <p:spPr>
          <a:xfrm>
            <a:off x="2964497" y="1410114"/>
            <a:ext cx="1053727" cy="276999"/>
          </a:xfrm>
          <a:prstGeom prst="rect">
            <a:avLst/>
          </a:prstGeom>
          <a:noFill/>
          <a:ln w="28575">
            <a:solidFill>
              <a:srgbClr val="FF0000"/>
            </a:solidFill>
            <a:prstDash val="sysDot"/>
          </a:ln>
        </p:spPr>
        <p:txBody>
          <a:bodyPr wrap="square" rtlCol="0">
            <a:spAutoFit/>
          </a:bodyPr>
          <a:lstStyle/>
          <a:p>
            <a:r>
              <a:rPr lang="fr-FR" sz="1200" dirty="0" smtClean="0">
                <a:solidFill>
                  <a:srgbClr val="FF0000"/>
                </a:solidFill>
                <a:latin typeface="Arial Narrow" panose="020B0606020202030204" pitchFamily="34" charset="0"/>
              </a:rPr>
              <a:t>Site </a:t>
            </a:r>
            <a:r>
              <a:rPr lang="fr-FR" sz="1200" dirty="0" err="1" smtClean="0">
                <a:solidFill>
                  <a:srgbClr val="FF0000"/>
                </a:solidFill>
                <a:latin typeface="Arial Narrow" panose="020B0606020202030204" pitchFamily="34" charset="0"/>
              </a:rPr>
              <a:t>Isoparc</a:t>
            </a:r>
            <a:endParaRPr lang="fr-FR" sz="1200" dirty="0">
              <a:solidFill>
                <a:srgbClr val="FF0000"/>
              </a:solidFill>
              <a:latin typeface="Arial Narrow" panose="020B0606020202030204" pitchFamily="34" charset="0"/>
            </a:endParaRPr>
          </a:p>
        </p:txBody>
      </p:sp>
      <p:cxnSp>
        <p:nvCxnSpPr>
          <p:cNvPr id="24" name="Connecteur droit avec flèche 23"/>
          <p:cNvCxnSpPr>
            <a:stCxn id="21" idx="3"/>
            <a:endCxn id="11" idx="1"/>
          </p:cNvCxnSpPr>
          <p:nvPr/>
        </p:nvCxnSpPr>
        <p:spPr>
          <a:xfrm>
            <a:off x="4018224" y="1548614"/>
            <a:ext cx="1981449" cy="55860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46" name="Image 45"/>
          <p:cNvPicPr>
            <a:picLocks noChangeAspect="1"/>
          </p:cNvPicPr>
          <p:nvPr/>
        </p:nvPicPr>
        <p:blipFill rotWithShape="1">
          <a:blip r:embed="rId5"/>
          <a:srcRect r="2279"/>
          <a:stretch/>
        </p:blipFill>
        <p:spPr>
          <a:xfrm>
            <a:off x="129334" y="1233004"/>
            <a:ext cx="2748420" cy="1757820"/>
          </a:xfrm>
          <a:prstGeom prst="rect">
            <a:avLst/>
          </a:prstGeom>
          <a:ln>
            <a:noFill/>
          </a:ln>
          <a:effectLst>
            <a:outerShdw blurRad="292100" dist="139700" dir="2700000" algn="tl" rotWithShape="0">
              <a:srgbClr val="333333">
                <a:alpha val="65000"/>
              </a:srgbClr>
            </a:outerShdw>
          </a:effectLst>
        </p:spPr>
      </p:pic>
      <p:sp>
        <p:nvSpPr>
          <p:cNvPr id="6" name="ZoneTexte 5"/>
          <p:cNvSpPr txBox="1"/>
          <p:nvPr/>
        </p:nvSpPr>
        <p:spPr>
          <a:xfrm>
            <a:off x="4112522" y="3551445"/>
            <a:ext cx="3987870" cy="2677656"/>
          </a:xfrm>
          <a:prstGeom prst="rect">
            <a:avLst/>
          </a:prstGeom>
          <a:noFill/>
        </p:spPr>
        <p:txBody>
          <a:bodyPr wrap="square" rtlCol="0">
            <a:spAutoFit/>
          </a:bodyPr>
          <a:lstStyle/>
          <a:p>
            <a:pPr algn="just"/>
            <a:r>
              <a:rPr lang="fr-FR" sz="1200" dirty="0" smtClean="0">
                <a:latin typeface="Arial Narrow" panose="020B0606020202030204" pitchFamily="34" charset="0"/>
              </a:rPr>
              <a:t>Le site d’</a:t>
            </a:r>
            <a:r>
              <a:rPr lang="fr-FR" sz="1200" dirty="0" err="1" smtClean="0">
                <a:latin typeface="Arial Narrow" panose="020B0606020202030204" pitchFamily="34" charset="0"/>
              </a:rPr>
              <a:t>Isoparc</a:t>
            </a:r>
            <a:r>
              <a:rPr lang="fr-FR" sz="1200" dirty="0" smtClean="0">
                <a:latin typeface="Arial Narrow" panose="020B0606020202030204" pitchFamily="34" charset="0"/>
              </a:rPr>
              <a:t> se localise dans la frange nord du territoire communal, la plus occupée. Elle se situe ainsi entre plusieurs pôles d’importance, à savoir :</a:t>
            </a:r>
          </a:p>
          <a:p>
            <a:pPr marL="285750" indent="-285750" algn="just">
              <a:buFontTx/>
              <a:buChar char="-"/>
            </a:pPr>
            <a:r>
              <a:rPr lang="fr-FR" sz="1200" dirty="0" smtClean="0">
                <a:latin typeface="Arial Narrow" panose="020B0606020202030204" pitchFamily="34" charset="0"/>
              </a:rPr>
              <a:t>l’aérodrome de Tours </a:t>
            </a:r>
            <a:r>
              <a:rPr lang="fr-FR" sz="1200" dirty="0" err="1" smtClean="0">
                <a:latin typeface="Arial Narrow" panose="020B0606020202030204" pitchFamily="34" charset="0"/>
              </a:rPr>
              <a:t>Sorigny</a:t>
            </a:r>
            <a:r>
              <a:rPr lang="fr-FR" sz="1200" dirty="0" smtClean="0">
                <a:latin typeface="Arial Narrow" panose="020B0606020202030204" pitchFamily="34" charset="0"/>
              </a:rPr>
              <a:t> au nord </a:t>
            </a:r>
          </a:p>
          <a:p>
            <a:pPr marL="285750" indent="-285750" algn="just">
              <a:buFontTx/>
              <a:buChar char="-"/>
            </a:pPr>
            <a:r>
              <a:rPr lang="fr-FR" sz="1200" dirty="0" smtClean="0">
                <a:latin typeface="Arial Narrow" panose="020B0606020202030204" pitchFamily="34" charset="0"/>
              </a:rPr>
              <a:t>La ZA de La Grange Barbier et le village de </a:t>
            </a:r>
            <a:r>
              <a:rPr lang="fr-FR" sz="1200" dirty="0" err="1" smtClean="0">
                <a:latin typeface="Arial Narrow" panose="020B0606020202030204" pitchFamily="34" charset="0"/>
              </a:rPr>
              <a:t>Bordebure</a:t>
            </a:r>
            <a:r>
              <a:rPr lang="fr-FR" sz="1200" dirty="0" smtClean="0">
                <a:latin typeface="Arial Narrow" panose="020B0606020202030204" pitchFamily="34" charset="0"/>
              </a:rPr>
              <a:t> encore plus au nord à la jonction avec </a:t>
            </a:r>
            <a:r>
              <a:rPr lang="fr-FR" sz="1200" dirty="0" err="1" smtClean="0">
                <a:latin typeface="Arial Narrow" panose="020B0606020202030204" pitchFamily="34" charset="0"/>
              </a:rPr>
              <a:t>Monbazon</a:t>
            </a:r>
            <a:endParaRPr lang="fr-FR" sz="1200" dirty="0" smtClean="0">
              <a:latin typeface="Arial Narrow" panose="020B0606020202030204" pitchFamily="34" charset="0"/>
            </a:endParaRPr>
          </a:p>
          <a:p>
            <a:pPr marL="285750" indent="-285750" algn="just">
              <a:buFontTx/>
              <a:buChar char="-"/>
            </a:pPr>
            <a:r>
              <a:rPr lang="fr-FR" sz="1200" dirty="0" smtClean="0">
                <a:latin typeface="Arial Narrow" panose="020B0606020202030204" pitchFamily="34" charset="0"/>
              </a:rPr>
              <a:t>L’A10 et la LGV en frange ouest du territoire communal </a:t>
            </a:r>
          </a:p>
          <a:p>
            <a:pPr marL="285750" indent="-285750" algn="just">
              <a:buFontTx/>
              <a:buChar char="-"/>
            </a:pPr>
            <a:r>
              <a:rPr lang="fr-FR" sz="1200" dirty="0" smtClean="0">
                <a:latin typeface="Arial Narrow" panose="020B0606020202030204" pitchFamily="34" charset="0"/>
              </a:rPr>
              <a:t>Et le bourg en rive sud</a:t>
            </a:r>
          </a:p>
          <a:p>
            <a:pPr algn="just"/>
            <a:endParaRPr lang="fr-FR" sz="1200" dirty="0">
              <a:latin typeface="Arial Narrow" panose="020B0606020202030204" pitchFamily="34" charset="0"/>
            </a:endParaRPr>
          </a:p>
          <a:p>
            <a:pPr algn="just"/>
            <a:r>
              <a:rPr lang="fr-FR" sz="1200" dirty="0" smtClean="0">
                <a:latin typeface="Arial Narrow" panose="020B0606020202030204" pitchFamily="34" charset="0"/>
              </a:rPr>
              <a:t>Elle constitue en quelque sorte la porte économique du territoire, disposant d’une accessibilité aisée au travers de plusieurs axes de rayonnement national comme l’A10, ou départemental comme la RD910 ou la RD84. Elle se positionne donc à la croisée des chemins départementaux nord/sud et est/ouest.</a:t>
            </a:r>
            <a:endParaRPr lang="fr-FR" sz="1200" dirty="0">
              <a:latin typeface="Arial Narrow" panose="020B0606020202030204" pitchFamily="34" charset="0"/>
            </a:endParaRPr>
          </a:p>
        </p:txBody>
      </p:sp>
      <p:pic>
        <p:nvPicPr>
          <p:cNvPr id="7" name="Image 6"/>
          <p:cNvPicPr>
            <a:picLocks noChangeAspect="1"/>
          </p:cNvPicPr>
          <p:nvPr/>
        </p:nvPicPr>
        <p:blipFill rotWithShape="1">
          <a:blip r:embed="rId6"/>
          <a:srcRect l="14318" t="10148" r="14425"/>
          <a:stretch/>
        </p:blipFill>
        <p:spPr>
          <a:xfrm>
            <a:off x="215008" y="3551445"/>
            <a:ext cx="3869392" cy="3049417"/>
          </a:xfrm>
          <a:prstGeom prst="rect">
            <a:avLst/>
          </a:prstGeom>
          <a:ln>
            <a:noFill/>
          </a:ln>
          <a:effectLst>
            <a:outerShdw blurRad="292100" dist="139700" dir="2700000" algn="tl" rotWithShape="0">
              <a:srgbClr val="333333">
                <a:alpha val="65000"/>
              </a:srgbClr>
            </a:outerShdw>
          </a:effectLst>
        </p:spPr>
      </p:pic>
      <p:sp>
        <p:nvSpPr>
          <p:cNvPr id="10" name="Forme libre 9"/>
          <p:cNvSpPr/>
          <p:nvPr/>
        </p:nvSpPr>
        <p:spPr>
          <a:xfrm>
            <a:off x="1514474" y="4271963"/>
            <a:ext cx="2024063" cy="1381125"/>
          </a:xfrm>
          <a:custGeom>
            <a:avLst/>
            <a:gdLst>
              <a:gd name="connsiteX0" fmla="*/ 2038350 w 2038350"/>
              <a:gd name="connsiteY0" fmla="*/ 252412 h 1381125"/>
              <a:gd name="connsiteX1" fmla="*/ 1762125 w 2038350"/>
              <a:gd name="connsiteY1" fmla="*/ 1181100 h 1381125"/>
              <a:gd name="connsiteX2" fmla="*/ 1243013 w 2038350"/>
              <a:gd name="connsiteY2" fmla="*/ 1381125 h 1381125"/>
              <a:gd name="connsiteX3" fmla="*/ 1185863 w 2038350"/>
              <a:gd name="connsiteY3" fmla="*/ 1228725 h 1381125"/>
              <a:gd name="connsiteX4" fmla="*/ 1171575 w 2038350"/>
              <a:gd name="connsiteY4" fmla="*/ 1128712 h 1381125"/>
              <a:gd name="connsiteX5" fmla="*/ 1100138 w 2038350"/>
              <a:gd name="connsiteY5" fmla="*/ 1133475 h 1381125"/>
              <a:gd name="connsiteX6" fmla="*/ 1081088 w 2038350"/>
              <a:gd name="connsiteY6" fmla="*/ 1209675 h 1381125"/>
              <a:gd name="connsiteX7" fmla="*/ 852488 w 2038350"/>
              <a:gd name="connsiteY7" fmla="*/ 1281112 h 1381125"/>
              <a:gd name="connsiteX8" fmla="*/ 723900 w 2038350"/>
              <a:gd name="connsiteY8" fmla="*/ 1314450 h 1381125"/>
              <a:gd name="connsiteX9" fmla="*/ 657225 w 2038350"/>
              <a:gd name="connsiteY9" fmla="*/ 1219200 h 1381125"/>
              <a:gd name="connsiteX10" fmla="*/ 609600 w 2038350"/>
              <a:gd name="connsiteY10" fmla="*/ 1176337 h 1381125"/>
              <a:gd name="connsiteX11" fmla="*/ 285750 w 2038350"/>
              <a:gd name="connsiteY11" fmla="*/ 766762 h 1381125"/>
              <a:gd name="connsiteX12" fmla="*/ 204788 w 2038350"/>
              <a:gd name="connsiteY12" fmla="*/ 733425 h 1381125"/>
              <a:gd name="connsiteX13" fmla="*/ 104775 w 2038350"/>
              <a:gd name="connsiteY13" fmla="*/ 690562 h 1381125"/>
              <a:gd name="connsiteX14" fmla="*/ 0 w 2038350"/>
              <a:gd name="connsiteY14" fmla="*/ 652462 h 1381125"/>
              <a:gd name="connsiteX15" fmla="*/ 100013 w 2038350"/>
              <a:gd name="connsiteY15" fmla="*/ 552450 h 1381125"/>
              <a:gd name="connsiteX16" fmla="*/ 52388 w 2038350"/>
              <a:gd name="connsiteY16" fmla="*/ 466725 h 1381125"/>
              <a:gd name="connsiteX17" fmla="*/ 247650 w 2038350"/>
              <a:gd name="connsiteY17" fmla="*/ 538162 h 1381125"/>
              <a:gd name="connsiteX18" fmla="*/ 390525 w 2038350"/>
              <a:gd name="connsiteY18" fmla="*/ 485775 h 1381125"/>
              <a:gd name="connsiteX19" fmla="*/ 681038 w 2038350"/>
              <a:gd name="connsiteY19" fmla="*/ 290512 h 1381125"/>
              <a:gd name="connsiteX20" fmla="*/ 757238 w 2038350"/>
              <a:gd name="connsiteY20" fmla="*/ 152400 h 1381125"/>
              <a:gd name="connsiteX21" fmla="*/ 847725 w 2038350"/>
              <a:gd name="connsiteY21" fmla="*/ 0 h 1381125"/>
              <a:gd name="connsiteX22" fmla="*/ 1014413 w 2038350"/>
              <a:gd name="connsiteY22" fmla="*/ 66675 h 1381125"/>
              <a:gd name="connsiteX23" fmla="*/ 1490663 w 2038350"/>
              <a:gd name="connsiteY23" fmla="*/ 166687 h 1381125"/>
              <a:gd name="connsiteX24" fmla="*/ 1628775 w 2038350"/>
              <a:gd name="connsiteY24" fmla="*/ 238125 h 1381125"/>
              <a:gd name="connsiteX25" fmla="*/ 1733550 w 2038350"/>
              <a:gd name="connsiteY25" fmla="*/ 223837 h 1381125"/>
              <a:gd name="connsiteX26" fmla="*/ 2024063 w 2038350"/>
              <a:gd name="connsiteY26" fmla="*/ 314325 h 1381125"/>
              <a:gd name="connsiteX27" fmla="*/ 1985963 w 2038350"/>
              <a:gd name="connsiteY27" fmla="*/ 461962 h 1381125"/>
              <a:gd name="connsiteX28" fmla="*/ 1747838 w 2038350"/>
              <a:gd name="connsiteY28" fmla="*/ 1171575 h 1381125"/>
              <a:gd name="connsiteX0" fmla="*/ 2038350 w 2038350"/>
              <a:gd name="connsiteY0" fmla="*/ 252412 h 1381125"/>
              <a:gd name="connsiteX1" fmla="*/ 1762125 w 2038350"/>
              <a:gd name="connsiteY1" fmla="*/ 1181100 h 1381125"/>
              <a:gd name="connsiteX2" fmla="*/ 1243013 w 2038350"/>
              <a:gd name="connsiteY2" fmla="*/ 1381125 h 1381125"/>
              <a:gd name="connsiteX3" fmla="*/ 1185863 w 2038350"/>
              <a:gd name="connsiteY3" fmla="*/ 1228725 h 1381125"/>
              <a:gd name="connsiteX4" fmla="*/ 1171575 w 2038350"/>
              <a:gd name="connsiteY4" fmla="*/ 1128712 h 1381125"/>
              <a:gd name="connsiteX5" fmla="*/ 1100138 w 2038350"/>
              <a:gd name="connsiteY5" fmla="*/ 1133475 h 1381125"/>
              <a:gd name="connsiteX6" fmla="*/ 1081088 w 2038350"/>
              <a:gd name="connsiteY6" fmla="*/ 1209675 h 1381125"/>
              <a:gd name="connsiteX7" fmla="*/ 852488 w 2038350"/>
              <a:gd name="connsiteY7" fmla="*/ 1281112 h 1381125"/>
              <a:gd name="connsiteX8" fmla="*/ 723900 w 2038350"/>
              <a:gd name="connsiteY8" fmla="*/ 1314450 h 1381125"/>
              <a:gd name="connsiteX9" fmla="*/ 657225 w 2038350"/>
              <a:gd name="connsiteY9" fmla="*/ 1219200 h 1381125"/>
              <a:gd name="connsiteX10" fmla="*/ 609600 w 2038350"/>
              <a:gd name="connsiteY10" fmla="*/ 1176337 h 1381125"/>
              <a:gd name="connsiteX11" fmla="*/ 285750 w 2038350"/>
              <a:gd name="connsiteY11" fmla="*/ 766762 h 1381125"/>
              <a:gd name="connsiteX12" fmla="*/ 204788 w 2038350"/>
              <a:gd name="connsiteY12" fmla="*/ 733425 h 1381125"/>
              <a:gd name="connsiteX13" fmla="*/ 104775 w 2038350"/>
              <a:gd name="connsiteY13" fmla="*/ 690562 h 1381125"/>
              <a:gd name="connsiteX14" fmla="*/ 0 w 2038350"/>
              <a:gd name="connsiteY14" fmla="*/ 652462 h 1381125"/>
              <a:gd name="connsiteX15" fmla="*/ 100013 w 2038350"/>
              <a:gd name="connsiteY15" fmla="*/ 552450 h 1381125"/>
              <a:gd name="connsiteX16" fmla="*/ 52388 w 2038350"/>
              <a:gd name="connsiteY16" fmla="*/ 466725 h 1381125"/>
              <a:gd name="connsiteX17" fmla="*/ 247650 w 2038350"/>
              <a:gd name="connsiteY17" fmla="*/ 538162 h 1381125"/>
              <a:gd name="connsiteX18" fmla="*/ 390525 w 2038350"/>
              <a:gd name="connsiteY18" fmla="*/ 485775 h 1381125"/>
              <a:gd name="connsiteX19" fmla="*/ 681038 w 2038350"/>
              <a:gd name="connsiteY19" fmla="*/ 290512 h 1381125"/>
              <a:gd name="connsiteX20" fmla="*/ 757238 w 2038350"/>
              <a:gd name="connsiteY20" fmla="*/ 152400 h 1381125"/>
              <a:gd name="connsiteX21" fmla="*/ 847725 w 2038350"/>
              <a:gd name="connsiteY21" fmla="*/ 0 h 1381125"/>
              <a:gd name="connsiteX22" fmla="*/ 1014413 w 2038350"/>
              <a:gd name="connsiteY22" fmla="*/ 66675 h 1381125"/>
              <a:gd name="connsiteX23" fmla="*/ 1490663 w 2038350"/>
              <a:gd name="connsiteY23" fmla="*/ 166687 h 1381125"/>
              <a:gd name="connsiteX24" fmla="*/ 1628775 w 2038350"/>
              <a:gd name="connsiteY24" fmla="*/ 238125 h 1381125"/>
              <a:gd name="connsiteX25" fmla="*/ 1733550 w 2038350"/>
              <a:gd name="connsiteY25" fmla="*/ 223837 h 1381125"/>
              <a:gd name="connsiteX26" fmla="*/ 2024063 w 2038350"/>
              <a:gd name="connsiteY26" fmla="*/ 314325 h 1381125"/>
              <a:gd name="connsiteX27" fmla="*/ 1985963 w 2038350"/>
              <a:gd name="connsiteY27" fmla="*/ 461962 h 1381125"/>
              <a:gd name="connsiteX28" fmla="*/ 1995488 w 2038350"/>
              <a:gd name="connsiteY28" fmla="*/ 457200 h 1381125"/>
              <a:gd name="connsiteX0" fmla="*/ 2014537 w 2024063"/>
              <a:gd name="connsiteY0" fmla="*/ 333375 h 1381125"/>
              <a:gd name="connsiteX1" fmla="*/ 1762125 w 2024063"/>
              <a:gd name="connsiteY1" fmla="*/ 1181100 h 1381125"/>
              <a:gd name="connsiteX2" fmla="*/ 1243013 w 2024063"/>
              <a:gd name="connsiteY2" fmla="*/ 1381125 h 1381125"/>
              <a:gd name="connsiteX3" fmla="*/ 1185863 w 2024063"/>
              <a:gd name="connsiteY3" fmla="*/ 1228725 h 1381125"/>
              <a:gd name="connsiteX4" fmla="*/ 1171575 w 2024063"/>
              <a:gd name="connsiteY4" fmla="*/ 1128712 h 1381125"/>
              <a:gd name="connsiteX5" fmla="*/ 1100138 w 2024063"/>
              <a:gd name="connsiteY5" fmla="*/ 1133475 h 1381125"/>
              <a:gd name="connsiteX6" fmla="*/ 1081088 w 2024063"/>
              <a:gd name="connsiteY6" fmla="*/ 1209675 h 1381125"/>
              <a:gd name="connsiteX7" fmla="*/ 852488 w 2024063"/>
              <a:gd name="connsiteY7" fmla="*/ 1281112 h 1381125"/>
              <a:gd name="connsiteX8" fmla="*/ 723900 w 2024063"/>
              <a:gd name="connsiteY8" fmla="*/ 1314450 h 1381125"/>
              <a:gd name="connsiteX9" fmla="*/ 657225 w 2024063"/>
              <a:gd name="connsiteY9" fmla="*/ 1219200 h 1381125"/>
              <a:gd name="connsiteX10" fmla="*/ 609600 w 2024063"/>
              <a:gd name="connsiteY10" fmla="*/ 1176337 h 1381125"/>
              <a:gd name="connsiteX11" fmla="*/ 285750 w 2024063"/>
              <a:gd name="connsiteY11" fmla="*/ 766762 h 1381125"/>
              <a:gd name="connsiteX12" fmla="*/ 204788 w 2024063"/>
              <a:gd name="connsiteY12" fmla="*/ 733425 h 1381125"/>
              <a:gd name="connsiteX13" fmla="*/ 104775 w 2024063"/>
              <a:gd name="connsiteY13" fmla="*/ 690562 h 1381125"/>
              <a:gd name="connsiteX14" fmla="*/ 0 w 2024063"/>
              <a:gd name="connsiteY14" fmla="*/ 652462 h 1381125"/>
              <a:gd name="connsiteX15" fmla="*/ 100013 w 2024063"/>
              <a:gd name="connsiteY15" fmla="*/ 552450 h 1381125"/>
              <a:gd name="connsiteX16" fmla="*/ 52388 w 2024063"/>
              <a:gd name="connsiteY16" fmla="*/ 466725 h 1381125"/>
              <a:gd name="connsiteX17" fmla="*/ 247650 w 2024063"/>
              <a:gd name="connsiteY17" fmla="*/ 538162 h 1381125"/>
              <a:gd name="connsiteX18" fmla="*/ 390525 w 2024063"/>
              <a:gd name="connsiteY18" fmla="*/ 485775 h 1381125"/>
              <a:gd name="connsiteX19" fmla="*/ 681038 w 2024063"/>
              <a:gd name="connsiteY19" fmla="*/ 290512 h 1381125"/>
              <a:gd name="connsiteX20" fmla="*/ 757238 w 2024063"/>
              <a:gd name="connsiteY20" fmla="*/ 152400 h 1381125"/>
              <a:gd name="connsiteX21" fmla="*/ 847725 w 2024063"/>
              <a:gd name="connsiteY21" fmla="*/ 0 h 1381125"/>
              <a:gd name="connsiteX22" fmla="*/ 1014413 w 2024063"/>
              <a:gd name="connsiteY22" fmla="*/ 66675 h 1381125"/>
              <a:gd name="connsiteX23" fmla="*/ 1490663 w 2024063"/>
              <a:gd name="connsiteY23" fmla="*/ 166687 h 1381125"/>
              <a:gd name="connsiteX24" fmla="*/ 1628775 w 2024063"/>
              <a:gd name="connsiteY24" fmla="*/ 238125 h 1381125"/>
              <a:gd name="connsiteX25" fmla="*/ 1733550 w 2024063"/>
              <a:gd name="connsiteY25" fmla="*/ 223837 h 1381125"/>
              <a:gd name="connsiteX26" fmla="*/ 2024063 w 2024063"/>
              <a:gd name="connsiteY26" fmla="*/ 314325 h 1381125"/>
              <a:gd name="connsiteX27" fmla="*/ 1985963 w 2024063"/>
              <a:gd name="connsiteY27" fmla="*/ 461962 h 1381125"/>
              <a:gd name="connsiteX28" fmla="*/ 1995488 w 2024063"/>
              <a:gd name="connsiteY28" fmla="*/ 457200 h 1381125"/>
              <a:gd name="connsiteX0" fmla="*/ 2014537 w 2024063"/>
              <a:gd name="connsiteY0" fmla="*/ 333375 h 1381125"/>
              <a:gd name="connsiteX1" fmla="*/ 1762125 w 2024063"/>
              <a:gd name="connsiteY1" fmla="*/ 1181100 h 1381125"/>
              <a:gd name="connsiteX2" fmla="*/ 1243013 w 2024063"/>
              <a:gd name="connsiteY2" fmla="*/ 1381125 h 1381125"/>
              <a:gd name="connsiteX3" fmla="*/ 1185863 w 2024063"/>
              <a:gd name="connsiteY3" fmla="*/ 1228725 h 1381125"/>
              <a:gd name="connsiteX4" fmla="*/ 1171575 w 2024063"/>
              <a:gd name="connsiteY4" fmla="*/ 1128712 h 1381125"/>
              <a:gd name="connsiteX5" fmla="*/ 1100138 w 2024063"/>
              <a:gd name="connsiteY5" fmla="*/ 1133475 h 1381125"/>
              <a:gd name="connsiteX6" fmla="*/ 1081088 w 2024063"/>
              <a:gd name="connsiteY6" fmla="*/ 1209675 h 1381125"/>
              <a:gd name="connsiteX7" fmla="*/ 852488 w 2024063"/>
              <a:gd name="connsiteY7" fmla="*/ 1281112 h 1381125"/>
              <a:gd name="connsiteX8" fmla="*/ 723900 w 2024063"/>
              <a:gd name="connsiteY8" fmla="*/ 1314450 h 1381125"/>
              <a:gd name="connsiteX9" fmla="*/ 657225 w 2024063"/>
              <a:gd name="connsiteY9" fmla="*/ 1219200 h 1381125"/>
              <a:gd name="connsiteX10" fmla="*/ 609600 w 2024063"/>
              <a:gd name="connsiteY10" fmla="*/ 1176337 h 1381125"/>
              <a:gd name="connsiteX11" fmla="*/ 285750 w 2024063"/>
              <a:gd name="connsiteY11" fmla="*/ 766762 h 1381125"/>
              <a:gd name="connsiteX12" fmla="*/ 204788 w 2024063"/>
              <a:gd name="connsiteY12" fmla="*/ 733425 h 1381125"/>
              <a:gd name="connsiteX13" fmla="*/ 104775 w 2024063"/>
              <a:gd name="connsiteY13" fmla="*/ 690562 h 1381125"/>
              <a:gd name="connsiteX14" fmla="*/ 0 w 2024063"/>
              <a:gd name="connsiteY14" fmla="*/ 652462 h 1381125"/>
              <a:gd name="connsiteX15" fmla="*/ 100013 w 2024063"/>
              <a:gd name="connsiteY15" fmla="*/ 552450 h 1381125"/>
              <a:gd name="connsiteX16" fmla="*/ 52388 w 2024063"/>
              <a:gd name="connsiteY16" fmla="*/ 466725 h 1381125"/>
              <a:gd name="connsiteX17" fmla="*/ 247650 w 2024063"/>
              <a:gd name="connsiteY17" fmla="*/ 538162 h 1381125"/>
              <a:gd name="connsiteX18" fmla="*/ 390525 w 2024063"/>
              <a:gd name="connsiteY18" fmla="*/ 485775 h 1381125"/>
              <a:gd name="connsiteX19" fmla="*/ 681038 w 2024063"/>
              <a:gd name="connsiteY19" fmla="*/ 290512 h 1381125"/>
              <a:gd name="connsiteX20" fmla="*/ 757238 w 2024063"/>
              <a:gd name="connsiteY20" fmla="*/ 152400 h 1381125"/>
              <a:gd name="connsiteX21" fmla="*/ 847725 w 2024063"/>
              <a:gd name="connsiteY21" fmla="*/ 0 h 1381125"/>
              <a:gd name="connsiteX22" fmla="*/ 1014413 w 2024063"/>
              <a:gd name="connsiteY22" fmla="*/ 66675 h 1381125"/>
              <a:gd name="connsiteX23" fmla="*/ 1490663 w 2024063"/>
              <a:gd name="connsiteY23" fmla="*/ 166687 h 1381125"/>
              <a:gd name="connsiteX24" fmla="*/ 1628775 w 2024063"/>
              <a:gd name="connsiteY24" fmla="*/ 238125 h 1381125"/>
              <a:gd name="connsiteX25" fmla="*/ 1733550 w 2024063"/>
              <a:gd name="connsiteY25" fmla="*/ 223837 h 1381125"/>
              <a:gd name="connsiteX26" fmla="*/ 2024063 w 2024063"/>
              <a:gd name="connsiteY26" fmla="*/ 314325 h 1381125"/>
              <a:gd name="connsiteX27" fmla="*/ 1985963 w 2024063"/>
              <a:gd name="connsiteY27" fmla="*/ 461962 h 1381125"/>
              <a:gd name="connsiteX28" fmla="*/ 2024063 w 2024063"/>
              <a:gd name="connsiteY28" fmla="*/ 290512 h 1381125"/>
              <a:gd name="connsiteX0" fmla="*/ 2014537 w 2028826"/>
              <a:gd name="connsiteY0" fmla="*/ 333375 h 1381125"/>
              <a:gd name="connsiteX1" fmla="*/ 1762125 w 2028826"/>
              <a:gd name="connsiteY1" fmla="*/ 1181100 h 1381125"/>
              <a:gd name="connsiteX2" fmla="*/ 1243013 w 2028826"/>
              <a:gd name="connsiteY2" fmla="*/ 1381125 h 1381125"/>
              <a:gd name="connsiteX3" fmla="*/ 1185863 w 2028826"/>
              <a:gd name="connsiteY3" fmla="*/ 1228725 h 1381125"/>
              <a:gd name="connsiteX4" fmla="*/ 1171575 w 2028826"/>
              <a:gd name="connsiteY4" fmla="*/ 1128712 h 1381125"/>
              <a:gd name="connsiteX5" fmla="*/ 1100138 w 2028826"/>
              <a:gd name="connsiteY5" fmla="*/ 1133475 h 1381125"/>
              <a:gd name="connsiteX6" fmla="*/ 1081088 w 2028826"/>
              <a:gd name="connsiteY6" fmla="*/ 1209675 h 1381125"/>
              <a:gd name="connsiteX7" fmla="*/ 852488 w 2028826"/>
              <a:gd name="connsiteY7" fmla="*/ 1281112 h 1381125"/>
              <a:gd name="connsiteX8" fmla="*/ 723900 w 2028826"/>
              <a:gd name="connsiteY8" fmla="*/ 1314450 h 1381125"/>
              <a:gd name="connsiteX9" fmla="*/ 657225 w 2028826"/>
              <a:gd name="connsiteY9" fmla="*/ 1219200 h 1381125"/>
              <a:gd name="connsiteX10" fmla="*/ 609600 w 2028826"/>
              <a:gd name="connsiteY10" fmla="*/ 1176337 h 1381125"/>
              <a:gd name="connsiteX11" fmla="*/ 285750 w 2028826"/>
              <a:gd name="connsiteY11" fmla="*/ 766762 h 1381125"/>
              <a:gd name="connsiteX12" fmla="*/ 204788 w 2028826"/>
              <a:gd name="connsiteY12" fmla="*/ 733425 h 1381125"/>
              <a:gd name="connsiteX13" fmla="*/ 104775 w 2028826"/>
              <a:gd name="connsiteY13" fmla="*/ 690562 h 1381125"/>
              <a:gd name="connsiteX14" fmla="*/ 0 w 2028826"/>
              <a:gd name="connsiteY14" fmla="*/ 652462 h 1381125"/>
              <a:gd name="connsiteX15" fmla="*/ 100013 w 2028826"/>
              <a:gd name="connsiteY15" fmla="*/ 552450 h 1381125"/>
              <a:gd name="connsiteX16" fmla="*/ 52388 w 2028826"/>
              <a:gd name="connsiteY16" fmla="*/ 466725 h 1381125"/>
              <a:gd name="connsiteX17" fmla="*/ 247650 w 2028826"/>
              <a:gd name="connsiteY17" fmla="*/ 538162 h 1381125"/>
              <a:gd name="connsiteX18" fmla="*/ 390525 w 2028826"/>
              <a:gd name="connsiteY18" fmla="*/ 485775 h 1381125"/>
              <a:gd name="connsiteX19" fmla="*/ 681038 w 2028826"/>
              <a:gd name="connsiteY19" fmla="*/ 290512 h 1381125"/>
              <a:gd name="connsiteX20" fmla="*/ 757238 w 2028826"/>
              <a:gd name="connsiteY20" fmla="*/ 152400 h 1381125"/>
              <a:gd name="connsiteX21" fmla="*/ 847725 w 2028826"/>
              <a:gd name="connsiteY21" fmla="*/ 0 h 1381125"/>
              <a:gd name="connsiteX22" fmla="*/ 1014413 w 2028826"/>
              <a:gd name="connsiteY22" fmla="*/ 66675 h 1381125"/>
              <a:gd name="connsiteX23" fmla="*/ 1490663 w 2028826"/>
              <a:gd name="connsiteY23" fmla="*/ 166687 h 1381125"/>
              <a:gd name="connsiteX24" fmla="*/ 1628775 w 2028826"/>
              <a:gd name="connsiteY24" fmla="*/ 238125 h 1381125"/>
              <a:gd name="connsiteX25" fmla="*/ 1733550 w 2028826"/>
              <a:gd name="connsiteY25" fmla="*/ 223837 h 1381125"/>
              <a:gd name="connsiteX26" fmla="*/ 2024063 w 2028826"/>
              <a:gd name="connsiteY26" fmla="*/ 314325 h 1381125"/>
              <a:gd name="connsiteX27" fmla="*/ 2028826 w 2028826"/>
              <a:gd name="connsiteY27" fmla="*/ 314324 h 1381125"/>
              <a:gd name="connsiteX28" fmla="*/ 2024063 w 2028826"/>
              <a:gd name="connsiteY28" fmla="*/ 290512 h 1381125"/>
              <a:gd name="connsiteX0" fmla="*/ 2014537 w 2028826"/>
              <a:gd name="connsiteY0" fmla="*/ 333375 h 1381125"/>
              <a:gd name="connsiteX1" fmla="*/ 1762125 w 2028826"/>
              <a:gd name="connsiteY1" fmla="*/ 1181100 h 1381125"/>
              <a:gd name="connsiteX2" fmla="*/ 1243013 w 2028826"/>
              <a:gd name="connsiteY2" fmla="*/ 1381125 h 1381125"/>
              <a:gd name="connsiteX3" fmla="*/ 1185863 w 2028826"/>
              <a:gd name="connsiteY3" fmla="*/ 1228725 h 1381125"/>
              <a:gd name="connsiteX4" fmla="*/ 1171575 w 2028826"/>
              <a:gd name="connsiteY4" fmla="*/ 1128712 h 1381125"/>
              <a:gd name="connsiteX5" fmla="*/ 1100138 w 2028826"/>
              <a:gd name="connsiteY5" fmla="*/ 1133475 h 1381125"/>
              <a:gd name="connsiteX6" fmla="*/ 1081088 w 2028826"/>
              <a:gd name="connsiteY6" fmla="*/ 1209675 h 1381125"/>
              <a:gd name="connsiteX7" fmla="*/ 852488 w 2028826"/>
              <a:gd name="connsiteY7" fmla="*/ 1281112 h 1381125"/>
              <a:gd name="connsiteX8" fmla="*/ 723900 w 2028826"/>
              <a:gd name="connsiteY8" fmla="*/ 1314450 h 1381125"/>
              <a:gd name="connsiteX9" fmla="*/ 657225 w 2028826"/>
              <a:gd name="connsiteY9" fmla="*/ 1219200 h 1381125"/>
              <a:gd name="connsiteX10" fmla="*/ 609600 w 2028826"/>
              <a:gd name="connsiteY10" fmla="*/ 1176337 h 1381125"/>
              <a:gd name="connsiteX11" fmla="*/ 285750 w 2028826"/>
              <a:gd name="connsiteY11" fmla="*/ 766762 h 1381125"/>
              <a:gd name="connsiteX12" fmla="*/ 204788 w 2028826"/>
              <a:gd name="connsiteY12" fmla="*/ 733425 h 1381125"/>
              <a:gd name="connsiteX13" fmla="*/ 104775 w 2028826"/>
              <a:gd name="connsiteY13" fmla="*/ 690562 h 1381125"/>
              <a:gd name="connsiteX14" fmla="*/ 0 w 2028826"/>
              <a:gd name="connsiteY14" fmla="*/ 652462 h 1381125"/>
              <a:gd name="connsiteX15" fmla="*/ 100013 w 2028826"/>
              <a:gd name="connsiteY15" fmla="*/ 552450 h 1381125"/>
              <a:gd name="connsiteX16" fmla="*/ 52388 w 2028826"/>
              <a:gd name="connsiteY16" fmla="*/ 466725 h 1381125"/>
              <a:gd name="connsiteX17" fmla="*/ 247650 w 2028826"/>
              <a:gd name="connsiteY17" fmla="*/ 538162 h 1381125"/>
              <a:gd name="connsiteX18" fmla="*/ 390525 w 2028826"/>
              <a:gd name="connsiteY18" fmla="*/ 485775 h 1381125"/>
              <a:gd name="connsiteX19" fmla="*/ 681038 w 2028826"/>
              <a:gd name="connsiteY19" fmla="*/ 290512 h 1381125"/>
              <a:gd name="connsiteX20" fmla="*/ 757238 w 2028826"/>
              <a:gd name="connsiteY20" fmla="*/ 152400 h 1381125"/>
              <a:gd name="connsiteX21" fmla="*/ 847725 w 2028826"/>
              <a:gd name="connsiteY21" fmla="*/ 0 h 1381125"/>
              <a:gd name="connsiteX22" fmla="*/ 1014413 w 2028826"/>
              <a:gd name="connsiteY22" fmla="*/ 66675 h 1381125"/>
              <a:gd name="connsiteX23" fmla="*/ 1490663 w 2028826"/>
              <a:gd name="connsiteY23" fmla="*/ 166687 h 1381125"/>
              <a:gd name="connsiteX24" fmla="*/ 1628775 w 2028826"/>
              <a:gd name="connsiteY24" fmla="*/ 238125 h 1381125"/>
              <a:gd name="connsiteX25" fmla="*/ 1733550 w 2028826"/>
              <a:gd name="connsiteY25" fmla="*/ 223837 h 1381125"/>
              <a:gd name="connsiteX26" fmla="*/ 2024063 w 2028826"/>
              <a:gd name="connsiteY26" fmla="*/ 314325 h 1381125"/>
              <a:gd name="connsiteX27" fmla="*/ 2028826 w 2028826"/>
              <a:gd name="connsiteY27" fmla="*/ 314324 h 1381125"/>
              <a:gd name="connsiteX0" fmla="*/ 2014537 w 2024063"/>
              <a:gd name="connsiteY0" fmla="*/ 333375 h 1381125"/>
              <a:gd name="connsiteX1" fmla="*/ 1762125 w 2024063"/>
              <a:gd name="connsiteY1" fmla="*/ 1181100 h 1381125"/>
              <a:gd name="connsiteX2" fmla="*/ 1243013 w 2024063"/>
              <a:gd name="connsiteY2" fmla="*/ 1381125 h 1381125"/>
              <a:gd name="connsiteX3" fmla="*/ 1185863 w 2024063"/>
              <a:gd name="connsiteY3" fmla="*/ 1228725 h 1381125"/>
              <a:gd name="connsiteX4" fmla="*/ 1171575 w 2024063"/>
              <a:gd name="connsiteY4" fmla="*/ 1128712 h 1381125"/>
              <a:gd name="connsiteX5" fmla="*/ 1100138 w 2024063"/>
              <a:gd name="connsiteY5" fmla="*/ 1133475 h 1381125"/>
              <a:gd name="connsiteX6" fmla="*/ 1081088 w 2024063"/>
              <a:gd name="connsiteY6" fmla="*/ 1209675 h 1381125"/>
              <a:gd name="connsiteX7" fmla="*/ 852488 w 2024063"/>
              <a:gd name="connsiteY7" fmla="*/ 1281112 h 1381125"/>
              <a:gd name="connsiteX8" fmla="*/ 723900 w 2024063"/>
              <a:gd name="connsiteY8" fmla="*/ 1314450 h 1381125"/>
              <a:gd name="connsiteX9" fmla="*/ 657225 w 2024063"/>
              <a:gd name="connsiteY9" fmla="*/ 1219200 h 1381125"/>
              <a:gd name="connsiteX10" fmla="*/ 609600 w 2024063"/>
              <a:gd name="connsiteY10" fmla="*/ 1176337 h 1381125"/>
              <a:gd name="connsiteX11" fmla="*/ 285750 w 2024063"/>
              <a:gd name="connsiteY11" fmla="*/ 766762 h 1381125"/>
              <a:gd name="connsiteX12" fmla="*/ 204788 w 2024063"/>
              <a:gd name="connsiteY12" fmla="*/ 733425 h 1381125"/>
              <a:gd name="connsiteX13" fmla="*/ 104775 w 2024063"/>
              <a:gd name="connsiteY13" fmla="*/ 690562 h 1381125"/>
              <a:gd name="connsiteX14" fmla="*/ 0 w 2024063"/>
              <a:gd name="connsiteY14" fmla="*/ 652462 h 1381125"/>
              <a:gd name="connsiteX15" fmla="*/ 100013 w 2024063"/>
              <a:gd name="connsiteY15" fmla="*/ 552450 h 1381125"/>
              <a:gd name="connsiteX16" fmla="*/ 52388 w 2024063"/>
              <a:gd name="connsiteY16" fmla="*/ 466725 h 1381125"/>
              <a:gd name="connsiteX17" fmla="*/ 247650 w 2024063"/>
              <a:gd name="connsiteY17" fmla="*/ 538162 h 1381125"/>
              <a:gd name="connsiteX18" fmla="*/ 390525 w 2024063"/>
              <a:gd name="connsiteY18" fmla="*/ 485775 h 1381125"/>
              <a:gd name="connsiteX19" fmla="*/ 681038 w 2024063"/>
              <a:gd name="connsiteY19" fmla="*/ 290512 h 1381125"/>
              <a:gd name="connsiteX20" fmla="*/ 757238 w 2024063"/>
              <a:gd name="connsiteY20" fmla="*/ 152400 h 1381125"/>
              <a:gd name="connsiteX21" fmla="*/ 847725 w 2024063"/>
              <a:gd name="connsiteY21" fmla="*/ 0 h 1381125"/>
              <a:gd name="connsiteX22" fmla="*/ 1014413 w 2024063"/>
              <a:gd name="connsiteY22" fmla="*/ 66675 h 1381125"/>
              <a:gd name="connsiteX23" fmla="*/ 1490663 w 2024063"/>
              <a:gd name="connsiteY23" fmla="*/ 166687 h 1381125"/>
              <a:gd name="connsiteX24" fmla="*/ 1628775 w 2024063"/>
              <a:gd name="connsiteY24" fmla="*/ 238125 h 1381125"/>
              <a:gd name="connsiteX25" fmla="*/ 1733550 w 2024063"/>
              <a:gd name="connsiteY25" fmla="*/ 223837 h 1381125"/>
              <a:gd name="connsiteX26" fmla="*/ 2024063 w 2024063"/>
              <a:gd name="connsiteY26" fmla="*/ 314325 h 138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24063" h="1381125">
                <a:moveTo>
                  <a:pt x="2014537" y="333375"/>
                </a:moveTo>
                <a:lnTo>
                  <a:pt x="1762125" y="1181100"/>
                </a:lnTo>
                <a:lnTo>
                  <a:pt x="1243013" y="1381125"/>
                </a:lnTo>
                <a:lnTo>
                  <a:pt x="1185863" y="1228725"/>
                </a:lnTo>
                <a:lnTo>
                  <a:pt x="1171575" y="1128712"/>
                </a:lnTo>
                <a:lnTo>
                  <a:pt x="1100138" y="1133475"/>
                </a:lnTo>
                <a:lnTo>
                  <a:pt x="1081088" y="1209675"/>
                </a:lnTo>
                <a:lnTo>
                  <a:pt x="852488" y="1281112"/>
                </a:lnTo>
                <a:lnTo>
                  <a:pt x="723900" y="1314450"/>
                </a:lnTo>
                <a:lnTo>
                  <a:pt x="657225" y="1219200"/>
                </a:lnTo>
                <a:lnTo>
                  <a:pt x="609600" y="1176337"/>
                </a:lnTo>
                <a:lnTo>
                  <a:pt x="285750" y="766762"/>
                </a:lnTo>
                <a:lnTo>
                  <a:pt x="204788" y="733425"/>
                </a:lnTo>
                <a:lnTo>
                  <a:pt x="104775" y="690562"/>
                </a:lnTo>
                <a:lnTo>
                  <a:pt x="0" y="652462"/>
                </a:lnTo>
                <a:lnTo>
                  <a:pt x="100013" y="552450"/>
                </a:lnTo>
                <a:lnTo>
                  <a:pt x="52388" y="466725"/>
                </a:lnTo>
                <a:lnTo>
                  <a:pt x="247650" y="538162"/>
                </a:lnTo>
                <a:lnTo>
                  <a:pt x="390525" y="485775"/>
                </a:lnTo>
                <a:lnTo>
                  <a:pt x="681038" y="290512"/>
                </a:lnTo>
                <a:lnTo>
                  <a:pt x="757238" y="152400"/>
                </a:lnTo>
                <a:lnTo>
                  <a:pt x="847725" y="0"/>
                </a:lnTo>
                <a:lnTo>
                  <a:pt x="1014413" y="66675"/>
                </a:lnTo>
                <a:lnTo>
                  <a:pt x="1490663" y="166687"/>
                </a:lnTo>
                <a:lnTo>
                  <a:pt x="1628775" y="238125"/>
                </a:lnTo>
                <a:lnTo>
                  <a:pt x="1733550" y="223837"/>
                </a:lnTo>
                <a:lnTo>
                  <a:pt x="2024063" y="314325"/>
                </a:lnTo>
              </a:path>
            </a:pathLst>
          </a:custGeom>
          <a:solidFill>
            <a:schemeClr val="accent2">
              <a:lumMod val="20000"/>
              <a:lumOff val="80000"/>
              <a:alpha val="61000"/>
            </a:schemeClr>
          </a:solidFill>
          <a:ln w="38100">
            <a:solidFill>
              <a:srgbClr val="7030A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2" name="Connecteur droit avec flèche 11"/>
          <p:cNvCxnSpPr>
            <a:stCxn id="21" idx="2"/>
          </p:cNvCxnSpPr>
          <p:nvPr/>
        </p:nvCxnSpPr>
        <p:spPr>
          <a:xfrm flipH="1">
            <a:off x="2964497" y="1687113"/>
            <a:ext cx="526864" cy="267799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0" name="Rectangle à coins arrondis 19"/>
          <p:cNvSpPr/>
          <p:nvPr/>
        </p:nvSpPr>
        <p:spPr>
          <a:xfrm rot="965737">
            <a:off x="1016837" y="1786244"/>
            <a:ext cx="1739200" cy="1235572"/>
          </a:xfrm>
          <a:prstGeom prst="roundRect">
            <a:avLst/>
          </a:prstGeom>
          <a:solidFill>
            <a:schemeClr val="accent2">
              <a:lumMod val="20000"/>
              <a:lumOff val="80000"/>
              <a:alpha val="65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637413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L’analyse urbaine et paysagère</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 </a:t>
            </a:r>
            <a:r>
              <a:rPr kumimoji="0" lang="fr-FR" sz="1600" b="0" i="0" u="none" strike="noStrike" kern="1200" cap="none" spc="0" normalizeH="0" noProof="0" dirty="0" err="1" smtClean="0">
                <a:ln>
                  <a:noFill/>
                </a:ln>
                <a:solidFill>
                  <a:srgbClr val="C00000"/>
                </a:solidFill>
                <a:effectLst/>
                <a:uLnTx/>
                <a:uFillTx/>
                <a:latin typeface="Arial Narrow" panose="020B0606020202030204" pitchFamily="34" charset="0"/>
              </a:rPr>
              <a:t>Isoparc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29" name="Image 2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47" name="ZoneTexte 46"/>
          <p:cNvSpPr txBox="1"/>
          <p:nvPr/>
        </p:nvSpPr>
        <p:spPr>
          <a:xfrm>
            <a:off x="6088520" y="1133945"/>
            <a:ext cx="648072" cy="21544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aérodrome</a:t>
            </a:r>
            <a:endParaRPr lang="fr-FR" sz="800" b="1" dirty="0">
              <a:latin typeface="Arial Narrow" panose="020B0606020202030204" pitchFamily="34" charset="0"/>
            </a:endParaRPr>
          </a:p>
        </p:txBody>
      </p:sp>
      <p:sp>
        <p:nvSpPr>
          <p:cNvPr id="58" name="ZoneTexte 57"/>
          <p:cNvSpPr txBox="1"/>
          <p:nvPr/>
        </p:nvSpPr>
        <p:spPr>
          <a:xfrm>
            <a:off x="1827291" y="3467749"/>
            <a:ext cx="538522" cy="276999"/>
          </a:xfrm>
          <a:prstGeom prst="rect">
            <a:avLst/>
          </a:prstGeom>
          <a:solidFill>
            <a:schemeClr val="bg1">
              <a:lumMod val="95000"/>
            </a:schemeClr>
          </a:solidFill>
        </p:spPr>
        <p:txBody>
          <a:bodyPr wrap="square" rtlCol="0">
            <a:spAutoFit/>
          </a:bodyPr>
          <a:lstStyle/>
          <a:p>
            <a:pPr algn="ctr"/>
            <a:r>
              <a:rPr lang="fr-FR" sz="600" b="1" dirty="0" smtClean="0">
                <a:latin typeface="Arial Narrow" panose="020B0606020202030204" pitchFamily="34" charset="0"/>
              </a:rPr>
              <a:t>Echangeur A10</a:t>
            </a:r>
            <a:endParaRPr lang="fr-FR" sz="600" b="1" dirty="0">
              <a:latin typeface="Arial Narrow" panose="020B0606020202030204" pitchFamily="34" charset="0"/>
            </a:endParaRPr>
          </a:p>
        </p:txBody>
      </p:sp>
      <p:grpSp>
        <p:nvGrpSpPr>
          <p:cNvPr id="65" name="Groupe 64"/>
          <p:cNvGrpSpPr/>
          <p:nvPr/>
        </p:nvGrpSpPr>
        <p:grpSpPr>
          <a:xfrm>
            <a:off x="96058" y="1196776"/>
            <a:ext cx="8554946" cy="5687305"/>
            <a:chOff x="-348457" y="1170443"/>
            <a:chExt cx="8554946" cy="5687305"/>
          </a:xfrm>
        </p:grpSpPr>
        <p:pic>
          <p:nvPicPr>
            <p:cNvPr id="7" name="Image 6"/>
            <p:cNvPicPr>
              <a:picLocks noChangeAspect="1"/>
            </p:cNvPicPr>
            <p:nvPr/>
          </p:nvPicPr>
          <p:blipFill rotWithShape="1">
            <a:blip r:embed="rId4"/>
            <a:srcRect l="19114" t="10148" r="14425"/>
            <a:stretch/>
          </p:blipFill>
          <p:spPr>
            <a:xfrm>
              <a:off x="1403648" y="1379325"/>
              <a:ext cx="5987003" cy="5058770"/>
            </a:xfrm>
            <a:prstGeom prst="rect">
              <a:avLst/>
            </a:prstGeom>
            <a:ln>
              <a:noFill/>
            </a:ln>
            <a:effectLst>
              <a:outerShdw blurRad="292100" dist="139700" dir="2700000" algn="tl" rotWithShape="0">
                <a:srgbClr val="333333">
                  <a:alpha val="65000"/>
                </a:srgbClr>
              </a:outerShdw>
            </a:effectLst>
          </p:spPr>
        </p:pic>
        <p:sp>
          <p:nvSpPr>
            <p:cNvPr id="10" name="Forme libre 9"/>
            <p:cNvSpPr/>
            <p:nvPr/>
          </p:nvSpPr>
          <p:spPr>
            <a:xfrm>
              <a:off x="3131840" y="2564904"/>
              <a:ext cx="3320207" cy="2304256"/>
            </a:xfrm>
            <a:custGeom>
              <a:avLst/>
              <a:gdLst>
                <a:gd name="connsiteX0" fmla="*/ 2038350 w 2038350"/>
                <a:gd name="connsiteY0" fmla="*/ 252412 h 1381125"/>
                <a:gd name="connsiteX1" fmla="*/ 1762125 w 2038350"/>
                <a:gd name="connsiteY1" fmla="*/ 1181100 h 1381125"/>
                <a:gd name="connsiteX2" fmla="*/ 1243013 w 2038350"/>
                <a:gd name="connsiteY2" fmla="*/ 1381125 h 1381125"/>
                <a:gd name="connsiteX3" fmla="*/ 1185863 w 2038350"/>
                <a:gd name="connsiteY3" fmla="*/ 1228725 h 1381125"/>
                <a:gd name="connsiteX4" fmla="*/ 1171575 w 2038350"/>
                <a:gd name="connsiteY4" fmla="*/ 1128712 h 1381125"/>
                <a:gd name="connsiteX5" fmla="*/ 1100138 w 2038350"/>
                <a:gd name="connsiteY5" fmla="*/ 1133475 h 1381125"/>
                <a:gd name="connsiteX6" fmla="*/ 1081088 w 2038350"/>
                <a:gd name="connsiteY6" fmla="*/ 1209675 h 1381125"/>
                <a:gd name="connsiteX7" fmla="*/ 852488 w 2038350"/>
                <a:gd name="connsiteY7" fmla="*/ 1281112 h 1381125"/>
                <a:gd name="connsiteX8" fmla="*/ 723900 w 2038350"/>
                <a:gd name="connsiteY8" fmla="*/ 1314450 h 1381125"/>
                <a:gd name="connsiteX9" fmla="*/ 657225 w 2038350"/>
                <a:gd name="connsiteY9" fmla="*/ 1219200 h 1381125"/>
                <a:gd name="connsiteX10" fmla="*/ 609600 w 2038350"/>
                <a:gd name="connsiteY10" fmla="*/ 1176337 h 1381125"/>
                <a:gd name="connsiteX11" fmla="*/ 285750 w 2038350"/>
                <a:gd name="connsiteY11" fmla="*/ 766762 h 1381125"/>
                <a:gd name="connsiteX12" fmla="*/ 204788 w 2038350"/>
                <a:gd name="connsiteY12" fmla="*/ 733425 h 1381125"/>
                <a:gd name="connsiteX13" fmla="*/ 104775 w 2038350"/>
                <a:gd name="connsiteY13" fmla="*/ 690562 h 1381125"/>
                <a:gd name="connsiteX14" fmla="*/ 0 w 2038350"/>
                <a:gd name="connsiteY14" fmla="*/ 652462 h 1381125"/>
                <a:gd name="connsiteX15" fmla="*/ 100013 w 2038350"/>
                <a:gd name="connsiteY15" fmla="*/ 552450 h 1381125"/>
                <a:gd name="connsiteX16" fmla="*/ 52388 w 2038350"/>
                <a:gd name="connsiteY16" fmla="*/ 466725 h 1381125"/>
                <a:gd name="connsiteX17" fmla="*/ 247650 w 2038350"/>
                <a:gd name="connsiteY17" fmla="*/ 538162 h 1381125"/>
                <a:gd name="connsiteX18" fmla="*/ 390525 w 2038350"/>
                <a:gd name="connsiteY18" fmla="*/ 485775 h 1381125"/>
                <a:gd name="connsiteX19" fmla="*/ 681038 w 2038350"/>
                <a:gd name="connsiteY19" fmla="*/ 290512 h 1381125"/>
                <a:gd name="connsiteX20" fmla="*/ 757238 w 2038350"/>
                <a:gd name="connsiteY20" fmla="*/ 152400 h 1381125"/>
                <a:gd name="connsiteX21" fmla="*/ 847725 w 2038350"/>
                <a:gd name="connsiteY21" fmla="*/ 0 h 1381125"/>
                <a:gd name="connsiteX22" fmla="*/ 1014413 w 2038350"/>
                <a:gd name="connsiteY22" fmla="*/ 66675 h 1381125"/>
                <a:gd name="connsiteX23" fmla="*/ 1490663 w 2038350"/>
                <a:gd name="connsiteY23" fmla="*/ 166687 h 1381125"/>
                <a:gd name="connsiteX24" fmla="*/ 1628775 w 2038350"/>
                <a:gd name="connsiteY24" fmla="*/ 238125 h 1381125"/>
                <a:gd name="connsiteX25" fmla="*/ 1733550 w 2038350"/>
                <a:gd name="connsiteY25" fmla="*/ 223837 h 1381125"/>
                <a:gd name="connsiteX26" fmla="*/ 2024063 w 2038350"/>
                <a:gd name="connsiteY26" fmla="*/ 314325 h 1381125"/>
                <a:gd name="connsiteX27" fmla="*/ 1985963 w 2038350"/>
                <a:gd name="connsiteY27" fmla="*/ 461962 h 1381125"/>
                <a:gd name="connsiteX28" fmla="*/ 1747838 w 2038350"/>
                <a:gd name="connsiteY28" fmla="*/ 1171575 h 1381125"/>
                <a:gd name="connsiteX0" fmla="*/ 2038350 w 2038350"/>
                <a:gd name="connsiteY0" fmla="*/ 252412 h 1381125"/>
                <a:gd name="connsiteX1" fmla="*/ 1762125 w 2038350"/>
                <a:gd name="connsiteY1" fmla="*/ 1181100 h 1381125"/>
                <a:gd name="connsiteX2" fmla="*/ 1243013 w 2038350"/>
                <a:gd name="connsiteY2" fmla="*/ 1381125 h 1381125"/>
                <a:gd name="connsiteX3" fmla="*/ 1185863 w 2038350"/>
                <a:gd name="connsiteY3" fmla="*/ 1228725 h 1381125"/>
                <a:gd name="connsiteX4" fmla="*/ 1171575 w 2038350"/>
                <a:gd name="connsiteY4" fmla="*/ 1128712 h 1381125"/>
                <a:gd name="connsiteX5" fmla="*/ 1100138 w 2038350"/>
                <a:gd name="connsiteY5" fmla="*/ 1133475 h 1381125"/>
                <a:gd name="connsiteX6" fmla="*/ 1081088 w 2038350"/>
                <a:gd name="connsiteY6" fmla="*/ 1209675 h 1381125"/>
                <a:gd name="connsiteX7" fmla="*/ 852488 w 2038350"/>
                <a:gd name="connsiteY7" fmla="*/ 1281112 h 1381125"/>
                <a:gd name="connsiteX8" fmla="*/ 723900 w 2038350"/>
                <a:gd name="connsiteY8" fmla="*/ 1314450 h 1381125"/>
                <a:gd name="connsiteX9" fmla="*/ 657225 w 2038350"/>
                <a:gd name="connsiteY9" fmla="*/ 1219200 h 1381125"/>
                <a:gd name="connsiteX10" fmla="*/ 609600 w 2038350"/>
                <a:gd name="connsiteY10" fmla="*/ 1176337 h 1381125"/>
                <a:gd name="connsiteX11" fmla="*/ 285750 w 2038350"/>
                <a:gd name="connsiteY11" fmla="*/ 766762 h 1381125"/>
                <a:gd name="connsiteX12" fmla="*/ 204788 w 2038350"/>
                <a:gd name="connsiteY12" fmla="*/ 733425 h 1381125"/>
                <a:gd name="connsiteX13" fmla="*/ 104775 w 2038350"/>
                <a:gd name="connsiteY13" fmla="*/ 690562 h 1381125"/>
                <a:gd name="connsiteX14" fmla="*/ 0 w 2038350"/>
                <a:gd name="connsiteY14" fmla="*/ 652462 h 1381125"/>
                <a:gd name="connsiteX15" fmla="*/ 100013 w 2038350"/>
                <a:gd name="connsiteY15" fmla="*/ 552450 h 1381125"/>
                <a:gd name="connsiteX16" fmla="*/ 52388 w 2038350"/>
                <a:gd name="connsiteY16" fmla="*/ 466725 h 1381125"/>
                <a:gd name="connsiteX17" fmla="*/ 247650 w 2038350"/>
                <a:gd name="connsiteY17" fmla="*/ 538162 h 1381125"/>
                <a:gd name="connsiteX18" fmla="*/ 390525 w 2038350"/>
                <a:gd name="connsiteY18" fmla="*/ 485775 h 1381125"/>
                <a:gd name="connsiteX19" fmla="*/ 681038 w 2038350"/>
                <a:gd name="connsiteY19" fmla="*/ 290512 h 1381125"/>
                <a:gd name="connsiteX20" fmla="*/ 757238 w 2038350"/>
                <a:gd name="connsiteY20" fmla="*/ 152400 h 1381125"/>
                <a:gd name="connsiteX21" fmla="*/ 847725 w 2038350"/>
                <a:gd name="connsiteY21" fmla="*/ 0 h 1381125"/>
                <a:gd name="connsiteX22" fmla="*/ 1014413 w 2038350"/>
                <a:gd name="connsiteY22" fmla="*/ 66675 h 1381125"/>
                <a:gd name="connsiteX23" fmla="*/ 1490663 w 2038350"/>
                <a:gd name="connsiteY23" fmla="*/ 166687 h 1381125"/>
                <a:gd name="connsiteX24" fmla="*/ 1628775 w 2038350"/>
                <a:gd name="connsiteY24" fmla="*/ 238125 h 1381125"/>
                <a:gd name="connsiteX25" fmla="*/ 1733550 w 2038350"/>
                <a:gd name="connsiteY25" fmla="*/ 223837 h 1381125"/>
                <a:gd name="connsiteX26" fmla="*/ 2024063 w 2038350"/>
                <a:gd name="connsiteY26" fmla="*/ 314325 h 1381125"/>
                <a:gd name="connsiteX27" fmla="*/ 1985963 w 2038350"/>
                <a:gd name="connsiteY27" fmla="*/ 461962 h 1381125"/>
                <a:gd name="connsiteX28" fmla="*/ 1995488 w 2038350"/>
                <a:gd name="connsiteY28" fmla="*/ 457200 h 1381125"/>
                <a:gd name="connsiteX0" fmla="*/ 2014537 w 2024063"/>
                <a:gd name="connsiteY0" fmla="*/ 333375 h 1381125"/>
                <a:gd name="connsiteX1" fmla="*/ 1762125 w 2024063"/>
                <a:gd name="connsiteY1" fmla="*/ 1181100 h 1381125"/>
                <a:gd name="connsiteX2" fmla="*/ 1243013 w 2024063"/>
                <a:gd name="connsiteY2" fmla="*/ 1381125 h 1381125"/>
                <a:gd name="connsiteX3" fmla="*/ 1185863 w 2024063"/>
                <a:gd name="connsiteY3" fmla="*/ 1228725 h 1381125"/>
                <a:gd name="connsiteX4" fmla="*/ 1171575 w 2024063"/>
                <a:gd name="connsiteY4" fmla="*/ 1128712 h 1381125"/>
                <a:gd name="connsiteX5" fmla="*/ 1100138 w 2024063"/>
                <a:gd name="connsiteY5" fmla="*/ 1133475 h 1381125"/>
                <a:gd name="connsiteX6" fmla="*/ 1081088 w 2024063"/>
                <a:gd name="connsiteY6" fmla="*/ 1209675 h 1381125"/>
                <a:gd name="connsiteX7" fmla="*/ 852488 w 2024063"/>
                <a:gd name="connsiteY7" fmla="*/ 1281112 h 1381125"/>
                <a:gd name="connsiteX8" fmla="*/ 723900 w 2024063"/>
                <a:gd name="connsiteY8" fmla="*/ 1314450 h 1381125"/>
                <a:gd name="connsiteX9" fmla="*/ 657225 w 2024063"/>
                <a:gd name="connsiteY9" fmla="*/ 1219200 h 1381125"/>
                <a:gd name="connsiteX10" fmla="*/ 609600 w 2024063"/>
                <a:gd name="connsiteY10" fmla="*/ 1176337 h 1381125"/>
                <a:gd name="connsiteX11" fmla="*/ 285750 w 2024063"/>
                <a:gd name="connsiteY11" fmla="*/ 766762 h 1381125"/>
                <a:gd name="connsiteX12" fmla="*/ 204788 w 2024063"/>
                <a:gd name="connsiteY12" fmla="*/ 733425 h 1381125"/>
                <a:gd name="connsiteX13" fmla="*/ 104775 w 2024063"/>
                <a:gd name="connsiteY13" fmla="*/ 690562 h 1381125"/>
                <a:gd name="connsiteX14" fmla="*/ 0 w 2024063"/>
                <a:gd name="connsiteY14" fmla="*/ 652462 h 1381125"/>
                <a:gd name="connsiteX15" fmla="*/ 100013 w 2024063"/>
                <a:gd name="connsiteY15" fmla="*/ 552450 h 1381125"/>
                <a:gd name="connsiteX16" fmla="*/ 52388 w 2024063"/>
                <a:gd name="connsiteY16" fmla="*/ 466725 h 1381125"/>
                <a:gd name="connsiteX17" fmla="*/ 247650 w 2024063"/>
                <a:gd name="connsiteY17" fmla="*/ 538162 h 1381125"/>
                <a:gd name="connsiteX18" fmla="*/ 390525 w 2024063"/>
                <a:gd name="connsiteY18" fmla="*/ 485775 h 1381125"/>
                <a:gd name="connsiteX19" fmla="*/ 681038 w 2024063"/>
                <a:gd name="connsiteY19" fmla="*/ 290512 h 1381125"/>
                <a:gd name="connsiteX20" fmla="*/ 757238 w 2024063"/>
                <a:gd name="connsiteY20" fmla="*/ 152400 h 1381125"/>
                <a:gd name="connsiteX21" fmla="*/ 847725 w 2024063"/>
                <a:gd name="connsiteY21" fmla="*/ 0 h 1381125"/>
                <a:gd name="connsiteX22" fmla="*/ 1014413 w 2024063"/>
                <a:gd name="connsiteY22" fmla="*/ 66675 h 1381125"/>
                <a:gd name="connsiteX23" fmla="*/ 1490663 w 2024063"/>
                <a:gd name="connsiteY23" fmla="*/ 166687 h 1381125"/>
                <a:gd name="connsiteX24" fmla="*/ 1628775 w 2024063"/>
                <a:gd name="connsiteY24" fmla="*/ 238125 h 1381125"/>
                <a:gd name="connsiteX25" fmla="*/ 1733550 w 2024063"/>
                <a:gd name="connsiteY25" fmla="*/ 223837 h 1381125"/>
                <a:gd name="connsiteX26" fmla="*/ 2024063 w 2024063"/>
                <a:gd name="connsiteY26" fmla="*/ 314325 h 1381125"/>
                <a:gd name="connsiteX27" fmla="*/ 1985963 w 2024063"/>
                <a:gd name="connsiteY27" fmla="*/ 461962 h 1381125"/>
                <a:gd name="connsiteX28" fmla="*/ 1995488 w 2024063"/>
                <a:gd name="connsiteY28" fmla="*/ 457200 h 1381125"/>
                <a:gd name="connsiteX0" fmla="*/ 2014537 w 2024063"/>
                <a:gd name="connsiteY0" fmla="*/ 333375 h 1381125"/>
                <a:gd name="connsiteX1" fmla="*/ 1762125 w 2024063"/>
                <a:gd name="connsiteY1" fmla="*/ 1181100 h 1381125"/>
                <a:gd name="connsiteX2" fmla="*/ 1243013 w 2024063"/>
                <a:gd name="connsiteY2" fmla="*/ 1381125 h 1381125"/>
                <a:gd name="connsiteX3" fmla="*/ 1185863 w 2024063"/>
                <a:gd name="connsiteY3" fmla="*/ 1228725 h 1381125"/>
                <a:gd name="connsiteX4" fmla="*/ 1171575 w 2024063"/>
                <a:gd name="connsiteY4" fmla="*/ 1128712 h 1381125"/>
                <a:gd name="connsiteX5" fmla="*/ 1100138 w 2024063"/>
                <a:gd name="connsiteY5" fmla="*/ 1133475 h 1381125"/>
                <a:gd name="connsiteX6" fmla="*/ 1081088 w 2024063"/>
                <a:gd name="connsiteY6" fmla="*/ 1209675 h 1381125"/>
                <a:gd name="connsiteX7" fmla="*/ 852488 w 2024063"/>
                <a:gd name="connsiteY7" fmla="*/ 1281112 h 1381125"/>
                <a:gd name="connsiteX8" fmla="*/ 723900 w 2024063"/>
                <a:gd name="connsiteY8" fmla="*/ 1314450 h 1381125"/>
                <a:gd name="connsiteX9" fmla="*/ 657225 w 2024063"/>
                <a:gd name="connsiteY9" fmla="*/ 1219200 h 1381125"/>
                <a:gd name="connsiteX10" fmla="*/ 609600 w 2024063"/>
                <a:gd name="connsiteY10" fmla="*/ 1176337 h 1381125"/>
                <a:gd name="connsiteX11" fmla="*/ 285750 w 2024063"/>
                <a:gd name="connsiteY11" fmla="*/ 766762 h 1381125"/>
                <a:gd name="connsiteX12" fmla="*/ 204788 w 2024063"/>
                <a:gd name="connsiteY12" fmla="*/ 733425 h 1381125"/>
                <a:gd name="connsiteX13" fmla="*/ 104775 w 2024063"/>
                <a:gd name="connsiteY13" fmla="*/ 690562 h 1381125"/>
                <a:gd name="connsiteX14" fmla="*/ 0 w 2024063"/>
                <a:gd name="connsiteY14" fmla="*/ 652462 h 1381125"/>
                <a:gd name="connsiteX15" fmla="*/ 100013 w 2024063"/>
                <a:gd name="connsiteY15" fmla="*/ 552450 h 1381125"/>
                <a:gd name="connsiteX16" fmla="*/ 52388 w 2024063"/>
                <a:gd name="connsiteY16" fmla="*/ 466725 h 1381125"/>
                <a:gd name="connsiteX17" fmla="*/ 247650 w 2024063"/>
                <a:gd name="connsiteY17" fmla="*/ 538162 h 1381125"/>
                <a:gd name="connsiteX18" fmla="*/ 390525 w 2024063"/>
                <a:gd name="connsiteY18" fmla="*/ 485775 h 1381125"/>
                <a:gd name="connsiteX19" fmla="*/ 681038 w 2024063"/>
                <a:gd name="connsiteY19" fmla="*/ 290512 h 1381125"/>
                <a:gd name="connsiteX20" fmla="*/ 757238 w 2024063"/>
                <a:gd name="connsiteY20" fmla="*/ 152400 h 1381125"/>
                <a:gd name="connsiteX21" fmla="*/ 847725 w 2024063"/>
                <a:gd name="connsiteY21" fmla="*/ 0 h 1381125"/>
                <a:gd name="connsiteX22" fmla="*/ 1014413 w 2024063"/>
                <a:gd name="connsiteY22" fmla="*/ 66675 h 1381125"/>
                <a:gd name="connsiteX23" fmla="*/ 1490663 w 2024063"/>
                <a:gd name="connsiteY23" fmla="*/ 166687 h 1381125"/>
                <a:gd name="connsiteX24" fmla="*/ 1628775 w 2024063"/>
                <a:gd name="connsiteY24" fmla="*/ 238125 h 1381125"/>
                <a:gd name="connsiteX25" fmla="*/ 1733550 w 2024063"/>
                <a:gd name="connsiteY25" fmla="*/ 223837 h 1381125"/>
                <a:gd name="connsiteX26" fmla="*/ 2024063 w 2024063"/>
                <a:gd name="connsiteY26" fmla="*/ 314325 h 1381125"/>
                <a:gd name="connsiteX27" fmla="*/ 1985963 w 2024063"/>
                <a:gd name="connsiteY27" fmla="*/ 461962 h 1381125"/>
                <a:gd name="connsiteX28" fmla="*/ 2024063 w 2024063"/>
                <a:gd name="connsiteY28" fmla="*/ 290512 h 1381125"/>
                <a:gd name="connsiteX0" fmla="*/ 2014537 w 2028826"/>
                <a:gd name="connsiteY0" fmla="*/ 333375 h 1381125"/>
                <a:gd name="connsiteX1" fmla="*/ 1762125 w 2028826"/>
                <a:gd name="connsiteY1" fmla="*/ 1181100 h 1381125"/>
                <a:gd name="connsiteX2" fmla="*/ 1243013 w 2028826"/>
                <a:gd name="connsiteY2" fmla="*/ 1381125 h 1381125"/>
                <a:gd name="connsiteX3" fmla="*/ 1185863 w 2028826"/>
                <a:gd name="connsiteY3" fmla="*/ 1228725 h 1381125"/>
                <a:gd name="connsiteX4" fmla="*/ 1171575 w 2028826"/>
                <a:gd name="connsiteY4" fmla="*/ 1128712 h 1381125"/>
                <a:gd name="connsiteX5" fmla="*/ 1100138 w 2028826"/>
                <a:gd name="connsiteY5" fmla="*/ 1133475 h 1381125"/>
                <a:gd name="connsiteX6" fmla="*/ 1081088 w 2028826"/>
                <a:gd name="connsiteY6" fmla="*/ 1209675 h 1381125"/>
                <a:gd name="connsiteX7" fmla="*/ 852488 w 2028826"/>
                <a:gd name="connsiteY7" fmla="*/ 1281112 h 1381125"/>
                <a:gd name="connsiteX8" fmla="*/ 723900 w 2028826"/>
                <a:gd name="connsiteY8" fmla="*/ 1314450 h 1381125"/>
                <a:gd name="connsiteX9" fmla="*/ 657225 w 2028826"/>
                <a:gd name="connsiteY9" fmla="*/ 1219200 h 1381125"/>
                <a:gd name="connsiteX10" fmla="*/ 609600 w 2028826"/>
                <a:gd name="connsiteY10" fmla="*/ 1176337 h 1381125"/>
                <a:gd name="connsiteX11" fmla="*/ 285750 w 2028826"/>
                <a:gd name="connsiteY11" fmla="*/ 766762 h 1381125"/>
                <a:gd name="connsiteX12" fmla="*/ 204788 w 2028826"/>
                <a:gd name="connsiteY12" fmla="*/ 733425 h 1381125"/>
                <a:gd name="connsiteX13" fmla="*/ 104775 w 2028826"/>
                <a:gd name="connsiteY13" fmla="*/ 690562 h 1381125"/>
                <a:gd name="connsiteX14" fmla="*/ 0 w 2028826"/>
                <a:gd name="connsiteY14" fmla="*/ 652462 h 1381125"/>
                <a:gd name="connsiteX15" fmla="*/ 100013 w 2028826"/>
                <a:gd name="connsiteY15" fmla="*/ 552450 h 1381125"/>
                <a:gd name="connsiteX16" fmla="*/ 52388 w 2028826"/>
                <a:gd name="connsiteY16" fmla="*/ 466725 h 1381125"/>
                <a:gd name="connsiteX17" fmla="*/ 247650 w 2028826"/>
                <a:gd name="connsiteY17" fmla="*/ 538162 h 1381125"/>
                <a:gd name="connsiteX18" fmla="*/ 390525 w 2028826"/>
                <a:gd name="connsiteY18" fmla="*/ 485775 h 1381125"/>
                <a:gd name="connsiteX19" fmla="*/ 681038 w 2028826"/>
                <a:gd name="connsiteY19" fmla="*/ 290512 h 1381125"/>
                <a:gd name="connsiteX20" fmla="*/ 757238 w 2028826"/>
                <a:gd name="connsiteY20" fmla="*/ 152400 h 1381125"/>
                <a:gd name="connsiteX21" fmla="*/ 847725 w 2028826"/>
                <a:gd name="connsiteY21" fmla="*/ 0 h 1381125"/>
                <a:gd name="connsiteX22" fmla="*/ 1014413 w 2028826"/>
                <a:gd name="connsiteY22" fmla="*/ 66675 h 1381125"/>
                <a:gd name="connsiteX23" fmla="*/ 1490663 w 2028826"/>
                <a:gd name="connsiteY23" fmla="*/ 166687 h 1381125"/>
                <a:gd name="connsiteX24" fmla="*/ 1628775 w 2028826"/>
                <a:gd name="connsiteY24" fmla="*/ 238125 h 1381125"/>
                <a:gd name="connsiteX25" fmla="*/ 1733550 w 2028826"/>
                <a:gd name="connsiteY25" fmla="*/ 223837 h 1381125"/>
                <a:gd name="connsiteX26" fmla="*/ 2024063 w 2028826"/>
                <a:gd name="connsiteY26" fmla="*/ 314325 h 1381125"/>
                <a:gd name="connsiteX27" fmla="*/ 2028826 w 2028826"/>
                <a:gd name="connsiteY27" fmla="*/ 314324 h 1381125"/>
                <a:gd name="connsiteX28" fmla="*/ 2024063 w 2028826"/>
                <a:gd name="connsiteY28" fmla="*/ 290512 h 1381125"/>
                <a:gd name="connsiteX0" fmla="*/ 2014537 w 2028826"/>
                <a:gd name="connsiteY0" fmla="*/ 333375 h 1381125"/>
                <a:gd name="connsiteX1" fmla="*/ 1762125 w 2028826"/>
                <a:gd name="connsiteY1" fmla="*/ 1181100 h 1381125"/>
                <a:gd name="connsiteX2" fmla="*/ 1243013 w 2028826"/>
                <a:gd name="connsiteY2" fmla="*/ 1381125 h 1381125"/>
                <a:gd name="connsiteX3" fmla="*/ 1185863 w 2028826"/>
                <a:gd name="connsiteY3" fmla="*/ 1228725 h 1381125"/>
                <a:gd name="connsiteX4" fmla="*/ 1171575 w 2028826"/>
                <a:gd name="connsiteY4" fmla="*/ 1128712 h 1381125"/>
                <a:gd name="connsiteX5" fmla="*/ 1100138 w 2028826"/>
                <a:gd name="connsiteY5" fmla="*/ 1133475 h 1381125"/>
                <a:gd name="connsiteX6" fmla="*/ 1081088 w 2028826"/>
                <a:gd name="connsiteY6" fmla="*/ 1209675 h 1381125"/>
                <a:gd name="connsiteX7" fmla="*/ 852488 w 2028826"/>
                <a:gd name="connsiteY7" fmla="*/ 1281112 h 1381125"/>
                <a:gd name="connsiteX8" fmla="*/ 723900 w 2028826"/>
                <a:gd name="connsiteY8" fmla="*/ 1314450 h 1381125"/>
                <a:gd name="connsiteX9" fmla="*/ 657225 w 2028826"/>
                <a:gd name="connsiteY9" fmla="*/ 1219200 h 1381125"/>
                <a:gd name="connsiteX10" fmla="*/ 609600 w 2028826"/>
                <a:gd name="connsiteY10" fmla="*/ 1176337 h 1381125"/>
                <a:gd name="connsiteX11" fmla="*/ 285750 w 2028826"/>
                <a:gd name="connsiteY11" fmla="*/ 766762 h 1381125"/>
                <a:gd name="connsiteX12" fmla="*/ 204788 w 2028826"/>
                <a:gd name="connsiteY12" fmla="*/ 733425 h 1381125"/>
                <a:gd name="connsiteX13" fmla="*/ 104775 w 2028826"/>
                <a:gd name="connsiteY13" fmla="*/ 690562 h 1381125"/>
                <a:gd name="connsiteX14" fmla="*/ 0 w 2028826"/>
                <a:gd name="connsiteY14" fmla="*/ 652462 h 1381125"/>
                <a:gd name="connsiteX15" fmla="*/ 100013 w 2028826"/>
                <a:gd name="connsiteY15" fmla="*/ 552450 h 1381125"/>
                <a:gd name="connsiteX16" fmla="*/ 52388 w 2028826"/>
                <a:gd name="connsiteY16" fmla="*/ 466725 h 1381125"/>
                <a:gd name="connsiteX17" fmla="*/ 247650 w 2028826"/>
                <a:gd name="connsiteY17" fmla="*/ 538162 h 1381125"/>
                <a:gd name="connsiteX18" fmla="*/ 390525 w 2028826"/>
                <a:gd name="connsiteY18" fmla="*/ 485775 h 1381125"/>
                <a:gd name="connsiteX19" fmla="*/ 681038 w 2028826"/>
                <a:gd name="connsiteY19" fmla="*/ 290512 h 1381125"/>
                <a:gd name="connsiteX20" fmla="*/ 757238 w 2028826"/>
                <a:gd name="connsiteY20" fmla="*/ 152400 h 1381125"/>
                <a:gd name="connsiteX21" fmla="*/ 847725 w 2028826"/>
                <a:gd name="connsiteY21" fmla="*/ 0 h 1381125"/>
                <a:gd name="connsiteX22" fmla="*/ 1014413 w 2028826"/>
                <a:gd name="connsiteY22" fmla="*/ 66675 h 1381125"/>
                <a:gd name="connsiteX23" fmla="*/ 1490663 w 2028826"/>
                <a:gd name="connsiteY23" fmla="*/ 166687 h 1381125"/>
                <a:gd name="connsiteX24" fmla="*/ 1628775 w 2028826"/>
                <a:gd name="connsiteY24" fmla="*/ 238125 h 1381125"/>
                <a:gd name="connsiteX25" fmla="*/ 1733550 w 2028826"/>
                <a:gd name="connsiteY25" fmla="*/ 223837 h 1381125"/>
                <a:gd name="connsiteX26" fmla="*/ 2024063 w 2028826"/>
                <a:gd name="connsiteY26" fmla="*/ 314325 h 1381125"/>
                <a:gd name="connsiteX27" fmla="*/ 2028826 w 2028826"/>
                <a:gd name="connsiteY27" fmla="*/ 314324 h 1381125"/>
                <a:gd name="connsiteX0" fmla="*/ 2014537 w 2024063"/>
                <a:gd name="connsiteY0" fmla="*/ 333375 h 1381125"/>
                <a:gd name="connsiteX1" fmla="*/ 1762125 w 2024063"/>
                <a:gd name="connsiteY1" fmla="*/ 1181100 h 1381125"/>
                <a:gd name="connsiteX2" fmla="*/ 1243013 w 2024063"/>
                <a:gd name="connsiteY2" fmla="*/ 1381125 h 1381125"/>
                <a:gd name="connsiteX3" fmla="*/ 1185863 w 2024063"/>
                <a:gd name="connsiteY3" fmla="*/ 1228725 h 1381125"/>
                <a:gd name="connsiteX4" fmla="*/ 1171575 w 2024063"/>
                <a:gd name="connsiteY4" fmla="*/ 1128712 h 1381125"/>
                <a:gd name="connsiteX5" fmla="*/ 1100138 w 2024063"/>
                <a:gd name="connsiteY5" fmla="*/ 1133475 h 1381125"/>
                <a:gd name="connsiteX6" fmla="*/ 1081088 w 2024063"/>
                <a:gd name="connsiteY6" fmla="*/ 1209675 h 1381125"/>
                <a:gd name="connsiteX7" fmla="*/ 852488 w 2024063"/>
                <a:gd name="connsiteY7" fmla="*/ 1281112 h 1381125"/>
                <a:gd name="connsiteX8" fmla="*/ 723900 w 2024063"/>
                <a:gd name="connsiteY8" fmla="*/ 1314450 h 1381125"/>
                <a:gd name="connsiteX9" fmla="*/ 657225 w 2024063"/>
                <a:gd name="connsiteY9" fmla="*/ 1219200 h 1381125"/>
                <a:gd name="connsiteX10" fmla="*/ 609600 w 2024063"/>
                <a:gd name="connsiteY10" fmla="*/ 1176337 h 1381125"/>
                <a:gd name="connsiteX11" fmla="*/ 285750 w 2024063"/>
                <a:gd name="connsiteY11" fmla="*/ 766762 h 1381125"/>
                <a:gd name="connsiteX12" fmla="*/ 204788 w 2024063"/>
                <a:gd name="connsiteY12" fmla="*/ 733425 h 1381125"/>
                <a:gd name="connsiteX13" fmla="*/ 104775 w 2024063"/>
                <a:gd name="connsiteY13" fmla="*/ 690562 h 1381125"/>
                <a:gd name="connsiteX14" fmla="*/ 0 w 2024063"/>
                <a:gd name="connsiteY14" fmla="*/ 652462 h 1381125"/>
                <a:gd name="connsiteX15" fmla="*/ 100013 w 2024063"/>
                <a:gd name="connsiteY15" fmla="*/ 552450 h 1381125"/>
                <a:gd name="connsiteX16" fmla="*/ 52388 w 2024063"/>
                <a:gd name="connsiteY16" fmla="*/ 466725 h 1381125"/>
                <a:gd name="connsiteX17" fmla="*/ 247650 w 2024063"/>
                <a:gd name="connsiteY17" fmla="*/ 538162 h 1381125"/>
                <a:gd name="connsiteX18" fmla="*/ 390525 w 2024063"/>
                <a:gd name="connsiteY18" fmla="*/ 485775 h 1381125"/>
                <a:gd name="connsiteX19" fmla="*/ 681038 w 2024063"/>
                <a:gd name="connsiteY19" fmla="*/ 290512 h 1381125"/>
                <a:gd name="connsiteX20" fmla="*/ 757238 w 2024063"/>
                <a:gd name="connsiteY20" fmla="*/ 152400 h 1381125"/>
                <a:gd name="connsiteX21" fmla="*/ 847725 w 2024063"/>
                <a:gd name="connsiteY21" fmla="*/ 0 h 1381125"/>
                <a:gd name="connsiteX22" fmla="*/ 1014413 w 2024063"/>
                <a:gd name="connsiteY22" fmla="*/ 66675 h 1381125"/>
                <a:gd name="connsiteX23" fmla="*/ 1490663 w 2024063"/>
                <a:gd name="connsiteY23" fmla="*/ 166687 h 1381125"/>
                <a:gd name="connsiteX24" fmla="*/ 1628775 w 2024063"/>
                <a:gd name="connsiteY24" fmla="*/ 238125 h 1381125"/>
                <a:gd name="connsiteX25" fmla="*/ 1733550 w 2024063"/>
                <a:gd name="connsiteY25" fmla="*/ 223837 h 1381125"/>
                <a:gd name="connsiteX26" fmla="*/ 2024063 w 2024063"/>
                <a:gd name="connsiteY26" fmla="*/ 314325 h 138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24063" h="1381125">
                  <a:moveTo>
                    <a:pt x="2014537" y="333375"/>
                  </a:moveTo>
                  <a:lnTo>
                    <a:pt x="1762125" y="1181100"/>
                  </a:lnTo>
                  <a:lnTo>
                    <a:pt x="1243013" y="1381125"/>
                  </a:lnTo>
                  <a:lnTo>
                    <a:pt x="1185863" y="1228725"/>
                  </a:lnTo>
                  <a:lnTo>
                    <a:pt x="1171575" y="1128712"/>
                  </a:lnTo>
                  <a:lnTo>
                    <a:pt x="1100138" y="1133475"/>
                  </a:lnTo>
                  <a:lnTo>
                    <a:pt x="1081088" y="1209675"/>
                  </a:lnTo>
                  <a:lnTo>
                    <a:pt x="852488" y="1281112"/>
                  </a:lnTo>
                  <a:lnTo>
                    <a:pt x="723900" y="1314450"/>
                  </a:lnTo>
                  <a:lnTo>
                    <a:pt x="657225" y="1219200"/>
                  </a:lnTo>
                  <a:lnTo>
                    <a:pt x="609600" y="1176337"/>
                  </a:lnTo>
                  <a:lnTo>
                    <a:pt x="285750" y="766762"/>
                  </a:lnTo>
                  <a:lnTo>
                    <a:pt x="204788" y="733425"/>
                  </a:lnTo>
                  <a:lnTo>
                    <a:pt x="104775" y="690562"/>
                  </a:lnTo>
                  <a:lnTo>
                    <a:pt x="0" y="652462"/>
                  </a:lnTo>
                  <a:lnTo>
                    <a:pt x="100013" y="552450"/>
                  </a:lnTo>
                  <a:lnTo>
                    <a:pt x="52388" y="466725"/>
                  </a:lnTo>
                  <a:lnTo>
                    <a:pt x="247650" y="538162"/>
                  </a:lnTo>
                  <a:lnTo>
                    <a:pt x="390525" y="485775"/>
                  </a:lnTo>
                  <a:lnTo>
                    <a:pt x="681038" y="290512"/>
                  </a:lnTo>
                  <a:lnTo>
                    <a:pt x="757238" y="152400"/>
                  </a:lnTo>
                  <a:lnTo>
                    <a:pt x="847725" y="0"/>
                  </a:lnTo>
                  <a:lnTo>
                    <a:pt x="1014413" y="66675"/>
                  </a:lnTo>
                  <a:lnTo>
                    <a:pt x="1490663" y="166687"/>
                  </a:lnTo>
                  <a:lnTo>
                    <a:pt x="1628775" y="238125"/>
                  </a:lnTo>
                  <a:lnTo>
                    <a:pt x="1733550" y="223837"/>
                  </a:lnTo>
                  <a:lnTo>
                    <a:pt x="2024063" y="314325"/>
                  </a:lnTo>
                </a:path>
              </a:pathLst>
            </a:custGeom>
            <a:noFill/>
            <a:ln w="38100">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Ellipse 8"/>
            <p:cNvSpPr/>
            <p:nvPr/>
          </p:nvSpPr>
          <p:spPr>
            <a:xfrm>
              <a:off x="4283969" y="4941168"/>
              <a:ext cx="3106682" cy="1512168"/>
            </a:xfrm>
            <a:prstGeom prst="ellipse">
              <a:avLst/>
            </a:prstGeom>
            <a:solidFill>
              <a:srgbClr val="FFC000">
                <a:alpha val="66000"/>
              </a:srgbClr>
            </a:solidFill>
            <a:ln w="1270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ZoneTexte 13"/>
            <p:cNvSpPr txBox="1"/>
            <p:nvPr/>
          </p:nvSpPr>
          <p:spPr>
            <a:xfrm>
              <a:off x="5292080" y="5459781"/>
              <a:ext cx="1080120" cy="369332"/>
            </a:xfrm>
            <a:prstGeom prst="rect">
              <a:avLst/>
            </a:prstGeom>
            <a:noFill/>
          </p:spPr>
          <p:txBody>
            <a:bodyPr wrap="square" rtlCol="0">
              <a:spAutoFit/>
            </a:bodyPr>
            <a:lstStyle/>
            <a:p>
              <a:r>
                <a:rPr lang="fr-FR" dirty="0" smtClean="0">
                  <a:latin typeface="Arial Narrow" panose="020B0606020202030204" pitchFamily="34" charset="0"/>
                </a:rPr>
                <a:t>Le bourg</a:t>
              </a:r>
              <a:endParaRPr lang="fr-FR" dirty="0">
                <a:latin typeface="Arial Narrow" panose="020B0606020202030204" pitchFamily="34" charset="0"/>
              </a:endParaRPr>
            </a:p>
          </p:txBody>
        </p:sp>
        <p:sp>
          <p:nvSpPr>
            <p:cNvPr id="15" name="Forme libre 14"/>
            <p:cNvSpPr/>
            <p:nvPr/>
          </p:nvSpPr>
          <p:spPr>
            <a:xfrm>
              <a:off x="3748088" y="3076575"/>
              <a:ext cx="2605087" cy="1634424"/>
            </a:xfrm>
            <a:custGeom>
              <a:avLst/>
              <a:gdLst>
                <a:gd name="connsiteX0" fmla="*/ 0 w 2562225"/>
                <a:gd name="connsiteY0" fmla="*/ 966787 h 1643737"/>
                <a:gd name="connsiteX1" fmla="*/ 523875 w 2562225"/>
                <a:gd name="connsiteY1" fmla="*/ 1538287 h 1643737"/>
                <a:gd name="connsiteX2" fmla="*/ 1204913 w 2562225"/>
                <a:gd name="connsiteY2" fmla="*/ 1395412 h 1643737"/>
                <a:gd name="connsiteX3" fmla="*/ 1471613 w 2562225"/>
                <a:gd name="connsiteY3" fmla="*/ 1643062 h 1643737"/>
                <a:gd name="connsiteX4" fmla="*/ 2152650 w 2562225"/>
                <a:gd name="connsiteY4" fmla="*/ 1395412 h 1643737"/>
                <a:gd name="connsiteX5" fmla="*/ 2562225 w 2562225"/>
                <a:gd name="connsiteY5" fmla="*/ 0 h 1643737"/>
                <a:gd name="connsiteX0" fmla="*/ 0 w 2562225"/>
                <a:gd name="connsiteY0" fmla="*/ 966787 h 1643111"/>
                <a:gd name="connsiteX1" fmla="*/ 523875 w 2562225"/>
                <a:gd name="connsiteY1" fmla="*/ 1538287 h 1643111"/>
                <a:gd name="connsiteX2" fmla="*/ 1204913 w 2562225"/>
                <a:gd name="connsiteY2" fmla="*/ 1395412 h 1643111"/>
                <a:gd name="connsiteX3" fmla="*/ 1471613 w 2562225"/>
                <a:gd name="connsiteY3" fmla="*/ 1643062 h 1643111"/>
                <a:gd name="connsiteX4" fmla="*/ 2109787 w 2562225"/>
                <a:gd name="connsiteY4" fmla="*/ 1371599 h 1643111"/>
                <a:gd name="connsiteX5" fmla="*/ 2562225 w 2562225"/>
                <a:gd name="connsiteY5" fmla="*/ 0 h 1643111"/>
                <a:gd name="connsiteX0" fmla="*/ 0 w 2505075"/>
                <a:gd name="connsiteY0" fmla="*/ 990600 h 1666924"/>
                <a:gd name="connsiteX1" fmla="*/ 523875 w 2505075"/>
                <a:gd name="connsiteY1" fmla="*/ 1562100 h 1666924"/>
                <a:gd name="connsiteX2" fmla="*/ 1204913 w 2505075"/>
                <a:gd name="connsiteY2" fmla="*/ 1419225 h 1666924"/>
                <a:gd name="connsiteX3" fmla="*/ 1471613 w 2505075"/>
                <a:gd name="connsiteY3" fmla="*/ 1666875 h 1666924"/>
                <a:gd name="connsiteX4" fmla="*/ 2109787 w 2505075"/>
                <a:gd name="connsiteY4" fmla="*/ 1395412 h 1666924"/>
                <a:gd name="connsiteX5" fmla="*/ 2505075 w 2505075"/>
                <a:gd name="connsiteY5" fmla="*/ 0 h 1666924"/>
                <a:gd name="connsiteX0" fmla="*/ 0 w 2505075"/>
                <a:gd name="connsiteY0" fmla="*/ 990600 h 1633593"/>
                <a:gd name="connsiteX1" fmla="*/ 523875 w 2505075"/>
                <a:gd name="connsiteY1" fmla="*/ 1562100 h 1633593"/>
                <a:gd name="connsiteX2" fmla="*/ 1204913 w 2505075"/>
                <a:gd name="connsiteY2" fmla="*/ 1419225 h 1633593"/>
                <a:gd name="connsiteX3" fmla="*/ 1471613 w 2505075"/>
                <a:gd name="connsiteY3" fmla="*/ 1633537 h 1633593"/>
                <a:gd name="connsiteX4" fmla="*/ 2109787 w 2505075"/>
                <a:gd name="connsiteY4" fmla="*/ 1395412 h 1633593"/>
                <a:gd name="connsiteX5" fmla="*/ 2505075 w 2505075"/>
                <a:gd name="connsiteY5" fmla="*/ 0 h 1633593"/>
                <a:gd name="connsiteX0" fmla="*/ 0 w 2505075"/>
                <a:gd name="connsiteY0" fmla="*/ 990600 h 1637475"/>
                <a:gd name="connsiteX1" fmla="*/ 523875 w 2505075"/>
                <a:gd name="connsiteY1" fmla="*/ 1562100 h 1637475"/>
                <a:gd name="connsiteX2" fmla="*/ 1204913 w 2505075"/>
                <a:gd name="connsiteY2" fmla="*/ 1419225 h 1637475"/>
                <a:gd name="connsiteX3" fmla="*/ 1471613 w 2505075"/>
                <a:gd name="connsiteY3" fmla="*/ 1633537 h 1637475"/>
                <a:gd name="connsiteX4" fmla="*/ 2109787 w 2505075"/>
                <a:gd name="connsiteY4" fmla="*/ 1395412 h 1637475"/>
                <a:gd name="connsiteX5" fmla="*/ 2505075 w 2505075"/>
                <a:gd name="connsiteY5" fmla="*/ 0 h 1637475"/>
                <a:gd name="connsiteX0" fmla="*/ 0 w 2505075"/>
                <a:gd name="connsiteY0" fmla="*/ 990600 h 1637475"/>
                <a:gd name="connsiteX1" fmla="*/ 523875 w 2505075"/>
                <a:gd name="connsiteY1" fmla="*/ 1562100 h 1637475"/>
                <a:gd name="connsiteX2" fmla="*/ 1204913 w 2505075"/>
                <a:gd name="connsiteY2" fmla="*/ 1419225 h 1637475"/>
                <a:gd name="connsiteX3" fmla="*/ 1471613 w 2505075"/>
                <a:gd name="connsiteY3" fmla="*/ 1633537 h 1637475"/>
                <a:gd name="connsiteX4" fmla="*/ 2109787 w 2505075"/>
                <a:gd name="connsiteY4" fmla="*/ 1395412 h 1637475"/>
                <a:gd name="connsiteX5" fmla="*/ 2505075 w 2505075"/>
                <a:gd name="connsiteY5" fmla="*/ 0 h 1637475"/>
                <a:gd name="connsiteX0" fmla="*/ 0 w 2505075"/>
                <a:gd name="connsiteY0" fmla="*/ 990600 h 1633715"/>
                <a:gd name="connsiteX1" fmla="*/ 523875 w 2505075"/>
                <a:gd name="connsiteY1" fmla="*/ 1562100 h 1633715"/>
                <a:gd name="connsiteX2" fmla="*/ 1204913 w 2505075"/>
                <a:gd name="connsiteY2" fmla="*/ 1419225 h 1633715"/>
                <a:gd name="connsiteX3" fmla="*/ 1471613 w 2505075"/>
                <a:gd name="connsiteY3" fmla="*/ 1633537 h 1633715"/>
                <a:gd name="connsiteX4" fmla="*/ 2085975 w 2505075"/>
                <a:gd name="connsiteY4" fmla="*/ 1376362 h 1633715"/>
                <a:gd name="connsiteX5" fmla="*/ 2505075 w 2505075"/>
                <a:gd name="connsiteY5" fmla="*/ 0 h 1633715"/>
                <a:gd name="connsiteX0" fmla="*/ 0 w 2505075"/>
                <a:gd name="connsiteY0" fmla="*/ 990600 h 1633574"/>
                <a:gd name="connsiteX1" fmla="*/ 523875 w 2505075"/>
                <a:gd name="connsiteY1" fmla="*/ 1562100 h 1633574"/>
                <a:gd name="connsiteX2" fmla="*/ 1200151 w 2505075"/>
                <a:gd name="connsiteY2" fmla="*/ 1366838 h 1633574"/>
                <a:gd name="connsiteX3" fmla="*/ 1471613 w 2505075"/>
                <a:gd name="connsiteY3" fmla="*/ 1633537 h 1633574"/>
                <a:gd name="connsiteX4" fmla="*/ 2085975 w 2505075"/>
                <a:gd name="connsiteY4" fmla="*/ 1376362 h 1633574"/>
                <a:gd name="connsiteX5" fmla="*/ 2505075 w 2505075"/>
                <a:gd name="connsiteY5" fmla="*/ 0 h 1633574"/>
                <a:gd name="connsiteX0" fmla="*/ 0 w 2605087"/>
                <a:gd name="connsiteY0" fmla="*/ 790575 h 1633574"/>
                <a:gd name="connsiteX1" fmla="*/ 623887 w 2605087"/>
                <a:gd name="connsiteY1" fmla="*/ 1562100 h 1633574"/>
                <a:gd name="connsiteX2" fmla="*/ 1300163 w 2605087"/>
                <a:gd name="connsiteY2" fmla="*/ 1366838 h 1633574"/>
                <a:gd name="connsiteX3" fmla="*/ 1571625 w 2605087"/>
                <a:gd name="connsiteY3" fmla="*/ 1633537 h 1633574"/>
                <a:gd name="connsiteX4" fmla="*/ 2185987 w 2605087"/>
                <a:gd name="connsiteY4" fmla="*/ 1376362 h 1633574"/>
                <a:gd name="connsiteX5" fmla="*/ 2605087 w 2605087"/>
                <a:gd name="connsiteY5" fmla="*/ 0 h 1633574"/>
                <a:gd name="connsiteX0" fmla="*/ 0 w 2605087"/>
                <a:gd name="connsiteY0" fmla="*/ 790575 h 1633574"/>
                <a:gd name="connsiteX1" fmla="*/ 614362 w 2605087"/>
                <a:gd name="connsiteY1" fmla="*/ 1500187 h 1633574"/>
                <a:gd name="connsiteX2" fmla="*/ 1300163 w 2605087"/>
                <a:gd name="connsiteY2" fmla="*/ 1366838 h 1633574"/>
                <a:gd name="connsiteX3" fmla="*/ 1571625 w 2605087"/>
                <a:gd name="connsiteY3" fmla="*/ 1633537 h 1633574"/>
                <a:gd name="connsiteX4" fmla="*/ 2185987 w 2605087"/>
                <a:gd name="connsiteY4" fmla="*/ 1376362 h 1633574"/>
                <a:gd name="connsiteX5" fmla="*/ 2605087 w 2605087"/>
                <a:gd name="connsiteY5" fmla="*/ 0 h 1633574"/>
                <a:gd name="connsiteX0" fmla="*/ 0 w 2605087"/>
                <a:gd name="connsiteY0" fmla="*/ 790575 h 1633574"/>
                <a:gd name="connsiteX1" fmla="*/ 614362 w 2605087"/>
                <a:gd name="connsiteY1" fmla="*/ 1500187 h 1633574"/>
                <a:gd name="connsiteX2" fmla="*/ 1300163 w 2605087"/>
                <a:gd name="connsiteY2" fmla="*/ 1366838 h 1633574"/>
                <a:gd name="connsiteX3" fmla="*/ 1571625 w 2605087"/>
                <a:gd name="connsiteY3" fmla="*/ 1633537 h 1633574"/>
                <a:gd name="connsiteX4" fmla="*/ 2185987 w 2605087"/>
                <a:gd name="connsiteY4" fmla="*/ 1376362 h 1633574"/>
                <a:gd name="connsiteX5" fmla="*/ 2605087 w 2605087"/>
                <a:gd name="connsiteY5" fmla="*/ 0 h 1633574"/>
                <a:gd name="connsiteX0" fmla="*/ 0 w 2605087"/>
                <a:gd name="connsiteY0" fmla="*/ 790575 h 1633647"/>
                <a:gd name="connsiteX1" fmla="*/ 614362 w 2605087"/>
                <a:gd name="connsiteY1" fmla="*/ 1500187 h 1633647"/>
                <a:gd name="connsiteX2" fmla="*/ 1300163 w 2605087"/>
                <a:gd name="connsiteY2" fmla="*/ 1366838 h 1633647"/>
                <a:gd name="connsiteX3" fmla="*/ 1571625 w 2605087"/>
                <a:gd name="connsiteY3" fmla="*/ 1633537 h 1633647"/>
                <a:gd name="connsiteX4" fmla="*/ 2185987 w 2605087"/>
                <a:gd name="connsiteY4" fmla="*/ 1376362 h 1633647"/>
                <a:gd name="connsiteX5" fmla="*/ 2605087 w 2605087"/>
                <a:gd name="connsiteY5" fmla="*/ 0 h 1633647"/>
                <a:gd name="connsiteX0" fmla="*/ 0 w 2605087"/>
                <a:gd name="connsiteY0" fmla="*/ 790575 h 1634288"/>
                <a:gd name="connsiteX1" fmla="*/ 614362 w 2605087"/>
                <a:gd name="connsiteY1" fmla="*/ 1500187 h 1634288"/>
                <a:gd name="connsiteX2" fmla="*/ 1300163 w 2605087"/>
                <a:gd name="connsiteY2" fmla="*/ 1366838 h 1634288"/>
                <a:gd name="connsiteX3" fmla="*/ 1571625 w 2605087"/>
                <a:gd name="connsiteY3" fmla="*/ 1633537 h 1634288"/>
                <a:gd name="connsiteX4" fmla="*/ 2185987 w 2605087"/>
                <a:gd name="connsiteY4" fmla="*/ 1267720 h 1634288"/>
                <a:gd name="connsiteX5" fmla="*/ 2605087 w 2605087"/>
                <a:gd name="connsiteY5" fmla="*/ 0 h 1634288"/>
                <a:gd name="connsiteX0" fmla="*/ 0 w 2605087"/>
                <a:gd name="connsiteY0" fmla="*/ 790575 h 1634424"/>
                <a:gd name="connsiteX1" fmla="*/ 614362 w 2605087"/>
                <a:gd name="connsiteY1" fmla="*/ 1500187 h 1634424"/>
                <a:gd name="connsiteX2" fmla="*/ 1300163 w 2605087"/>
                <a:gd name="connsiteY2" fmla="*/ 1366838 h 1634424"/>
                <a:gd name="connsiteX3" fmla="*/ 1571625 w 2605087"/>
                <a:gd name="connsiteY3" fmla="*/ 1633537 h 1634424"/>
                <a:gd name="connsiteX4" fmla="*/ 2195041 w 2605087"/>
                <a:gd name="connsiteY4" fmla="*/ 1258667 h 1634424"/>
                <a:gd name="connsiteX5" fmla="*/ 2605087 w 2605087"/>
                <a:gd name="connsiteY5" fmla="*/ 0 h 1634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05087" h="1634424">
                  <a:moveTo>
                    <a:pt x="0" y="790575"/>
                  </a:moveTo>
                  <a:cubicBezTo>
                    <a:pt x="161528" y="1040606"/>
                    <a:pt x="397668" y="1404143"/>
                    <a:pt x="614362" y="1500187"/>
                  </a:cubicBezTo>
                  <a:cubicBezTo>
                    <a:pt x="831056" y="1596231"/>
                    <a:pt x="1140619" y="1344613"/>
                    <a:pt x="1300163" y="1366838"/>
                  </a:cubicBezTo>
                  <a:cubicBezTo>
                    <a:pt x="1459707" y="1389063"/>
                    <a:pt x="1422479" y="1651565"/>
                    <a:pt x="1571625" y="1633537"/>
                  </a:cubicBezTo>
                  <a:cubicBezTo>
                    <a:pt x="1720771" y="1615509"/>
                    <a:pt x="2066650" y="1505224"/>
                    <a:pt x="2195041" y="1258667"/>
                  </a:cubicBezTo>
                  <a:cubicBezTo>
                    <a:pt x="2323432" y="1012110"/>
                    <a:pt x="2436863" y="578891"/>
                    <a:pt x="2605087" y="0"/>
                  </a:cubicBezTo>
                </a:path>
              </a:pathLst>
            </a:custGeom>
            <a:ln w="111125">
              <a:solidFill>
                <a:srgbClr val="92D050"/>
              </a:solidFill>
            </a:ln>
          </p:spPr>
          <p:style>
            <a:lnRef idx="3">
              <a:schemeClr val="accent3"/>
            </a:lnRef>
            <a:fillRef idx="0">
              <a:schemeClr val="accent3"/>
            </a:fillRef>
            <a:effectRef idx="2">
              <a:schemeClr val="accent3"/>
            </a:effectRef>
            <a:fontRef idx="minor">
              <a:schemeClr val="tx1"/>
            </a:fontRef>
          </p:style>
          <p:txBody>
            <a:bodyPr rtlCol="0" anchor="ctr"/>
            <a:lstStyle/>
            <a:p>
              <a:pPr algn="ctr"/>
              <a:endParaRPr lang="fr-FR"/>
            </a:p>
          </p:txBody>
        </p:sp>
        <p:cxnSp>
          <p:nvCxnSpPr>
            <p:cNvPr id="17" name="Connecteur droit 16"/>
            <p:cNvCxnSpPr/>
            <p:nvPr/>
          </p:nvCxnSpPr>
          <p:spPr>
            <a:xfrm flipH="1">
              <a:off x="5724128" y="1379325"/>
              <a:ext cx="727920" cy="969555"/>
            </a:xfrm>
            <a:prstGeom prst="line">
              <a:avLst/>
            </a:prstGeom>
            <a:ln w="76200">
              <a:prstDash val="sysDot"/>
            </a:ln>
          </p:spPr>
          <p:style>
            <a:lnRef idx="1">
              <a:schemeClr val="dk1"/>
            </a:lnRef>
            <a:fillRef idx="0">
              <a:schemeClr val="dk1"/>
            </a:fillRef>
            <a:effectRef idx="0">
              <a:schemeClr val="dk1"/>
            </a:effectRef>
            <a:fontRef idx="minor">
              <a:schemeClr val="tx1"/>
            </a:fontRef>
          </p:style>
        </p:cxnSp>
        <p:sp>
          <p:nvSpPr>
            <p:cNvPr id="25" name="Forme libre 24"/>
            <p:cNvSpPr/>
            <p:nvPr/>
          </p:nvSpPr>
          <p:spPr>
            <a:xfrm>
              <a:off x="6734176" y="1385887"/>
              <a:ext cx="666750" cy="752476"/>
            </a:xfrm>
            <a:custGeom>
              <a:avLst/>
              <a:gdLst>
                <a:gd name="connsiteX0" fmla="*/ 0 w 585788"/>
                <a:gd name="connsiteY0" fmla="*/ 0 h 742950"/>
                <a:gd name="connsiteX1" fmla="*/ 209550 w 585788"/>
                <a:gd name="connsiteY1" fmla="*/ 152400 h 742950"/>
                <a:gd name="connsiteX2" fmla="*/ 109538 w 585788"/>
                <a:gd name="connsiteY2" fmla="*/ 628650 h 742950"/>
                <a:gd name="connsiteX3" fmla="*/ 585788 w 585788"/>
                <a:gd name="connsiteY3" fmla="*/ 742950 h 742950"/>
                <a:gd name="connsiteX4" fmla="*/ 585788 w 585788"/>
                <a:gd name="connsiteY4" fmla="*/ 23812 h 742950"/>
                <a:gd name="connsiteX5" fmla="*/ 0 w 585788"/>
                <a:gd name="connsiteY5" fmla="*/ 0 h 742950"/>
                <a:gd name="connsiteX0" fmla="*/ 0 w 652463"/>
                <a:gd name="connsiteY0" fmla="*/ 1 h 742951"/>
                <a:gd name="connsiteX1" fmla="*/ 209550 w 652463"/>
                <a:gd name="connsiteY1" fmla="*/ 152401 h 742951"/>
                <a:gd name="connsiteX2" fmla="*/ 109538 w 652463"/>
                <a:gd name="connsiteY2" fmla="*/ 628651 h 742951"/>
                <a:gd name="connsiteX3" fmla="*/ 585788 w 652463"/>
                <a:gd name="connsiteY3" fmla="*/ 742951 h 742951"/>
                <a:gd name="connsiteX4" fmla="*/ 652463 w 652463"/>
                <a:gd name="connsiteY4" fmla="*/ 0 h 742951"/>
                <a:gd name="connsiteX5" fmla="*/ 0 w 652463"/>
                <a:gd name="connsiteY5" fmla="*/ 1 h 742951"/>
                <a:gd name="connsiteX0" fmla="*/ 0 w 666750"/>
                <a:gd name="connsiteY0" fmla="*/ 1 h 752476"/>
                <a:gd name="connsiteX1" fmla="*/ 209550 w 666750"/>
                <a:gd name="connsiteY1" fmla="*/ 152401 h 752476"/>
                <a:gd name="connsiteX2" fmla="*/ 109538 w 666750"/>
                <a:gd name="connsiteY2" fmla="*/ 628651 h 752476"/>
                <a:gd name="connsiteX3" fmla="*/ 666750 w 666750"/>
                <a:gd name="connsiteY3" fmla="*/ 752476 h 752476"/>
                <a:gd name="connsiteX4" fmla="*/ 652463 w 666750"/>
                <a:gd name="connsiteY4" fmla="*/ 0 h 752476"/>
                <a:gd name="connsiteX5" fmla="*/ 0 w 666750"/>
                <a:gd name="connsiteY5" fmla="*/ 1 h 752476"/>
                <a:gd name="connsiteX0" fmla="*/ 0 w 666750"/>
                <a:gd name="connsiteY0" fmla="*/ 1 h 752476"/>
                <a:gd name="connsiteX1" fmla="*/ 257175 w 666750"/>
                <a:gd name="connsiteY1" fmla="*/ 138114 h 752476"/>
                <a:gd name="connsiteX2" fmla="*/ 109538 w 666750"/>
                <a:gd name="connsiteY2" fmla="*/ 628651 h 752476"/>
                <a:gd name="connsiteX3" fmla="*/ 666750 w 666750"/>
                <a:gd name="connsiteY3" fmla="*/ 752476 h 752476"/>
                <a:gd name="connsiteX4" fmla="*/ 652463 w 666750"/>
                <a:gd name="connsiteY4" fmla="*/ 0 h 752476"/>
                <a:gd name="connsiteX5" fmla="*/ 0 w 666750"/>
                <a:gd name="connsiteY5" fmla="*/ 1 h 752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752476">
                  <a:moveTo>
                    <a:pt x="0" y="1"/>
                  </a:moveTo>
                  <a:lnTo>
                    <a:pt x="257175" y="138114"/>
                  </a:lnTo>
                  <a:lnTo>
                    <a:pt x="109538" y="628651"/>
                  </a:lnTo>
                  <a:lnTo>
                    <a:pt x="666750" y="752476"/>
                  </a:lnTo>
                  <a:lnTo>
                    <a:pt x="652463" y="0"/>
                  </a:lnTo>
                  <a:lnTo>
                    <a:pt x="0" y="1"/>
                  </a:lnTo>
                  <a:close/>
                </a:path>
              </a:pathLst>
            </a:custGeom>
            <a:solidFill>
              <a:schemeClr val="accent4">
                <a:alpha val="6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fr-FR"/>
            </a:p>
          </p:txBody>
        </p:sp>
        <p:sp>
          <p:nvSpPr>
            <p:cNvPr id="27" name="Ellipse 26"/>
            <p:cNvSpPr/>
            <p:nvPr/>
          </p:nvSpPr>
          <p:spPr>
            <a:xfrm rot="494306">
              <a:off x="6471636" y="3096468"/>
              <a:ext cx="288032" cy="14401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fr-FR"/>
            </a:p>
          </p:txBody>
        </p:sp>
        <p:sp>
          <p:nvSpPr>
            <p:cNvPr id="30" name="Forme libre 29"/>
            <p:cNvSpPr/>
            <p:nvPr/>
          </p:nvSpPr>
          <p:spPr>
            <a:xfrm>
              <a:off x="1547664" y="1400174"/>
              <a:ext cx="1290785" cy="5053162"/>
            </a:xfrm>
            <a:custGeom>
              <a:avLst/>
              <a:gdLst>
                <a:gd name="connsiteX0" fmla="*/ 923925 w 923925"/>
                <a:gd name="connsiteY0" fmla="*/ 0 h 3409950"/>
                <a:gd name="connsiteX1" fmla="*/ 800100 w 923925"/>
                <a:gd name="connsiteY1" fmla="*/ 261937 h 3409950"/>
                <a:gd name="connsiteX2" fmla="*/ 685800 w 923925"/>
                <a:gd name="connsiteY2" fmla="*/ 538162 h 3409950"/>
                <a:gd name="connsiteX3" fmla="*/ 542925 w 923925"/>
                <a:gd name="connsiteY3" fmla="*/ 976312 h 3409950"/>
                <a:gd name="connsiteX4" fmla="*/ 433388 w 923925"/>
                <a:gd name="connsiteY4" fmla="*/ 1343025 h 3409950"/>
                <a:gd name="connsiteX5" fmla="*/ 342900 w 923925"/>
                <a:gd name="connsiteY5" fmla="*/ 1719262 h 3409950"/>
                <a:gd name="connsiteX6" fmla="*/ 233363 w 923925"/>
                <a:gd name="connsiteY6" fmla="*/ 2181225 h 3409950"/>
                <a:gd name="connsiteX7" fmla="*/ 123825 w 923925"/>
                <a:gd name="connsiteY7" fmla="*/ 2733675 h 3409950"/>
                <a:gd name="connsiteX8" fmla="*/ 0 w 923925"/>
                <a:gd name="connsiteY8" fmla="*/ 3409950 h 3409950"/>
                <a:gd name="connsiteX0" fmla="*/ 923925 w 923925"/>
                <a:gd name="connsiteY0" fmla="*/ 0 h 3409950"/>
                <a:gd name="connsiteX1" fmla="*/ 800100 w 923925"/>
                <a:gd name="connsiteY1" fmla="*/ 261937 h 3409950"/>
                <a:gd name="connsiteX2" fmla="*/ 685800 w 923925"/>
                <a:gd name="connsiteY2" fmla="*/ 538162 h 3409950"/>
                <a:gd name="connsiteX3" fmla="*/ 542925 w 923925"/>
                <a:gd name="connsiteY3" fmla="*/ 976312 h 3409950"/>
                <a:gd name="connsiteX4" fmla="*/ 433388 w 923925"/>
                <a:gd name="connsiteY4" fmla="*/ 1343025 h 3409950"/>
                <a:gd name="connsiteX5" fmla="*/ 342900 w 923925"/>
                <a:gd name="connsiteY5" fmla="*/ 1719262 h 3409950"/>
                <a:gd name="connsiteX6" fmla="*/ 262120 w 923925"/>
                <a:gd name="connsiteY6" fmla="*/ 2181225 h 3409950"/>
                <a:gd name="connsiteX7" fmla="*/ 123825 w 923925"/>
                <a:gd name="connsiteY7" fmla="*/ 2733675 h 3409950"/>
                <a:gd name="connsiteX8" fmla="*/ 0 w 923925"/>
                <a:gd name="connsiteY8" fmla="*/ 3409950 h 3409950"/>
                <a:gd name="connsiteX0" fmla="*/ 923925 w 923925"/>
                <a:gd name="connsiteY0" fmla="*/ 0 h 3409950"/>
                <a:gd name="connsiteX1" fmla="*/ 800100 w 923925"/>
                <a:gd name="connsiteY1" fmla="*/ 261937 h 3409950"/>
                <a:gd name="connsiteX2" fmla="*/ 685800 w 923925"/>
                <a:gd name="connsiteY2" fmla="*/ 538162 h 3409950"/>
                <a:gd name="connsiteX3" fmla="*/ 542925 w 923925"/>
                <a:gd name="connsiteY3" fmla="*/ 976312 h 3409950"/>
                <a:gd name="connsiteX4" fmla="*/ 433388 w 923925"/>
                <a:gd name="connsiteY4" fmla="*/ 1343025 h 3409950"/>
                <a:gd name="connsiteX5" fmla="*/ 357278 w 923925"/>
                <a:gd name="connsiteY5" fmla="*/ 1709331 h 3409950"/>
                <a:gd name="connsiteX6" fmla="*/ 262120 w 923925"/>
                <a:gd name="connsiteY6" fmla="*/ 2181225 h 3409950"/>
                <a:gd name="connsiteX7" fmla="*/ 123825 w 923925"/>
                <a:gd name="connsiteY7" fmla="*/ 2733675 h 3409950"/>
                <a:gd name="connsiteX8" fmla="*/ 0 w 923925"/>
                <a:gd name="connsiteY8" fmla="*/ 3409950 h 3409950"/>
                <a:gd name="connsiteX0" fmla="*/ 923925 w 923925"/>
                <a:gd name="connsiteY0" fmla="*/ 0 h 3409950"/>
                <a:gd name="connsiteX1" fmla="*/ 800100 w 923925"/>
                <a:gd name="connsiteY1" fmla="*/ 261937 h 3409950"/>
                <a:gd name="connsiteX2" fmla="*/ 685800 w 923925"/>
                <a:gd name="connsiteY2" fmla="*/ 538162 h 3409950"/>
                <a:gd name="connsiteX3" fmla="*/ 542925 w 923925"/>
                <a:gd name="connsiteY3" fmla="*/ 976312 h 3409950"/>
                <a:gd name="connsiteX4" fmla="*/ 433388 w 923925"/>
                <a:gd name="connsiteY4" fmla="*/ 1343025 h 3409950"/>
                <a:gd name="connsiteX5" fmla="*/ 357278 w 923925"/>
                <a:gd name="connsiteY5" fmla="*/ 1709331 h 3409950"/>
                <a:gd name="connsiteX6" fmla="*/ 262120 w 923925"/>
                <a:gd name="connsiteY6" fmla="*/ 2181225 h 3409950"/>
                <a:gd name="connsiteX7" fmla="*/ 148987 w 923925"/>
                <a:gd name="connsiteY7" fmla="*/ 2746917 h 3409950"/>
                <a:gd name="connsiteX8" fmla="*/ 0 w 923925"/>
                <a:gd name="connsiteY8" fmla="*/ 3409950 h 3409950"/>
                <a:gd name="connsiteX0" fmla="*/ 974249 w 974249"/>
                <a:gd name="connsiteY0" fmla="*/ 0 h 3512577"/>
                <a:gd name="connsiteX1" fmla="*/ 800100 w 974249"/>
                <a:gd name="connsiteY1" fmla="*/ 364564 h 3512577"/>
                <a:gd name="connsiteX2" fmla="*/ 685800 w 974249"/>
                <a:gd name="connsiteY2" fmla="*/ 640789 h 3512577"/>
                <a:gd name="connsiteX3" fmla="*/ 542925 w 974249"/>
                <a:gd name="connsiteY3" fmla="*/ 1078939 h 3512577"/>
                <a:gd name="connsiteX4" fmla="*/ 433388 w 974249"/>
                <a:gd name="connsiteY4" fmla="*/ 1445652 h 3512577"/>
                <a:gd name="connsiteX5" fmla="*/ 357278 w 974249"/>
                <a:gd name="connsiteY5" fmla="*/ 1811958 h 3512577"/>
                <a:gd name="connsiteX6" fmla="*/ 262120 w 974249"/>
                <a:gd name="connsiteY6" fmla="*/ 2283852 h 3512577"/>
                <a:gd name="connsiteX7" fmla="*/ 148987 w 974249"/>
                <a:gd name="connsiteY7" fmla="*/ 2849544 h 3512577"/>
                <a:gd name="connsiteX8" fmla="*/ 0 w 974249"/>
                <a:gd name="connsiteY8" fmla="*/ 3512577 h 3512577"/>
                <a:gd name="connsiteX0" fmla="*/ 974249 w 974249"/>
                <a:gd name="connsiteY0" fmla="*/ 0 h 3512577"/>
                <a:gd name="connsiteX1" fmla="*/ 800100 w 974249"/>
                <a:gd name="connsiteY1" fmla="*/ 364564 h 3512577"/>
                <a:gd name="connsiteX2" fmla="*/ 685800 w 974249"/>
                <a:gd name="connsiteY2" fmla="*/ 640789 h 3512577"/>
                <a:gd name="connsiteX3" fmla="*/ 542925 w 974249"/>
                <a:gd name="connsiteY3" fmla="*/ 1078939 h 3512577"/>
                <a:gd name="connsiteX4" fmla="*/ 433388 w 974249"/>
                <a:gd name="connsiteY4" fmla="*/ 1445652 h 3512577"/>
                <a:gd name="connsiteX5" fmla="*/ 357278 w 974249"/>
                <a:gd name="connsiteY5" fmla="*/ 1811958 h 3512577"/>
                <a:gd name="connsiteX6" fmla="*/ 262120 w 974249"/>
                <a:gd name="connsiteY6" fmla="*/ 2283852 h 3512577"/>
                <a:gd name="connsiteX7" fmla="*/ 141798 w 974249"/>
                <a:gd name="connsiteY7" fmla="*/ 2832992 h 3512577"/>
                <a:gd name="connsiteX8" fmla="*/ 0 w 974249"/>
                <a:gd name="connsiteY8" fmla="*/ 3512577 h 351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4249" h="3512577">
                  <a:moveTo>
                    <a:pt x="974249" y="0"/>
                  </a:moveTo>
                  <a:cubicBezTo>
                    <a:pt x="932180" y="86121"/>
                    <a:pt x="848175" y="257766"/>
                    <a:pt x="800100" y="364564"/>
                  </a:cubicBezTo>
                  <a:cubicBezTo>
                    <a:pt x="752025" y="471362"/>
                    <a:pt x="728662" y="521727"/>
                    <a:pt x="685800" y="640789"/>
                  </a:cubicBezTo>
                  <a:cubicBezTo>
                    <a:pt x="642937" y="759852"/>
                    <a:pt x="584994" y="944795"/>
                    <a:pt x="542925" y="1078939"/>
                  </a:cubicBezTo>
                  <a:cubicBezTo>
                    <a:pt x="500856" y="1213083"/>
                    <a:pt x="464329" y="1323482"/>
                    <a:pt x="433388" y="1445652"/>
                  </a:cubicBezTo>
                  <a:cubicBezTo>
                    <a:pt x="402447" y="1567822"/>
                    <a:pt x="385823" y="1672258"/>
                    <a:pt x="357278" y="1811958"/>
                  </a:cubicBezTo>
                  <a:cubicBezTo>
                    <a:pt x="328733" y="1951658"/>
                    <a:pt x="298033" y="2113680"/>
                    <a:pt x="262120" y="2283852"/>
                  </a:cubicBezTo>
                  <a:cubicBezTo>
                    <a:pt x="226207" y="2454024"/>
                    <a:pt x="185485" y="2628205"/>
                    <a:pt x="141798" y="2832992"/>
                  </a:cubicBezTo>
                  <a:cubicBezTo>
                    <a:pt x="98111" y="3037780"/>
                    <a:pt x="30162" y="3340333"/>
                    <a:pt x="0" y="3512577"/>
                  </a:cubicBezTo>
                </a:path>
              </a:pathLst>
            </a:custGeom>
            <a:ln w="44450" cmpd="dbl"/>
          </p:spPr>
          <p:style>
            <a:lnRef idx="1">
              <a:schemeClr val="dk1"/>
            </a:lnRef>
            <a:fillRef idx="0">
              <a:schemeClr val="dk1"/>
            </a:fillRef>
            <a:effectRef idx="0">
              <a:schemeClr val="dk1"/>
            </a:effectRef>
            <a:fontRef idx="minor">
              <a:schemeClr val="tx1"/>
            </a:fontRef>
          </p:style>
          <p:txBody>
            <a:bodyPr rtlCol="0" anchor="ctr"/>
            <a:lstStyle/>
            <a:p>
              <a:pPr algn="ctr"/>
              <a:endParaRPr lang="fr-FR"/>
            </a:p>
          </p:txBody>
        </p:sp>
        <p:sp>
          <p:nvSpPr>
            <p:cNvPr id="31" name="Plaque 30"/>
            <p:cNvSpPr/>
            <p:nvPr/>
          </p:nvSpPr>
          <p:spPr>
            <a:xfrm rot="380623">
              <a:off x="2193083" y="3424863"/>
              <a:ext cx="288528" cy="360040"/>
            </a:xfrm>
            <a:prstGeom prst="bevel">
              <a:avLst/>
            </a:prstGeom>
            <a:solidFill>
              <a:schemeClr val="dk1">
                <a:alpha val="64000"/>
              </a:schemeClr>
            </a:solidFill>
            <a:ln w="6350"/>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33" name="Plaque 32"/>
            <p:cNvSpPr/>
            <p:nvPr/>
          </p:nvSpPr>
          <p:spPr>
            <a:xfrm rot="380623">
              <a:off x="2309181" y="2950905"/>
              <a:ext cx="288528" cy="360040"/>
            </a:xfrm>
            <a:prstGeom prst="bevel">
              <a:avLst/>
            </a:prstGeom>
            <a:solidFill>
              <a:schemeClr val="dk1">
                <a:alpha val="64000"/>
              </a:schemeClr>
            </a:solidFill>
            <a:ln w="6350"/>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a:p>
          </p:txBody>
        </p:sp>
        <p:sp>
          <p:nvSpPr>
            <p:cNvPr id="32" name="ZoneTexte 31"/>
            <p:cNvSpPr txBox="1"/>
            <p:nvPr/>
          </p:nvSpPr>
          <p:spPr>
            <a:xfrm>
              <a:off x="1403648" y="6438095"/>
              <a:ext cx="360040" cy="215444"/>
            </a:xfrm>
            <a:prstGeom prst="rect">
              <a:avLst/>
            </a:prstGeom>
            <a:noFill/>
          </p:spPr>
          <p:txBody>
            <a:bodyPr wrap="square" rtlCol="0">
              <a:spAutoFit/>
            </a:bodyPr>
            <a:lstStyle/>
            <a:p>
              <a:r>
                <a:rPr lang="fr-FR" sz="800" b="1" dirty="0" smtClean="0">
                  <a:latin typeface="Arial Narrow" panose="020B0606020202030204" pitchFamily="34" charset="0"/>
                </a:rPr>
                <a:t>LGV</a:t>
              </a:r>
              <a:endParaRPr lang="fr-FR" sz="800" b="1" dirty="0">
                <a:latin typeface="Arial Narrow" panose="020B0606020202030204" pitchFamily="34" charset="0"/>
              </a:endParaRPr>
            </a:p>
          </p:txBody>
        </p:sp>
        <p:sp>
          <p:nvSpPr>
            <p:cNvPr id="36" name="ZoneTexte 35"/>
            <p:cNvSpPr txBox="1"/>
            <p:nvPr/>
          </p:nvSpPr>
          <p:spPr>
            <a:xfrm>
              <a:off x="2500619" y="1170443"/>
              <a:ext cx="360040" cy="215444"/>
            </a:xfrm>
            <a:prstGeom prst="rect">
              <a:avLst/>
            </a:prstGeom>
            <a:noFill/>
          </p:spPr>
          <p:txBody>
            <a:bodyPr wrap="square" rtlCol="0">
              <a:spAutoFit/>
            </a:bodyPr>
            <a:lstStyle/>
            <a:p>
              <a:r>
                <a:rPr lang="fr-FR" sz="800" b="1" dirty="0" smtClean="0">
                  <a:latin typeface="Arial Narrow" panose="020B0606020202030204" pitchFamily="34" charset="0"/>
                </a:rPr>
                <a:t>A10</a:t>
              </a:r>
              <a:endParaRPr lang="fr-FR" sz="800" b="1" dirty="0">
                <a:latin typeface="Arial Narrow" panose="020B0606020202030204" pitchFamily="34" charset="0"/>
              </a:endParaRPr>
            </a:p>
          </p:txBody>
        </p:sp>
        <p:sp>
          <p:nvSpPr>
            <p:cNvPr id="37" name="ZoneTexte 36"/>
            <p:cNvSpPr txBox="1"/>
            <p:nvPr/>
          </p:nvSpPr>
          <p:spPr>
            <a:xfrm>
              <a:off x="2687708" y="1214573"/>
              <a:ext cx="360040" cy="215444"/>
            </a:xfrm>
            <a:prstGeom prst="rect">
              <a:avLst/>
            </a:prstGeom>
            <a:noFill/>
          </p:spPr>
          <p:txBody>
            <a:bodyPr wrap="square" rtlCol="0">
              <a:spAutoFit/>
            </a:bodyPr>
            <a:lstStyle/>
            <a:p>
              <a:r>
                <a:rPr lang="fr-FR" sz="800" b="1" dirty="0" smtClean="0">
                  <a:latin typeface="Arial Narrow" panose="020B0606020202030204" pitchFamily="34" charset="0"/>
                </a:rPr>
                <a:t>LGV</a:t>
              </a:r>
              <a:endParaRPr lang="fr-FR" sz="800" b="1" dirty="0">
                <a:latin typeface="Arial Narrow" panose="020B0606020202030204" pitchFamily="34" charset="0"/>
              </a:endParaRPr>
            </a:p>
          </p:txBody>
        </p:sp>
        <p:sp>
          <p:nvSpPr>
            <p:cNvPr id="39" name="ZoneTexte 38"/>
            <p:cNvSpPr txBox="1"/>
            <p:nvPr/>
          </p:nvSpPr>
          <p:spPr>
            <a:xfrm>
              <a:off x="3199523" y="3435606"/>
              <a:ext cx="546259" cy="338554"/>
            </a:xfrm>
            <a:prstGeom prst="rect">
              <a:avLst/>
            </a:prstGeom>
            <a:noFill/>
          </p:spPr>
          <p:txBody>
            <a:bodyPr wrap="square" rtlCol="0">
              <a:spAutoFit/>
            </a:bodyPr>
            <a:lstStyle/>
            <a:p>
              <a:pPr algn="ctr"/>
              <a:r>
                <a:rPr lang="fr-FR" sz="800" b="1" dirty="0" smtClean="0">
                  <a:latin typeface="Arial Narrow" panose="020B0606020202030204" pitchFamily="34" charset="0"/>
                </a:rPr>
                <a:t>Centre routier</a:t>
              </a:r>
              <a:endParaRPr lang="fr-FR" sz="800" b="1" dirty="0">
                <a:latin typeface="Arial Narrow" panose="020B0606020202030204" pitchFamily="34" charset="0"/>
              </a:endParaRPr>
            </a:p>
          </p:txBody>
        </p:sp>
        <p:sp>
          <p:nvSpPr>
            <p:cNvPr id="40" name="ZoneTexte 39"/>
            <p:cNvSpPr txBox="1"/>
            <p:nvPr/>
          </p:nvSpPr>
          <p:spPr>
            <a:xfrm>
              <a:off x="1614362" y="3111732"/>
              <a:ext cx="600032" cy="276999"/>
            </a:xfrm>
            <a:prstGeom prst="rect">
              <a:avLst/>
            </a:prstGeom>
            <a:solidFill>
              <a:schemeClr val="bg1">
                <a:lumMod val="95000"/>
              </a:schemeClr>
            </a:solidFill>
          </p:spPr>
          <p:txBody>
            <a:bodyPr wrap="square" rtlCol="0">
              <a:spAutoFit/>
            </a:bodyPr>
            <a:lstStyle>
              <a:defPPr>
                <a:defRPr lang="fr-FR"/>
              </a:defPPr>
              <a:lvl1pPr algn="ctr">
                <a:defRPr sz="600" b="1">
                  <a:latin typeface="Arial Narrow" panose="020B0606020202030204" pitchFamily="34" charset="0"/>
                </a:defRPr>
              </a:lvl1pPr>
            </a:lstStyle>
            <a:p>
              <a:r>
                <a:rPr lang="fr-FR" dirty="0"/>
                <a:t>Dépôt technique</a:t>
              </a:r>
            </a:p>
          </p:txBody>
        </p:sp>
        <p:sp>
          <p:nvSpPr>
            <p:cNvPr id="34" name="Nuage 33"/>
            <p:cNvSpPr/>
            <p:nvPr/>
          </p:nvSpPr>
          <p:spPr>
            <a:xfrm rot="1138096">
              <a:off x="2360273" y="3625513"/>
              <a:ext cx="1045697" cy="390153"/>
            </a:xfrm>
            <a:prstGeom prst="cloud">
              <a:avLst/>
            </a:prstGeom>
            <a:solidFill>
              <a:schemeClr val="accent3">
                <a:alpha val="83000"/>
              </a:schemeClr>
            </a:solidFill>
            <a:ln>
              <a:solidFill>
                <a:srgbClr val="92D05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fr-FR"/>
            </a:p>
          </p:txBody>
        </p:sp>
        <p:sp>
          <p:nvSpPr>
            <p:cNvPr id="42" name="ZoneTexte 41"/>
            <p:cNvSpPr txBox="1"/>
            <p:nvPr/>
          </p:nvSpPr>
          <p:spPr>
            <a:xfrm>
              <a:off x="2578030" y="3677917"/>
              <a:ext cx="610181" cy="215444"/>
            </a:xfrm>
            <a:prstGeom prst="rect">
              <a:avLst/>
            </a:prstGeom>
            <a:noFill/>
          </p:spPr>
          <p:txBody>
            <a:bodyPr wrap="square" rtlCol="0">
              <a:spAutoFit/>
            </a:bodyPr>
            <a:lstStyle/>
            <a:p>
              <a:pPr algn="ctr"/>
              <a:r>
                <a:rPr lang="fr-FR" sz="800" b="1" dirty="0" smtClean="0">
                  <a:latin typeface="Arial Narrow" panose="020B0606020202030204" pitchFamily="34" charset="0"/>
                </a:rPr>
                <a:t>boisement</a:t>
              </a:r>
              <a:endParaRPr lang="fr-FR" sz="800" b="1" dirty="0">
                <a:latin typeface="Arial Narrow" panose="020B0606020202030204" pitchFamily="34" charset="0"/>
              </a:endParaRPr>
            </a:p>
          </p:txBody>
        </p:sp>
        <p:sp>
          <p:nvSpPr>
            <p:cNvPr id="41" name="Étoile à 5 branches 40"/>
            <p:cNvSpPr/>
            <p:nvPr/>
          </p:nvSpPr>
          <p:spPr>
            <a:xfrm>
              <a:off x="2526522" y="2594479"/>
              <a:ext cx="495371" cy="482095"/>
            </a:xfrm>
            <a:prstGeom prst="star5">
              <a:avLst/>
            </a:prstGeom>
            <a:solidFill>
              <a:schemeClr val="accent2">
                <a:lumMod val="40000"/>
                <a:lumOff val="6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ZoneTexte 37"/>
            <p:cNvSpPr txBox="1"/>
            <p:nvPr/>
          </p:nvSpPr>
          <p:spPr>
            <a:xfrm>
              <a:off x="2487397" y="2728584"/>
              <a:ext cx="546259" cy="338554"/>
            </a:xfrm>
            <a:prstGeom prst="rect">
              <a:avLst/>
            </a:prstGeom>
            <a:noFill/>
          </p:spPr>
          <p:txBody>
            <a:bodyPr wrap="square" rtlCol="0">
              <a:spAutoFit/>
            </a:bodyPr>
            <a:lstStyle/>
            <a:p>
              <a:pPr algn="ctr"/>
              <a:r>
                <a:rPr lang="fr-FR" sz="800" b="1" dirty="0" smtClean="0">
                  <a:latin typeface="Arial Narrow" panose="020B0606020202030204" pitchFamily="34" charset="0"/>
                </a:rPr>
                <a:t>Centre loisir</a:t>
              </a:r>
              <a:endParaRPr lang="fr-FR" sz="800" b="1" dirty="0">
                <a:latin typeface="Arial Narrow" panose="020B0606020202030204" pitchFamily="34" charset="0"/>
              </a:endParaRPr>
            </a:p>
          </p:txBody>
        </p:sp>
        <p:sp>
          <p:nvSpPr>
            <p:cNvPr id="44" name="ZoneTexte 43"/>
            <p:cNvSpPr txBox="1"/>
            <p:nvPr/>
          </p:nvSpPr>
          <p:spPr>
            <a:xfrm>
              <a:off x="5223363" y="4506808"/>
              <a:ext cx="546259" cy="338554"/>
            </a:xfrm>
            <a:prstGeom prst="rect">
              <a:avLst/>
            </a:prstGeom>
            <a:noFill/>
          </p:spPr>
          <p:txBody>
            <a:bodyPr wrap="square" rtlCol="0">
              <a:spAutoFit/>
            </a:bodyPr>
            <a:lstStyle/>
            <a:p>
              <a:pPr algn="ctr"/>
              <a:r>
                <a:rPr lang="fr-FR" sz="800" b="1" dirty="0" smtClean="0">
                  <a:latin typeface="Arial Narrow" panose="020B0606020202030204" pitchFamily="34" charset="0"/>
                </a:rPr>
                <a:t>Barrière boisée</a:t>
              </a:r>
              <a:endParaRPr lang="fr-FR" sz="800" b="1" dirty="0">
                <a:latin typeface="Arial Narrow" panose="020B0606020202030204" pitchFamily="34" charset="0"/>
              </a:endParaRPr>
            </a:p>
          </p:txBody>
        </p:sp>
        <p:sp>
          <p:nvSpPr>
            <p:cNvPr id="45" name="ZoneTexte 44"/>
            <p:cNvSpPr txBox="1"/>
            <p:nvPr/>
          </p:nvSpPr>
          <p:spPr>
            <a:xfrm rot="2783913">
              <a:off x="3956866" y="4270625"/>
              <a:ext cx="546259" cy="338554"/>
            </a:xfrm>
            <a:prstGeom prst="rect">
              <a:avLst/>
            </a:prstGeom>
            <a:noFill/>
          </p:spPr>
          <p:txBody>
            <a:bodyPr wrap="square" rtlCol="0">
              <a:spAutoFit/>
            </a:bodyPr>
            <a:lstStyle/>
            <a:p>
              <a:pPr algn="ctr"/>
              <a:r>
                <a:rPr lang="fr-FR" sz="800" b="1" dirty="0" smtClean="0">
                  <a:latin typeface="Arial Narrow" panose="020B0606020202030204" pitchFamily="34" charset="0"/>
                </a:rPr>
                <a:t>Barrière boisée</a:t>
              </a:r>
              <a:endParaRPr lang="fr-FR" sz="800" b="1" dirty="0">
                <a:latin typeface="Arial Narrow" panose="020B0606020202030204" pitchFamily="34" charset="0"/>
              </a:endParaRPr>
            </a:p>
          </p:txBody>
        </p:sp>
        <p:sp>
          <p:nvSpPr>
            <p:cNvPr id="48" name="ZoneTexte 47"/>
            <p:cNvSpPr txBox="1"/>
            <p:nvPr/>
          </p:nvSpPr>
          <p:spPr>
            <a:xfrm>
              <a:off x="7390651" y="1370646"/>
              <a:ext cx="815838"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ZA de la Grange Barbier</a:t>
              </a:r>
              <a:endParaRPr lang="fr-FR" sz="800" b="1" dirty="0">
                <a:latin typeface="Arial Narrow" panose="020B0606020202030204" pitchFamily="34" charset="0"/>
              </a:endParaRPr>
            </a:p>
          </p:txBody>
        </p:sp>
        <p:sp>
          <p:nvSpPr>
            <p:cNvPr id="49" name="ZoneTexte 48"/>
            <p:cNvSpPr txBox="1"/>
            <p:nvPr/>
          </p:nvSpPr>
          <p:spPr>
            <a:xfrm>
              <a:off x="7386904" y="2999199"/>
              <a:ext cx="648072"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Activité isolée</a:t>
              </a:r>
              <a:endParaRPr lang="fr-FR" sz="800" b="1" dirty="0">
                <a:latin typeface="Arial Narrow" panose="020B0606020202030204" pitchFamily="34" charset="0"/>
              </a:endParaRPr>
            </a:p>
          </p:txBody>
        </p:sp>
        <p:cxnSp>
          <p:nvCxnSpPr>
            <p:cNvPr id="50" name="Connecteur droit avec flèche 49"/>
            <p:cNvCxnSpPr>
              <a:stCxn id="49" idx="1"/>
            </p:cNvCxnSpPr>
            <p:nvPr/>
          </p:nvCxnSpPr>
          <p:spPr>
            <a:xfrm flipH="1">
              <a:off x="6768501" y="3168476"/>
              <a:ext cx="61840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2" name="Ellipse 51"/>
            <p:cNvSpPr/>
            <p:nvPr/>
          </p:nvSpPr>
          <p:spPr>
            <a:xfrm>
              <a:off x="6247209" y="3605101"/>
              <a:ext cx="124991" cy="112149"/>
            </a:xfrm>
            <a:prstGeom prst="ellipse">
              <a:avLst/>
            </a:prstGeom>
            <a:solidFill>
              <a:schemeClr val="bg1">
                <a:lumMod val="95000"/>
              </a:schemeClr>
            </a:solidFill>
            <a:ln cmpd="dbl">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3" name="Ellipse 52"/>
            <p:cNvSpPr/>
            <p:nvPr/>
          </p:nvSpPr>
          <p:spPr>
            <a:xfrm>
              <a:off x="3531415" y="3781212"/>
              <a:ext cx="124991" cy="112149"/>
            </a:xfrm>
            <a:prstGeom prst="ellipse">
              <a:avLst/>
            </a:prstGeom>
            <a:solidFill>
              <a:schemeClr val="bg1">
                <a:lumMod val="95000"/>
              </a:schemeClr>
            </a:solidFill>
            <a:ln cmpd="dbl">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4" name="ZoneTexte 53"/>
            <p:cNvSpPr txBox="1"/>
            <p:nvPr/>
          </p:nvSpPr>
          <p:spPr>
            <a:xfrm>
              <a:off x="7400926" y="3547755"/>
              <a:ext cx="648072" cy="584775"/>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Entrée principale depuis la RD910</a:t>
              </a:r>
              <a:endParaRPr lang="fr-FR" sz="800" b="1" dirty="0">
                <a:latin typeface="Arial Narrow" panose="020B0606020202030204" pitchFamily="34" charset="0"/>
              </a:endParaRPr>
            </a:p>
          </p:txBody>
        </p:sp>
        <p:cxnSp>
          <p:nvCxnSpPr>
            <p:cNvPr id="55" name="Connecteur droit avec flèche 54"/>
            <p:cNvCxnSpPr/>
            <p:nvPr/>
          </p:nvCxnSpPr>
          <p:spPr>
            <a:xfrm flipH="1">
              <a:off x="6372201" y="3661175"/>
              <a:ext cx="1014703" cy="167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7" name="ZoneTexte 56"/>
            <p:cNvSpPr txBox="1"/>
            <p:nvPr/>
          </p:nvSpPr>
          <p:spPr>
            <a:xfrm>
              <a:off x="3047027" y="4125373"/>
              <a:ext cx="732885" cy="369332"/>
            </a:xfrm>
            <a:prstGeom prst="rect">
              <a:avLst/>
            </a:prstGeom>
            <a:solidFill>
              <a:schemeClr val="bg1">
                <a:lumMod val="95000"/>
              </a:schemeClr>
            </a:solidFill>
          </p:spPr>
          <p:txBody>
            <a:bodyPr wrap="square" rtlCol="0">
              <a:spAutoFit/>
            </a:bodyPr>
            <a:lstStyle/>
            <a:p>
              <a:pPr algn="ctr"/>
              <a:r>
                <a:rPr lang="fr-FR" sz="600" b="1" dirty="0" smtClean="0">
                  <a:latin typeface="Arial Narrow" panose="020B0606020202030204" pitchFamily="34" charset="0"/>
                </a:rPr>
                <a:t>Entrée principale depuis la RD84 et A10</a:t>
              </a:r>
              <a:endParaRPr lang="fr-FR" sz="600" b="1" dirty="0">
                <a:latin typeface="Arial Narrow" panose="020B0606020202030204" pitchFamily="34" charset="0"/>
              </a:endParaRPr>
            </a:p>
          </p:txBody>
        </p:sp>
        <p:cxnSp>
          <p:nvCxnSpPr>
            <p:cNvPr id="60" name="Connecteur droit avec flèche 59"/>
            <p:cNvCxnSpPr>
              <a:endCxn id="53" idx="4"/>
            </p:cNvCxnSpPr>
            <p:nvPr/>
          </p:nvCxnSpPr>
          <p:spPr>
            <a:xfrm flipV="1">
              <a:off x="3592168" y="3893361"/>
              <a:ext cx="1743" cy="23201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1" name="ZoneTexte 60">
              <a:extLst>
                <a:ext uri="{FF2B5EF4-FFF2-40B4-BE49-F238E27FC236}">
                  <a16:creationId xmlns="" xmlns:a16="http://schemas.microsoft.com/office/drawing/2014/main" id="{2F276C18-DACB-44C4-B6FC-C173D7391CCB}"/>
                </a:ext>
              </a:extLst>
            </p:cNvPr>
            <p:cNvSpPr txBox="1"/>
            <p:nvPr/>
          </p:nvSpPr>
          <p:spPr>
            <a:xfrm>
              <a:off x="-348457" y="1379325"/>
              <a:ext cx="1730080" cy="5478423"/>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fr-FR" sz="1000" b="1" i="0" u="none" strike="noStrike" kern="1200" cap="none" spc="0" normalizeH="0" baseline="0" noProof="0" dirty="0" smtClean="0">
                  <a:ln>
                    <a:noFill/>
                  </a:ln>
                  <a:solidFill>
                    <a:prstClr val="black"/>
                  </a:solidFill>
                  <a:effectLst/>
                  <a:uLnTx/>
                  <a:uFillTx/>
                  <a:latin typeface="Arial Narrow" panose="020B0606020202030204" pitchFamily="34" charset="0"/>
                </a:rPr>
                <a:t>APPROCHE EXTERIEUR</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Un </a:t>
              </a: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site aux accroches stratégiques – A10 et échangeur, RD910 </a:t>
              </a:r>
              <a:r>
                <a:rPr lang="fr-FR" sz="1000" dirty="0" smtClean="0">
                  <a:solidFill>
                    <a:prstClr val="black"/>
                  </a:solidFill>
                  <a:latin typeface="Arial Narrow" panose="020B0606020202030204" pitchFamily="34" charset="0"/>
                </a:rPr>
                <a:t>avec</a:t>
              </a: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 </a:t>
              </a: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entrée directe </a:t>
              </a: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et RD84</a:t>
              </a: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Une </a:t>
              </a: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assise </a:t>
              </a: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dans un paysage plat facilitant les implantations des </a:t>
              </a: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entreprises </a:t>
              </a: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Un paysage en mutation avec un enjeu de boisement colossal en périphérie </a:t>
              </a: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sud et est de la zone </a:t>
              </a: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Un calage ouest par les infrastructures lourdes et activités routières annexes – dépôt technique, échangeur , délaissés, etc.</a:t>
              </a: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indent="-171450">
                <a:buFont typeface="Wingdings" panose="05000000000000000000" pitchFamily="2" charset="2"/>
                <a:buChar char="§"/>
                <a:defRPr/>
              </a:pPr>
              <a:r>
                <a:rPr lang="fr-FR" sz="1000" dirty="0" smtClean="0">
                  <a:solidFill>
                    <a:prstClr val="black"/>
                  </a:solidFill>
                  <a:latin typeface="Arial Narrow" panose="020B0606020202030204" pitchFamily="34" charset="0"/>
                </a:rPr>
                <a:t>L’omniprésence végétale , soit en raison des boisements qui parsèment le plateau aux abords de la vallée, internes et externes à la ZA,  soit en raison de la végétalisation réalisée en plus au sein de la ZA</a:t>
              </a:r>
            </a:p>
            <a:p>
              <a:pPr marL="171450" indent="-171450">
                <a:buFont typeface="Wingdings" panose="05000000000000000000" pitchFamily="2" charset="2"/>
                <a:buChar char="§"/>
                <a:defRPr/>
              </a:pPr>
              <a:endParaRPr lang="fr-FR" sz="1000" dirty="0" smtClean="0">
                <a:solidFill>
                  <a:prstClr val="black"/>
                </a:solidFill>
                <a:latin typeface="Arial Narrow" panose="020B0606020202030204" pitchFamily="34" charset="0"/>
              </a:endParaRPr>
            </a:p>
            <a:p>
              <a:pPr marL="171450" indent="-171450">
                <a:buFont typeface="Wingdings" panose="05000000000000000000" pitchFamily="2" charset="2"/>
                <a:buChar char="§"/>
                <a:defRPr/>
              </a:pPr>
              <a:r>
                <a:rPr lang="fr-FR" sz="1000" dirty="0" smtClean="0">
                  <a:solidFill>
                    <a:prstClr val="black"/>
                  </a:solidFill>
                  <a:latin typeface="Arial Narrow" panose="020B0606020202030204" pitchFamily="34" charset="0"/>
                </a:rPr>
                <a:t>Au </a:t>
              </a:r>
              <a:r>
                <a:rPr lang="fr-FR" sz="1000" dirty="0">
                  <a:solidFill>
                    <a:prstClr val="black"/>
                  </a:solidFill>
                  <a:latin typeface="Arial Narrow" panose="020B0606020202030204" pitchFamily="34" charset="0"/>
                </a:rPr>
                <a:t>final une future alcôve verdoyante qui ne viendra pas dégrader l’environnement du </a:t>
              </a:r>
              <a:r>
                <a:rPr lang="fr-FR" sz="1000" dirty="0" smtClean="0">
                  <a:solidFill>
                    <a:prstClr val="black"/>
                  </a:solidFill>
                  <a:latin typeface="Arial Narrow" panose="020B0606020202030204" pitchFamily="34" charset="0"/>
                </a:rPr>
                <a:t>bourg en rive sud de la ZA</a:t>
              </a:r>
              <a:endParaRPr lang="fr-FR" sz="1000" dirty="0">
                <a:solidFill>
                  <a:prstClr val="black"/>
                </a:solidFill>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p:txBody>
        </p:sp>
        <p:sp>
          <p:nvSpPr>
            <p:cNvPr id="63" name="ZoneTexte 62"/>
            <p:cNvSpPr txBox="1"/>
            <p:nvPr/>
          </p:nvSpPr>
          <p:spPr>
            <a:xfrm>
              <a:off x="4596766" y="1772060"/>
              <a:ext cx="722924" cy="400110"/>
            </a:xfrm>
            <a:prstGeom prst="rect">
              <a:avLst/>
            </a:prstGeom>
            <a:noFill/>
          </p:spPr>
          <p:txBody>
            <a:bodyPr wrap="square" rtlCol="0">
              <a:spAutoFit/>
            </a:bodyPr>
            <a:lstStyle/>
            <a:p>
              <a:pPr algn="ctr"/>
              <a:r>
                <a:rPr lang="fr-FR" sz="1000" b="1" dirty="0" smtClean="0">
                  <a:solidFill>
                    <a:srgbClr val="00FF00"/>
                  </a:solidFill>
                  <a:latin typeface="Arial Narrow" panose="020B0606020202030204" pitchFamily="34" charset="0"/>
                </a:rPr>
                <a:t>Plateau agricole </a:t>
              </a:r>
              <a:endParaRPr lang="fr-FR" sz="1000" b="1" dirty="0">
                <a:solidFill>
                  <a:srgbClr val="00FF00"/>
                </a:solidFill>
                <a:latin typeface="Arial Narrow" panose="020B0606020202030204" pitchFamily="34" charset="0"/>
              </a:endParaRPr>
            </a:p>
          </p:txBody>
        </p:sp>
        <p:sp>
          <p:nvSpPr>
            <p:cNvPr id="64" name="ZoneTexte 63"/>
            <p:cNvSpPr txBox="1"/>
            <p:nvPr/>
          </p:nvSpPr>
          <p:spPr>
            <a:xfrm>
              <a:off x="3188211" y="4904617"/>
              <a:ext cx="722924" cy="400110"/>
            </a:xfrm>
            <a:prstGeom prst="rect">
              <a:avLst/>
            </a:prstGeom>
            <a:noFill/>
          </p:spPr>
          <p:txBody>
            <a:bodyPr wrap="square" rtlCol="0">
              <a:spAutoFit/>
            </a:bodyPr>
            <a:lstStyle/>
            <a:p>
              <a:pPr algn="ctr"/>
              <a:r>
                <a:rPr lang="fr-FR" sz="1000" b="1" dirty="0" smtClean="0">
                  <a:solidFill>
                    <a:srgbClr val="00FF00"/>
                  </a:solidFill>
                  <a:latin typeface="Arial Narrow" panose="020B0606020202030204" pitchFamily="34" charset="0"/>
                </a:rPr>
                <a:t>Plateau agricole </a:t>
              </a:r>
              <a:endParaRPr lang="fr-FR" sz="1000" b="1" dirty="0">
                <a:solidFill>
                  <a:srgbClr val="00FF00"/>
                </a:solidFill>
                <a:latin typeface="Arial Narrow" panose="020B0606020202030204" pitchFamily="34" charset="0"/>
              </a:endParaRPr>
            </a:p>
          </p:txBody>
        </p:sp>
      </p:grpSp>
      <p:sp>
        <p:nvSpPr>
          <p:cNvPr id="35" name="ZoneTexte 34"/>
          <p:cNvSpPr txBox="1"/>
          <p:nvPr/>
        </p:nvSpPr>
        <p:spPr>
          <a:xfrm>
            <a:off x="1964720" y="5023283"/>
            <a:ext cx="360040" cy="215444"/>
          </a:xfrm>
          <a:prstGeom prst="rect">
            <a:avLst/>
          </a:prstGeom>
          <a:noFill/>
        </p:spPr>
        <p:txBody>
          <a:bodyPr wrap="square" rtlCol="0">
            <a:spAutoFit/>
          </a:bodyPr>
          <a:lstStyle/>
          <a:p>
            <a:r>
              <a:rPr lang="fr-FR" sz="800" b="1" dirty="0" smtClean="0">
                <a:latin typeface="Arial Narrow" panose="020B0606020202030204" pitchFamily="34" charset="0"/>
              </a:rPr>
              <a:t>A10</a:t>
            </a:r>
            <a:endParaRPr lang="fr-FR" sz="800" b="1" dirty="0">
              <a:latin typeface="Arial Narrow" panose="020B0606020202030204" pitchFamily="34" charset="0"/>
            </a:endParaRPr>
          </a:p>
        </p:txBody>
      </p:sp>
      <p:cxnSp>
        <p:nvCxnSpPr>
          <p:cNvPr id="51" name="Connecteur droit avec flèche 50"/>
          <p:cNvCxnSpPr>
            <a:stCxn id="40" idx="3"/>
            <a:endCxn id="33" idx="5"/>
          </p:cNvCxnSpPr>
          <p:nvPr/>
        </p:nvCxnSpPr>
        <p:spPr>
          <a:xfrm flipV="1">
            <a:off x="2658909" y="3145303"/>
            <a:ext cx="131516" cy="13126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Connecteur droit avec flèche 55"/>
          <p:cNvCxnSpPr>
            <a:endCxn id="31" idx="7"/>
          </p:cNvCxnSpPr>
          <p:nvPr/>
        </p:nvCxnSpPr>
        <p:spPr>
          <a:xfrm>
            <a:off x="2655201" y="3342593"/>
            <a:ext cx="142567" cy="14555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7092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ZoneTexte 5">
            <a:extLst>
              <a:ext uri="{FF2B5EF4-FFF2-40B4-BE49-F238E27FC236}">
                <a16:creationId xmlns="" xmlns:a16="http://schemas.microsoft.com/office/drawing/2014/main" id="{2F276C18-DACB-44C4-B6FC-C173D7391CCB}"/>
              </a:ext>
            </a:extLst>
          </p:cNvPr>
          <p:cNvSpPr txBox="1"/>
          <p:nvPr/>
        </p:nvSpPr>
        <p:spPr>
          <a:xfrm>
            <a:off x="121903" y="1294263"/>
            <a:ext cx="2001826" cy="2893100"/>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fr-FR" sz="1200" b="1" i="0" u="none" strike="noStrike" kern="1200" cap="none" spc="0" normalizeH="0" baseline="0" noProof="0" dirty="0" smtClean="0">
                <a:ln>
                  <a:noFill/>
                </a:ln>
                <a:solidFill>
                  <a:prstClr val="black"/>
                </a:solidFill>
                <a:effectLst/>
                <a:uLnTx/>
                <a:uFillTx/>
                <a:latin typeface="Arial Narrow" panose="020B0606020202030204" pitchFamily="34" charset="0"/>
              </a:rPr>
              <a:t>APPROCHE INTERNE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Une </a:t>
            </a: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traversée de ZA par </a:t>
            </a: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la </a:t>
            </a: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RD84 très </a:t>
            </a: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végétale</a:t>
            </a: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Des typologies d’activités diversifiées même si le caractère logistique </a:t>
            </a:r>
            <a:r>
              <a:rPr lang="fr-FR" sz="1000" dirty="0" smtClean="0">
                <a:solidFill>
                  <a:prstClr val="black"/>
                </a:solidFill>
                <a:latin typeface="Arial Narrow" panose="020B0606020202030204" pitchFamily="34" charset="0"/>
              </a:rPr>
              <a:t>apparaît dominant notamment en terme de volumétrie bâtie</a:t>
            </a: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rPr>
              <a:t>Une occupation réelle de la ZAC aujourd’hui qui représente 1/3 environs de la capacité totale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000" b="0" i="0" u="none" strike="noStrike" kern="1200" cap="none" spc="0" normalizeH="0" baseline="0" noProof="0" dirty="0" smtClean="0">
                <a:ln>
                  <a:noFill/>
                </a:ln>
                <a:solidFill>
                  <a:prstClr val="black"/>
                </a:solidFill>
                <a:effectLst/>
                <a:uLnTx/>
                <a:uFillTx/>
                <a:latin typeface="Arial Narrow" panose="020B0606020202030204" pitchFamily="34" charset="0"/>
              </a:rPr>
              <a:t>Une extension en cours en direction de l’ouest avec la</a:t>
            </a:r>
            <a:r>
              <a:rPr kumimoji="0" lang="fr-FR" sz="1000" b="0" i="0" u="none" strike="noStrike" kern="1200" cap="none" spc="0" normalizeH="0" noProof="0" dirty="0" smtClean="0">
                <a:ln>
                  <a:noFill/>
                </a:ln>
                <a:solidFill>
                  <a:prstClr val="black"/>
                </a:solidFill>
                <a:effectLst/>
                <a:uLnTx/>
                <a:uFillTx/>
                <a:latin typeface="Arial Narrow" panose="020B0606020202030204" pitchFamily="34" charset="0"/>
              </a:rPr>
              <a:t> réalisation du centre routier et l’implantation du centre de loisirs</a:t>
            </a:r>
            <a:endParaRPr kumimoji="0" lang="fr-FR" sz="1000" b="0" i="0" u="none" strike="noStrike" kern="1200" cap="none" spc="0" normalizeH="0" baseline="0" noProof="0" dirty="0">
              <a:ln>
                <a:noFill/>
              </a:ln>
              <a:solidFill>
                <a:prstClr val="black"/>
              </a:solidFill>
              <a:effectLst/>
              <a:uLnTx/>
              <a:uFillTx/>
              <a:latin typeface="Arial Narrow" panose="020B0606020202030204" pitchFamily="34" charset="0"/>
            </a:endParaRPr>
          </a:p>
        </p:txBody>
      </p:sp>
      <p:pic>
        <p:nvPicPr>
          <p:cNvPr id="3" name="Imag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51720" y="1190916"/>
            <a:ext cx="6599284" cy="4353656"/>
          </a:xfrm>
          <a:prstGeom prst="rect">
            <a:avLst/>
          </a:prstGeom>
          <a:ln>
            <a:noFill/>
          </a:ln>
          <a:effectLst>
            <a:outerShdw blurRad="292100" dist="139700" dir="2700000" algn="tl" rotWithShape="0">
              <a:srgbClr val="333333">
                <a:alpha val="65000"/>
              </a:srgbClr>
            </a:outerShdw>
          </a:effectLst>
        </p:spPr>
      </p:pic>
      <p:pic>
        <p:nvPicPr>
          <p:cNvPr id="7" name="Imag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54839" y="5154206"/>
            <a:ext cx="2229129" cy="1703793"/>
          </a:xfrm>
          <a:prstGeom prst="rect">
            <a:avLst/>
          </a:prstGeom>
          <a:ln>
            <a:noFill/>
          </a:ln>
          <a:effectLst>
            <a:outerShdw blurRad="292100" dist="139700" dir="2700000" algn="tl" rotWithShape="0">
              <a:srgbClr val="333333">
                <a:alpha val="65000"/>
              </a:srgbClr>
            </a:outerShdw>
          </a:effectLst>
        </p:spPr>
      </p:pic>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16" name="Imag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17" name="ZoneTexte 16">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L’analyse urbaine et paysagère</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 </a:t>
            </a:r>
            <a:r>
              <a:rPr kumimoji="0" lang="fr-FR" sz="1600" b="0" i="0" u="none" strike="noStrike" kern="1200" cap="none" spc="0" normalizeH="0" noProof="0" dirty="0" err="1" smtClean="0">
                <a:ln>
                  <a:noFill/>
                </a:ln>
                <a:solidFill>
                  <a:srgbClr val="C00000"/>
                </a:solidFill>
                <a:effectLst/>
                <a:uLnTx/>
                <a:uFillTx/>
                <a:latin typeface="Arial Narrow" panose="020B0606020202030204" pitchFamily="34" charset="0"/>
              </a:rPr>
              <a:t>Isoparc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18" name="ZoneTexte 17"/>
          <p:cNvSpPr txBox="1"/>
          <p:nvPr/>
        </p:nvSpPr>
        <p:spPr>
          <a:xfrm>
            <a:off x="3737709" y="3367744"/>
            <a:ext cx="546259"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Centre routier</a:t>
            </a:r>
            <a:endParaRPr lang="fr-FR" sz="800" b="1" dirty="0">
              <a:latin typeface="Arial Narrow" panose="020B0606020202030204" pitchFamily="34" charset="0"/>
            </a:endParaRPr>
          </a:p>
        </p:txBody>
      </p:sp>
      <p:sp>
        <p:nvSpPr>
          <p:cNvPr id="19" name="ZoneTexte 18"/>
          <p:cNvSpPr txBox="1"/>
          <p:nvPr/>
        </p:nvSpPr>
        <p:spPr>
          <a:xfrm>
            <a:off x="2659007" y="2485049"/>
            <a:ext cx="595607"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Centre de loisirs</a:t>
            </a:r>
            <a:endParaRPr lang="fr-FR" sz="800" b="1" dirty="0">
              <a:latin typeface="Arial Narrow" panose="020B0606020202030204" pitchFamily="34" charset="0"/>
            </a:endParaRPr>
          </a:p>
        </p:txBody>
      </p:sp>
    </p:spTree>
    <p:extLst>
      <p:ext uri="{BB962C8B-B14F-4D97-AF65-F5344CB8AC3E}">
        <p14:creationId xmlns:p14="http://schemas.microsoft.com/office/powerpoint/2010/main" val="3124208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ZoneTexte 5">
            <a:extLst>
              <a:ext uri="{FF2B5EF4-FFF2-40B4-BE49-F238E27FC236}">
                <a16:creationId xmlns="" xmlns:a16="http://schemas.microsoft.com/office/drawing/2014/main" id="{2F276C18-DACB-44C4-B6FC-C173D7391CCB}"/>
              </a:ext>
            </a:extLst>
          </p:cNvPr>
          <p:cNvSpPr txBox="1"/>
          <p:nvPr/>
        </p:nvSpPr>
        <p:spPr>
          <a:xfrm>
            <a:off x="231331" y="1298067"/>
            <a:ext cx="2871967" cy="4693593"/>
          </a:xfrm>
          <a:prstGeom prst="rect">
            <a:avLst/>
          </a:prstGeom>
          <a:noFill/>
        </p:spPr>
        <p:txBody>
          <a:bodyPr wrap="square" rtlCol="0">
            <a:spAutoFit/>
          </a:bodyPr>
          <a:lstStyle/>
          <a:p>
            <a:pPr marR="0" lvl="0" algn="just" defTabSz="914400" rtl="0" eaLnBrk="1" fontAlgn="auto" latinLnBrk="0" hangingPunct="1">
              <a:lnSpc>
                <a:spcPct val="100000"/>
              </a:lnSpc>
              <a:spcBef>
                <a:spcPts val="0"/>
              </a:spcBef>
              <a:spcAft>
                <a:spcPts val="0"/>
              </a:spcAft>
              <a:buClrTx/>
              <a:buSzTx/>
              <a:tabLst/>
              <a:defRPr/>
            </a:pPr>
            <a:r>
              <a:rPr kumimoji="0" lang="fr-FR" sz="1200" b="1" i="0" u="none" strike="noStrike" kern="1200" cap="none" spc="0" normalizeH="0" baseline="0" noProof="0" dirty="0" smtClean="0">
                <a:ln>
                  <a:noFill/>
                </a:ln>
                <a:solidFill>
                  <a:prstClr val="black"/>
                </a:solidFill>
                <a:effectLst/>
                <a:uLnTx/>
                <a:uFillTx/>
                <a:latin typeface="Arial Narrow" panose="020B0606020202030204" pitchFamily="34" charset="0"/>
              </a:rPr>
              <a:t>LA LECTURE</a:t>
            </a:r>
            <a:r>
              <a:rPr kumimoji="0" lang="fr-FR" sz="1200" b="1" i="0" u="none" strike="noStrike" kern="1200" cap="none" spc="0" normalizeH="0" noProof="0" dirty="0" smtClean="0">
                <a:ln>
                  <a:noFill/>
                </a:ln>
                <a:solidFill>
                  <a:prstClr val="black"/>
                </a:solidFill>
                <a:effectLst/>
                <a:uLnTx/>
                <a:uFillTx/>
                <a:latin typeface="Arial Narrow" panose="020B0606020202030204" pitchFamily="34" charset="0"/>
              </a:rPr>
              <a:t> DE LA FACADE DE LA ZA DEPUIS LA RD 910</a:t>
            </a:r>
            <a:endParaRPr kumimoji="0" lang="fr-FR" sz="1200" b="1" i="0" u="none" strike="noStrike" kern="1200" cap="none" spc="0" normalizeH="0" baseline="0" noProof="0" dirty="0" smtClean="0">
              <a:ln>
                <a:noFill/>
              </a:ln>
              <a:solidFill>
                <a:prstClr val="black"/>
              </a:solidFill>
              <a:effectLst/>
              <a:uLnTx/>
              <a:uFillTx/>
              <a:latin typeface="Arial Narrow" panose="020B060602020203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fr-FR" sz="1100" b="0" i="0" u="none" strike="noStrike" kern="1200" cap="none" spc="0" normalizeH="0" baseline="0" noProof="0" dirty="0" smtClean="0">
                <a:ln>
                  <a:noFill/>
                </a:ln>
                <a:solidFill>
                  <a:prstClr val="black"/>
                </a:solidFill>
                <a:effectLst/>
                <a:uLnTx/>
                <a:uFillTx/>
                <a:latin typeface="Arial Narrow" panose="020B0606020202030204" pitchFamily="34" charset="0"/>
              </a:rPr>
              <a:t>La ZA d’</a:t>
            </a:r>
            <a:r>
              <a:rPr kumimoji="0" lang="fr-FR" sz="1100" b="0" i="0" u="none" strike="noStrike" kern="1200" cap="none" spc="0" normalizeH="0" baseline="0" noProof="0" dirty="0" err="1" smtClean="0">
                <a:ln>
                  <a:noFill/>
                </a:ln>
                <a:solidFill>
                  <a:prstClr val="black"/>
                </a:solidFill>
                <a:effectLst/>
                <a:uLnTx/>
                <a:uFillTx/>
                <a:latin typeface="Arial Narrow" panose="020B0606020202030204" pitchFamily="34" charset="0"/>
              </a:rPr>
              <a:t>Isoparc</a:t>
            </a:r>
            <a:r>
              <a:rPr kumimoji="0" lang="fr-FR" sz="1100" b="0" i="0" u="none" strike="noStrike" kern="1200" cap="none" spc="0" normalizeH="0" baseline="0" noProof="0" dirty="0" smtClean="0">
                <a:ln>
                  <a:noFill/>
                </a:ln>
                <a:solidFill>
                  <a:prstClr val="black"/>
                </a:solidFill>
                <a:effectLst/>
                <a:uLnTx/>
                <a:uFillTx/>
                <a:latin typeface="Arial Narrow" panose="020B0606020202030204" pitchFamily="34" charset="0"/>
              </a:rPr>
              <a:t> a bénéficié d’un parti d’aménagement reposant sur une forte végétalisation et laissant une large part aux espaces verts sous diverses formes – aménagement paysager des bassins eau pluviale, préservation des haies existantes et des bosquets en place, plantation de bandes boisées périphériques -. Elle revêt ainsi aujourd’hui un caractère verdoyant qui tend à prendre de plus en plus de place mais aussi à l’enfermer dans un écrin de verdure sur toutes ses façades – sud en direction du bourg et le long de la RD84, </a:t>
            </a:r>
            <a:r>
              <a:rPr lang="fr-FR" sz="1100" dirty="0">
                <a:solidFill>
                  <a:prstClr val="black"/>
                </a:solidFill>
                <a:latin typeface="Arial Narrow" panose="020B0606020202030204" pitchFamily="34" charset="0"/>
              </a:rPr>
              <a:t>E</a:t>
            </a:r>
            <a:r>
              <a:rPr kumimoji="0" lang="fr-FR" sz="1100" b="0" i="0" u="none" strike="noStrike" kern="1200" cap="none" spc="0" normalizeH="0" baseline="0" noProof="0" dirty="0" smtClean="0">
                <a:ln>
                  <a:noFill/>
                </a:ln>
                <a:solidFill>
                  <a:prstClr val="black"/>
                </a:solidFill>
                <a:effectLst/>
                <a:uLnTx/>
                <a:uFillTx/>
                <a:latin typeface="Arial Narrow" panose="020B0606020202030204" pitchFamily="34" charset="0"/>
              </a:rPr>
              <a:t>st en façade de la RD910, ou nord en lisière du grand plateau agricole. Il en résultera dans quelques années une disparition des volumes</a:t>
            </a:r>
            <a:r>
              <a:rPr kumimoji="0" lang="fr-FR" sz="1100" b="0" i="0" u="none" strike="noStrike" kern="1200" cap="none" spc="0" normalizeH="0" noProof="0" dirty="0" smtClean="0">
                <a:ln>
                  <a:noFill/>
                </a:ln>
                <a:solidFill>
                  <a:prstClr val="black"/>
                </a:solidFill>
                <a:effectLst/>
                <a:uLnTx/>
                <a:uFillTx/>
                <a:latin typeface="Arial Narrow" panose="020B0606020202030204" pitchFamily="34" charset="0"/>
              </a:rPr>
              <a:t> bâtis derrière ce verrou boisé et une invisibilité économique.</a:t>
            </a:r>
          </a:p>
          <a:p>
            <a:pPr marR="0" lvl="0" algn="just" defTabSz="914400" rtl="0" eaLnBrk="1" fontAlgn="auto" latinLnBrk="0" hangingPunct="1">
              <a:lnSpc>
                <a:spcPct val="100000"/>
              </a:lnSpc>
              <a:spcBef>
                <a:spcPts val="0"/>
              </a:spcBef>
              <a:spcAft>
                <a:spcPts val="0"/>
              </a:spcAft>
              <a:buClrTx/>
              <a:buSzTx/>
              <a:tabLst/>
              <a:defRPr/>
            </a:pPr>
            <a:endParaRPr kumimoji="0" lang="fr-FR" sz="1100" b="0" i="0" u="none" strike="noStrike" kern="1200" cap="none" spc="0" normalizeH="0" noProof="0" dirty="0" smtClean="0">
              <a:ln>
                <a:noFill/>
              </a:ln>
              <a:solidFill>
                <a:prstClr val="black"/>
              </a:solidFill>
              <a:effectLst/>
              <a:uLnTx/>
              <a:uFillTx/>
              <a:latin typeface="Arial Narrow" panose="020B060602020203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fr-FR" sz="1100" baseline="0" dirty="0" smtClean="0">
                <a:solidFill>
                  <a:prstClr val="black"/>
                </a:solidFill>
                <a:latin typeface="Arial Narrow" panose="020B0606020202030204" pitchFamily="34" charset="0"/>
              </a:rPr>
              <a:t>Si ce parti d’aménagement repose sur une intégration paysagère forte et une préservation</a:t>
            </a:r>
            <a:r>
              <a:rPr lang="fr-FR" sz="1100" dirty="0" smtClean="0">
                <a:solidFill>
                  <a:prstClr val="black"/>
                </a:solidFill>
                <a:latin typeface="Arial Narrow" panose="020B0606020202030204" pitchFamily="34" charset="0"/>
              </a:rPr>
              <a:t> des unités écologiques d’intérêt, il soulève une interrogation :</a:t>
            </a:r>
          </a:p>
          <a:p>
            <a:pPr marL="171450" marR="0" lvl="0" indent="-171450" algn="just" defTabSz="914400" rtl="0" eaLnBrk="1" fontAlgn="auto" latinLnBrk="0" hangingPunct="1">
              <a:lnSpc>
                <a:spcPct val="100000"/>
              </a:lnSpc>
              <a:spcBef>
                <a:spcPts val="0"/>
              </a:spcBef>
              <a:spcAft>
                <a:spcPts val="0"/>
              </a:spcAft>
              <a:buClrTx/>
              <a:buSzTx/>
              <a:buFontTx/>
              <a:buChar char="-"/>
              <a:tabLst/>
              <a:defRPr/>
            </a:pPr>
            <a:r>
              <a:rPr kumimoji="0" lang="fr-FR" sz="1100" b="0" i="0" u="none" strike="noStrike" kern="1200" cap="none" spc="0" normalizeH="0" baseline="0" noProof="0" dirty="0" smtClean="0">
                <a:ln>
                  <a:noFill/>
                </a:ln>
                <a:solidFill>
                  <a:prstClr val="black"/>
                </a:solidFill>
                <a:effectLst/>
                <a:uLnTx/>
                <a:uFillTx/>
                <a:latin typeface="Arial Narrow" panose="020B0606020202030204" pitchFamily="34" charset="0"/>
              </a:rPr>
              <a:t>La générosité des plantations est-elle toujours justifiée eu égard à leur positionnement et intérêt paysager ?</a:t>
            </a:r>
            <a:endParaRPr kumimoji="0" lang="fr-FR" sz="1100" b="0" i="0" u="none" strike="noStrike" kern="1200" cap="none" spc="0" normalizeH="0" baseline="0" noProof="0" dirty="0">
              <a:ln>
                <a:noFill/>
              </a:ln>
              <a:solidFill>
                <a:prstClr val="black"/>
              </a:solidFill>
              <a:effectLst/>
              <a:uLnTx/>
              <a:uFillTx/>
              <a:latin typeface="Arial Narrow" panose="020B0606020202030204" pitchFamily="34" charset="0"/>
            </a:endParaRP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sp>
        <p:nvSpPr>
          <p:cNvPr id="17" name="ZoneTexte 16">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L’analyse urbaine et paysagère</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 </a:t>
            </a:r>
            <a:r>
              <a:rPr kumimoji="0" lang="fr-FR" sz="1600" b="0" i="0" u="none" strike="noStrike" kern="1200" cap="none" spc="0" normalizeH="0" noProof="0" dirty="0" err="1" smtClean="0">
                <a:ln>
                  <a:noFill/>
                </a:ln>
                <a:solidFill>
                  <a:srgbClr val="C00000"/>
                </a:solidFill>
                <a:effectLst/>
                <a:uLnTx/>
                <a:uFillTx/>
                <a:latin typeface="Arial Narrow" panose="020B0606020202030204" pitchFamily="34" charset="0"/>
              </a:rPr>
              <a:t>Isoparc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pic>
        <p:nvPicPr>
          <p:cNvPr id="9" name="Image 8"/>
          <p:cNvPicPr>
            <a:picLocks noChangeAspect="1"/>
          </p:cNvPicPr>
          <p:nvPr/>
        </p:nvPicPr>
        <p:blipFill rotWithShape="1">
          <a:blip r:embed="rId3">
            <a:grayscl/>
          </a:blip>
          <a:srcRect l="34171" t="14017" r="40826" b="7308"/>
          <a:stretch/>
        </p:blipFill>
        <p:spPr>
          <a:xfrm>
            <a:off x="3223852" y="1121807"/>
            <a:ext cx="2847289" cy="5599668"/>
          </a:xfrm>
          <a:prstGeom prst="rect">
            <a:avLst/>
          </a:prstGeom>
          <a:ln>
            <a:noFill/>
          </a:ln>
          <a:effectLst>
            <a:outerShdw blurRad="292100" dist="139700" dir="2700000" algn="tl" rotWithShape="0">
              <a:srgbClr val="333333">
                <a:alpha val="65000"/>
              </a:srgbClr>
            </a:outerShdw>
          </a:effectLst>
        </p:spPr>
      </p:pic>
      <p:sp>
        <p:nvSpPr>
          <p:cNvPr id="55" name="Demi-cadre 54"/>
          <p:cNvSpPr/>
          <p:nvPr/>
        </p:nvSpPr>
        <p:spPr>
          <a:xfrm rot="9156496">
            <a:off x="4280168" y="3210222"/>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56" name="Demi-cadre 55"/>
          <p:cNvSpPr/>
          <p:nvPr/>
        </p:nvSpPr>
        <p:spPr>
          <a:xfrm rot="14062665">
            <a:off x="4747058" y="3040695"/>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20" name="ZoneTexte 19"/>
          <p:cNvSpPr txBox="1"/>
          <p:nvPr/>
        </p:nvSpPr>
        <p:spPr>
          <a:xfrm>
            <a:off x="4311507" y="3277034"/>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1</a:t>
            </a:r>
            <a:endParaRPr lang="fr-FR" sz="1200" dirty="0">
              <a:solidFill>
                <a:schemeClr val="accent2">
                  <a:lumMod val="75000"/>
                </a:schemeClr>
              </a:solidFill>
              <a:latin typeface="Arial Narrow" panose="020B0606020202030204" pitchFamily="34" charset="0"/>
            </a:endParaRPr>
          </a:p>
        </p:txBody>
      </p:sp>
      <p:sp>
        <p:nvSpPr>
          <p:cNvPr id="23" name="Demi-cadre 22"/>
          <p:cNvSpPr/>
          <p:nvPr/>
        </p:nvSpPr>
        <p:spPr>
          <a:xfrm rot="9156496">
            <a:off x="4726275" y="3340096"/>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24" name="ZoneTexte 23"/>
          <p:cNvSpPr txBox="1"/>
          <p:nvPr/>
        </p:nvSpPr>
        <p:spPr>
          <a:xfrm>
            <a:off x="5232202" y="3434578"/>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2</a:t>
            </a:r>
            <a:endParaRPr lang="fr-FR" sz="1200" dirty="0">
              <a:solidFill>
                <a:schemeClr val="accent2">
                  <a:lumMod val="75000"/>
                </a:schemeClr>
              </a:solidFill>
              <a:latin typeface="Arial Narrow" panose="020B0606020202030204" pitchFamily="34" charset="0"/>
            </a:endParaRPr>
          </a:p>
        </p:txBody>
      </p:sp>
      <p:sp>
        <p:nvSpPr>
          <p:cNvPr id="25" name="ZoneTexte 24"/>
          <p:cNvSpPr txBox="1"/>
          <p:nvPr/>
        </p:nvSpPr>
        <p:spPr>
          <a:xfrm>
            <a:off x="6150693" y="2486966"/>
            <a:ext cx="2555776"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2-  Entrée par le giratoire sur la RD910 </a:t>
            </a:r>
            <a:endParaRPr lang="fr-FR" sz="1200" dirty="0">
              <a:solidFill>
                <a:schemeClr val="accent2">
                  <a:lumMod val="75000"/>
                </a:schemeClr>
              </a:solidFill>
              <a:latin typeface="Arial Narrow" panose="020B0606020202030204" pitchFamily="34" charset="0"/>
            </a:endParaRPr>
          </a:p>
        </p:txBody>
      </p:sp>
      <p:pic>
        <p:nvPicPr>
          <p:cNvPr id="16" name="Imag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26" name="ZoneTexte 25"/>
          <p:cNvSpPr txBox="1"/>
          <p:nvPr/>
        </p:nvSpPr>
        <p:spPr>
          <a:xfrm>
            <a:off x="4827520" y="3063815"/>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3</a:t>
            </a:r>
            <a:endParaRPr lang="fr-FR" sz="1200" dirty="0">
              <a:solidFill>
                <a:schemeClr val="accent2">
                  <a:lumMod val="75000"/>
                </a:schemeClr>
              </a:solidFill>
              <a:latin typeface="Arial Narrow" panose="020B0606020202030204" pitchFamily="34" charset="0"/>
            </a:endParaRPr>
          </a:p>
        </p:txBody>
      </p:sp>
      <p:pic>
        <p:nvPicPr>
          <p:cNvPr id="3" name="Image 2"/>
          <p:cNvPicPr>
            <a:picLocks noChangeAspect="1"/>
          </p:cNvPicPr>
          <p:nvPr/>
        </p:nvPicPr>
        <p:blipFill rotWithShape="1">
          <a:blip r:embed="rId5"/>
          <a:srcRect l="28168" t="10025" r="12016" b="45970"/>
          <a:stretch/>
        </p:blipFill>
        <p:spPr>
          <a:xfrm>
            <a:off x="6156176" y="1293231"/>
            <a:ext cx="2586928" cy="1189469"/>
          </a:xfrm>
          <a:prstGeom prst="rect">
            <a:avLst/>
          </a:prstGeom>
        </p:spPr>
      </p:pic>
      <p:sp>
        <p:nvSpPr>
          <p:cNvPr id="27" name="ZoneTexte 26"/>
          <p:cNvSpPr txBox="1"/>
          <p:nvPr/>
        </p:nvSpPr>
        <p:spPr>
          <a:xfrm>
            <a:off x="6187328" y="872872"/>
            <a:ext cx="2555776" cy="461665"/>
          </a:xfrm>
          <a:prstGeom prst="rect">
            <a:avLst/>
          </a:prstGeom>
          <a:solidFill>
            <a:schemeClr val="bg2"/>
          </a:solidFill>
        </p:spPr>
        <p:txBody>
          <a:bodyPr wrap="square" rtlCol="0">
            <a:spAutoFit/>
          </a:bodyPr>
          <a:lstStyle/>
          <a:p>
            <a:r>
              <a:rPr lang="fr-FR" sz="1200" dirty="0">
                <a:solidFill>
                  <a:schemeClr val="accent2">
                    <a:lumMod val="75000"/>
                  </a:schemeClr>
                </a:solidFill>
                <a:latin typeface="Arial Narrow" panose="020B0606020202030204" pitchFamily="34" charset="0"/>
              </a:rPr>
              <a:t>3</a:t>
            </a:r>
            <a:r>
              <a:rPr lang="fr-FR" sz="1200" dirty="0" smtClean="0">
                <a:solidFill>
                  <a:schemeClr val="accent2">
                    <a:lumMod val="75000"/>
                  </a:schemeClr>
                </a:solidFill>
                <a:latin typeface="Arial Narrow" panose="020B0606020202030204" pitchFamily="34" charset="0"/>
              </a:rPr>
              <a:t>-  Façade au </a:t>
            </a:r>
            <a:r>
              <a:rPr lang="fr-FR" sz="1200" dirty="0" err="1" smtClean="0">
                <a:solidFill>
                  <a:schemeClr val="accent2">
                    <a:lumMod val="75000"/>
                  </a:schemeClr>
                </a:solidFill>
                <a:latin typeface="Arial Narrow" panose="020B0606020202030204" pitchFamily="34" charset="0"/>
              </a:rPr>
              <a:t>paysagement</a:t>
            </a:r>
            <a:r>
              <a:rPr lang="fr-FR" sz="1200" dirty="0" smtClean="0">
                <a:solidFill>
                  <a:schemeClr val="accent2">
                    <a:lumMod val="75000"/>
                  </a:schemeClr>
                </a:solidFill>
                <a:latin typeface="Arial Narrow" panose="020B0606020202030204" pitchFamily="34" charset="0"/>
              </a:rPr>
              <a:t> « léger » sur la RD910 </a:t>
            </a:r>
            <a:endParaRPr lang="fr-FR" sz="1200" dirty="0">
              <a:solidFill>
                <a:schemeClr val="accent2">
                  <a:lumMod val="75000"/>
                </a:schemeClr>
              </a:solidFill>
              <a:latin typeface="Arial Narrow" panose="020B0606020202030204" pitchFamily="34" charset="0"/>
            </a:endParaRPr>
          </a:p>
        </p:txBody>
      </p:sp>
      <p:pic>
        <p:nvPicPr>
          <p:cNvPr id="7" name="Image 6"/>
          <p:cNvPicPr>
            <a:picLocks noChangeAspect="1"/>
          </p:cNvPicPr>
          <p:nvPr/>
        </p:nvPicPr>
        <p:blipFill rotWithShape="1">
          <a:blip r:embed="rId6"/>
          <a:srcRect l="38703" t="11322" r="13791" b="40673"/>
          <a:stretch/>
        </p:blipFill>
        <p:spPr>
          <a:xfrm>
            <a:off x="6124605" y="2767795"/>
            <a:ext cx="2617532" cy="1653178"/>
          </a:xfrm>
          <a:prstGeom prst="rect">
            <a:avLst/>
          </a:prstGeom>
        </p:spPr>
      </p:pic>
      <p:pic>
        <p:nvPicPr>
          <p:cNvPr id="10" name="Image 9"/>
          <p:cNvPicPr>
            <a:picLocks noChangeAspect="1"/>
          </p:cNvPicPr>
          <p:nvPr/>
        </p:nvPicPr>
        <p:blipFill rotWithShape="1">
          <a:blip r:embed="rId7"/>
          <a:srcRect l="31120" t="12036" r="26376" b="33958"/>
          <a:stretch/>
        </p:blipFill>
        <p:spPr>
          <a:xfrm>
            <a:off x="6068896" y="4706069"/>
            <a:ext cx="2599180" cy="2064056"/>
          </a:xfrm>
          <a:prstGeom prst="rect">
            <a:avLst/>
          </a:prstGeom>
        </p:spPr>
      </p:pic>
      <p:sp>
        <p:nvSpPr>
          <p:cNvPr id="19" name="ZoneTexte 18"/>
          <p:cNvSpPr txBox="1"/>
          <p:nvPr/>
        </p:nvSpPr>
        <p:spPr>
          <a:xfrm>
            <a:off x="6068896" y="4358148"/>
            <a:ext cx="2657387" cy="461665"/>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1 - Traitement paysager des abords de la RD84 A</a:t>
            </a:r>
            <a:endParaRPr lang="fr-FR" sz="1200" dirty="0">
              <a:solidFill>
                <a:schemeClr val="accent2">
                  <a:lumMod val="75000"/>
                </a:schemeClr>
              </a:solidFill>
              <a:latin typeface="Arial Narrow" panose="020B0606020202030204" pitchFamily="34" charset="0"/>
            </a:endParaRPr>
          </a:p>
        </p:txBody>
      </p:sp>
    </p:spTree>
    <p:extLst>
      <p:ext uri="{BB962C8B-B14F-4D97-AF65-F5344CB8AC3E}">
        <p14:creationId xmlns:p14="http://schemas.microsoft.com/office/powerpoint/2010/main" val="3452919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2"/>
          <a:srcRect l="23228" t="10818" b="37176"/>
          <a:stretch/>
        </p:blipFill>
        <p:spPr>
          <a:xfrm>
            <a:off x="3480846" y="1249187"/>
            <a:ext cx="5170158" cy="2188940"/>
          </a:xfrm>
          <a:prstGeom prst="rect">
            <a:avLst/>
          </a:prstGeom>
        </p:spPr>
      </p:pic>
      <p:pic>
        <p:nvPicPr>
          <p:cNvPr id="9" name="Image 8"/>
          <p:cNvPicPr>
            <a:picLocks noChangeAspect="1"/>
          </p:cNvPicPr>
          <p:nvPr/>
        </p:nvPicPr>
        <p:blipFill rotWithShape="1">
          <a:blip r:embed="rId3">
            <a:grayscl/>
          </a:blip>
          <a:srcRect l="34171" t="14017" r="40826" b="7308"/>
          <a:stretch/>
        </p:blipFill>
        <p:spPr>
          <a:xfrm>
            <a:off x="215943" y="1177358"/>
            <a:ext cx="2847289" cy="5599668"/>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ZoneTexte 5">
            <a:extLst>
              <a:ext uri="{FF2B5EF4-FFF2-40B4-BE49-F238E27FC236}">
                <a16:creationId xmlns="" xmlns:a16="http://schemas.microsoft.com/office/drawing/2014/main" id="{2F276C18-DACB-44C4-B6FC-C173D7391CCB}"/>
              </a:ext>
            </a:extLst>
          </p:cNvPr>
          <p:cNvSpPr txBox="1"/>
          <p:nvPr/>
        </p:nvSpPr>
        <p:spPr>
          <a:xfrm>
            <a:off x="254310" y="1151332"/>
            <a:ext cx="2871967" cy="461665"/>
          </a:xfrm>
          <a:prstGeom prst="rect">
            <a:avLst/>
          </a:prstGeom>
          <a:noFill/>
        </p:spPr>
        <p:txBody>
          <a:bodyPr wrap="square" rtlCol="0">
            <a:spAutoFit/>
          </a:bodyPr>
          <a:lstStyle/>
          <a:p>
            <a:pPr marR="0" lvl="0" algn="just" defTabSz="914400" rtl="0" eaLnBrk="1" fontAlgn="auto" latinLnBrk="0" hangingPunct="1">
              <a:lnSpc>
                <a:spcPct val="100000"/>
              </a:lnSpc>
              <a:spcBef>
                <a:spcPts val="0"/>
              </a:spcBef>
              <a:spcAft>
                <a:spcPts val="0"/>
              </a:spcAft>
              <a:buClrTx/>
              <a:buSzTx/>
              <a:tabLst/>
              <a:defRPr/>
            </a:pPr>
            <a:r>
              <a:rPr kumimoji="0" lang="fr-FR" sz="1200" b="1" i="0" u="none" strike="noStrike" kern="1200" cap="none" spc="0" normalizeH="0" baseline="0" noProof="0" dirty="0" smtClean="0">
                <a:ln>
                  <a:noFill/>
                </a:ln>
                <a:solidFill>
                  <a:prstClr val="black"/>
                </a:solidFill>
                <a:effectLst/>
                <a:uLnTx/>
                <a:uFillTx/>
                <a:latin typeface="Arial Narrow" panose="020B0606020202030204" pitchFamily="34" charset="0"/>
              </a:rPr>
              <a:t>LA LECTURE</a:t>
            </a:r>
            <a:r>
              <a:rPr kumimoji="0" lang="fr-FR" sz="1200" b="1" i="0" u="none" strike="noStrike" kern="1200" cap="none" spc="0" normalizeH="0" noProof="0" dirty="0" smtClean="0">
                <a:ln>
                  <a:noFill/>
                </a:ln>
                <a:solidFill>
                  <a:prstClr val="black"/>
                </a:solidFill>
                <a:effectLst/>
                <a:uLnTx/>
                <a:uFillTx/>
                <a:latin typeface="Arial Narrow" panose="020B0606020202030204" pitchFamily="34" charset="0"/>
              </a:rPr>
              <a:t> DE LA FACADE DE LA ZA DEPUIS LA RD 910</a:t>
            </a:r>
            <a:endParaRPr kumimoji="0" lang="fr-FR" sz="1200" b="1" i="0" u="none" strike="noStrike" kern="1200" cap="none" spc="0" normalizeH="0" baseline="0" noProof="0" dirty="0" smtClean="0">
              <a:ln>
                <a:noFill/>
              </a:ln>
              <a:solidFill>
                <a:prstClr val="black"/>
              </a:solidFill>
              <a:effectLst/>
              <a:uLnTx/>
              <a:uFillTx/>
              <a:latin typeface="Arial Narrow" panose="020B0606020202030204" pitchFamily="34" charset="0"/>
            </a:endParaRP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16" name="Imag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17" name="ZoneTexte 16">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L’analyse urbaine et paysagère</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 </a:t>
            </a:r>
            <a:r>
              <a:rPr kumimoji="0" lang="fr-FR" sz="1600" b="0" i="0" u="none" strike="noStrike" kern="1200" cap="none" spc="0" normalizeH="0" noProof="0" dirty="0" err="1" smtClean="0">
                <a:ln>
                  <a:noFill/>
                </a:ln>
                <a:solidFill>
                  <a:srgbClr val="C00000"/>
                </a:solidFill>
                <a:effectLst/>
                <a:uLnTx/>
                <a:uFillTx/>
                <a:latin typeface="Arial Narrow" panose="020B0606020202030204" pitchFamily="34" charset="0"/>
              </a:rPr>
              <a:t>Isoparc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10" name="Demi-cadre 9"/>
          <p:cNvSpPr/>
          <p:nvPr/>
        </p:nvSpPr>
        <p:spPr>
          <a:xfrm rot="3962875">
            <a:off x="2259592" y="1559681"/>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56" name="Demi-cadre 55"/>
          <p:cNvSpPr/>
          <p:nvPr/>
        </p:nvSpPr>
        <p:spPr>
          <a:xfrm rot="13330810">
            <a:off x="1559556" y="3815631"/>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18" name="ZoneTexte 17"/>
          <p:cNvSpPr txBox="1"/>
          <p:nvPr/>
        </p:nvSpPr>
        <p:spPr>
          <a:xfrm>
            <a:off x="3466242" y="1222193"/>
            <a:ext cx="4861712" cy="646331"/>
          </a:xfrm>
          <a:prstGeom prst="rect">
            <a:avLst/>
          </a:prstGeom>
          <a:noFill/>
        </p:spPr>
        <p:txBody>
          <a:bodyPr wrap="square" rtlCol="0">
            <a:spAutoFit/>
          </a:bodyPr>
          <a:lstStyle/>
          <a:p>
            <a:r>
              <a:rPr lang="fr-FR" dirty="0" smtClean="0">
                <a:solidFill>
                  <a:schemeClr val="accent2">
                    <a:lumMod val="75000"/>
                  </a:schemeClr>
                </a:solidFill>
                <a:latin typeface="Arial Narrow" panose="020B0606020202030204" pitchFamily="34" charset="0"/>
              </a:rPr>
              <a:t>1- Vue sur la façade de la RD qui sera opaque dans quelques années  – côté sud</a:t>
            </a:r>
            <a:endParaRPr lang="fr-FR" dirty="0">
              <a:solidFill>
                <a:schemeClr val="accent2">
                  <a:lumMod val="75000"/>
                </a:schemeClr>
              </a:solidFill>
              <a:latin typeface="Arial Narrow" panose="020B0606020202030204" pitchFamily="34" charset="0"/>
            </a:endParaRPr>
          </a:p>
        </p:txBody>
      </p:sp>
      <p:sp>
        <p:nvSpPr>
          <p:cNvPr id="19" name="ZoneTexte 18"/>
          <p:cNvSpPr txBox="1"/>
          <p:nvPr/>
        </p:nvSpPr>
        <p:spPr>
          <a:xfrm>
            <a:off x="1633863" y="4422051"/>
            <a:ext cx="268117" cy="369332"/>
          </a:xfrm>
          <a:prstGeom prst="rect">
            <a:avLst/>
          </a:prstGeom>
          <a:solidFill>
            <a:schemeClr val="bg2"/>
          </a:solidFill>
        </p:spPr>
        <p:txBody>
          <a:bodyPr wrap="square" rtlCol="0">
            <a:spAutoFit/>
          </a:bodyPr>
          <a:lstStyle/>
          <a:p>
            <a:r>
              <a:rPr lang="fr-FR" dirty="0" smtClean="0">
                <a:solidFill>
                  <a:schemeClr val="accent2">
                    <a:lumMod val="75000"/>
                  </a:schemeClr>
                </a:solidFill>
                <a:latin typeface="Arial Narrow" panose="020B0606020202030204" pitchFamily="34" charset="0"/>
              </a:rPr>
              <a:t>1</a:t>
            </a:r>
            <a:endParaRPr lang="fr-FR" dirty="0">
              <a:solidFill>
                <a:schemeClr val="accent2">
                  <a:lumMod val="75000"/>
                </a:schemeClr>
              </a:solidFill>
              <a:latin typeface="Arial Narrow" panose="020B0606020202030204" pitchFamily="34" charset="0"/>
            </a:endParaRPr>
          </a:p>
        </p:txBody>
      </p:sp>
      <p:sp>
        <p:nvSpPr>
          <p:cNvPr id="26" name="ZoneTexte 25"/>
          <p:cNvSpPr txBox="1"/>
          <p:nvPr/>
        </p:nvSpPr>
        <p:spPr>
          <a:xfrm>
            <a:off x="3902218" y="3595902"/>
            <a:ext cx="4861712" cy="369332"/>
          </a:xfrm>
          <a:prstGeom prst="rect">
            <a:avLst/>
          </a:prstGeom>
          <a:noFill/>
        </p:spPr>
        <p:txBody>
          <a:bodyPr wrap="square" rtlCol="0">
            <a:spAutoFit/>
          </a:bodyPr>
          <a:lstStyle/>
          <a:p>
            <a:r>
              <a:rPr lang="fr-FR" dirty="0">
                <a:solidFill>
                  <a:schemeClr val="accent2">
                    <a:lumMod val="75000"/>
                  </a:schemeClr>
                </a:solidFill>
                <a:latin typeface="Arial Narrow" panose="020B0606020202030204" pitchFamily="34" charset="0"/>
              </a:rPr>
              <a:t>2</a:t>
            </a:r>
            <a:r>
              <a:rPr lang="fr-FR" dirty="0" smtClean="0">
                <a:solidFill>
                  <a:schemeClr val="accent2">
                    <a:lumMod val="75000"/>
                  </a:schemeClr>
                </a:solidFill>
                <a:latin typeface="Arial Narrow" panose="020B0606020202030204" pitchFamily="34" charset="0"/>
              </a:rPr>
              <a:t>- Vue sur la haie plantée en frange nord du site</a:t>
            </a:r>
            <a:endParaRPr lang="fr-FR" dirty="0">
              <a:solidFill>
                <a:schemeClr val="accent2">
                  <a:lumMod val="75000"/>
                </a:schemeClr>
              </a:solidFill>
              <a:latin typeface="Arial Narrow" panose="020B0606020202030204" pitchFamily="34" charset="0"/>
            </a:endParaRPr>
          </a:p>
        </p:txBody>
      </p:sp>
      <p:sp>
        <p:nvSpPr>
          <p:cNvPr id="28" name="ZoneTexte 27"/>
          <p:cNvSpPr txBox="1"/>
          <p:nvPr/>
        </p:nvSpPr>
        <p:spPr>
          <a:xfrm>
            <a:off x="2325349" y="1695462"/>
            <a:ext cx="268117" cy="369332"/>
          </a:xfrm>
          <a:prstGeom prst="rect">
            <a:avLst/>
          </a:prstGeom>
          <a:solidFill>
            <a:schemeClr val="bg2"/>
          </a:solidFill>
        </p:spPr>
        <p:txBody>
          <a:bodyPr wrap="square" rtlCol="0">
            <a:spAutoFit/>
          </a:bodyPr>
          <a:lstStyle/>
          <a:p>
            <a:r>
              <a:rPr lang="fr-FR" dirty="0" smtClean="0">
                <a:solidFill>
                  <a:schemeClr val="accent2">
                    <a:lumMod val="75000"/>
                  </a:schemeClr>
                </a:solidFill>
                <a:latin typeface="Arial Narrow" panose="020B0606020202030204" pitchFamily="34" charset="0"/>
              </a:rPr>
              <a:t>2</a:t>
            </a:r>
            <a:endParaRPr lang="fr-FR" dirty="0">
              <a:solidFill>
                <a:schemeClr val="accent2">
                  <a:lumMod val="75000"/>
                </a:schemeClr>
              </a:solidFill>
              <a:latin typeface="Arial Narrow" panose="020B0606020202030204" pitchFamily="34" charset="0"/>
            </a:endParaRPr>
          </a:p>
        </p:txBody>
      </p:sp>
      <p:cxnSp>
        <p:nvCxnSpPr>
          <p:cNvPr id="25" name="Connecteur droit avec flèche 24"/>
          <p:cNvCxnSpPr/>
          <p:nvPr/>
        </p:nvCxnSpPr>
        <p:spPr>
          <a:xfrm flipH="1">
            <a:off x="1785286" y="1856472"/>
            <a:ext cx="521722" cy="929020"/>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32" name="Connecteur droit avec flèche 31"/>
          <p:cNvCxnSpPr/>
          <p:nvPr/>
        </p:nvCxnSpPr>
        <p:spPr>
          <a:xfrm flipV="1">
            <a:off x="1785286" y="3861048"/>
            <a:ext cx="0" cy="28803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pic>
        <p:nvPicPr>
          <p:cNvPr id="11" name="Image 10"/>
          <p:cNvPicPr>
            <a:picLocks noChangeAspect="1"/>
          </p:cNvPicPr>
          <p:nvPr/>
        </p:nvPicPr>
        <p:blipFill rotWithShape="1">
          <a:blip r:embed="rId6"/>
          <a:srcRect l="24634" t="12130" b="37865"/>
          <a:stretch/>
        </p:blipFill>
        <p:spPr>
          <a:xfrm>
            <a:off x="4279943" y="3891283"/>
            <a:ext cx="4341069" cy="1800200"/>
          </a:xfrm>
          <a:prstGeom prst="rect">
            <a:avLst/>
          </a:prstGeom>
        </p:spPr>
      </p:pic>
      <p:pic>
        <p:nvPicPr>
          <p:cNvPr id="20" name="Image 19"/>
          <p:cNvPicPr>
            <a:picLocks noChangeAspect="1"/>
          </p:cNvPicPr>
          <p:nvPr/>
        </p:nvPicPr>
        <p:blipFill rotWithShape="1">
          <a:blip r:embed="rId7"/>
          <a:srcRect l="29722" t="14451" r="3083" b="38044"/>
          <a:stretch/>
        </p:blipFill>
        <p:spPr>
          <a:xfrm>
            <a:off x="3778710" y="5276674"/>
            <a:ext cx="3096345" cy="1494486"/>
          </a:xfrm>
          <a:prstGeom prst="rect">
            <a:avLst/>
          </a:prstGeom>
        </p:spPr>
      </p:pic>
    </p:spTree>
    <p:extLst>
      <p:ext uri="{BB962C8B-B14F-4D97-AF65-F5344CB8AC3E}">
        <p14:creationId xmlns:p14="http://schemas.microsoft.com/office/powerpoint/2010/main" val="2180622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rotWithShape="1">
          <a:blip r:embed="rId2"/>
          <a:srcRect l="39489" t="17648" b="36347"/>
          <a:stretch/>
        </p:blipFill>
        <p:spPr>
          <a:xfrm>
            <a:off x="3365178" y="887696"/>
            <a:ext cx="5093410" cy="2420242"/>
          </a:xfrm>
          <a:prstGeom prst="rect">
            <a:avLst/>
          </a:prstGeom>
        </p:spPr>
      </p:pic>
      <p:pic>
        <p:nvPicPr>
          <p:cNvPr id="9" name="Image 8"/>
          <p:cNvPicPr>
            <a:picLocks noChangeAspect="1"/>
          </p:cNvPicPr>
          <p:nvPr/>
        </p:nvPicPr>
        <p:blipFill rotWithShape="1">
          <a:blip r:embed="rId3">
            <a:grayscl/>
          </a:blip>
          <a:srcRect l="34171" t="14017" r="40826" b="7308"/>
          <a:stretch/>
        </p:blipFill>
        <p:spPr>
          <a:xfrm>
            <a:off x="215943" y="1177358"/>
            <a:ext cx="2847289" cy="5599668"/>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ZoneTexte 5">
            <a:extLst>
              <a:ext uri="{FF2B5EF4-FFF2-40B4-BE49-F238E27FC236}">
                <a16:creationId xmlns="" xmlns:a16="http://schemas.microsoft.com/office/drawing/2014/main" id="{2F276C18-DACB-44C4-B6FC-C173D7391CCB}"/>
              </a:ext>
            </a:extLst>
          </p:cNvPr>
          <p:cNvSpPr txBox="1"/>
          <p:nvPr/>
        </p:nvSpPr>
        <p:spPr>
          <a:xfrm>
            <a:off x="254310" y="1151332"/>
            <a:ext cx="2871967" cy="461665"/>
          </a:xfrm>
          <a:prstGeom prst="rect">
            <a:avLst/>
          </a:prstGeom>
          <a:noFill/>
        </p:spPr>
        <p:txBody>
          <a:bodyPr wrap="square" rtlCol="0">
            <a:spAutoFit/>
          </a:bodyPr>
          <a:lstStyle/>
          <a:p>
            <a:pPr marR="0" lvl="0" algn="just" defTabSz="914400" rtl="0" eaLnBrk="1" fontAlgn="auto" latinLnBrk="0" hangingPunct="1">
              <a:lnSpc>
                <a:spcPct val="100000"/>
              </a:lnSpc>
              <a:spcBef>
                <a:spcPts val="0"/>
              </a:spcBef>
              <a:spcAft>
                <a:spcPts val="0"/>
              </a:spcAft>
              <a:buClrTx/>
              <a:buSzTx/>
              <a:tabLst/>
              <a:defRPr/>
            </a:pPr>
            <a:r>
              <a:rPr kumimoji="0" lang="fr-FR" sz="1200" b="1" i="0" u="none" strike="noStrike" kern="1200" cap="none" spc="0" normalizeH="0" baseline="0" noProof="0" dirty="0" smtClean="0">
                <a:ln>
                  <a:noFill/>
                </a:ln>
                <a:solidFill>
                  <a:prstClr val="black"/>
                </a:solidFill>
                <a:effectLst/>
                <a:uLnTx/>
                <a:uFillTx/>
                <a:latin typeface="Arial Narrow" panose="020B0606020202030204" pitchFamily="34" charset="0"/>
              </a:rPr>
              <a:t>LA LECTURE</a:t>
            </a:r>
            <a:r>
              <a:rPr kumimoji="0" lang="fr-FR" sz="1200" b="1" i="0" u="none" strike="noStrike" kern="1200" cap="none" spc="0" normalizeH="0" noProof="0" dirty="0" smtClean="0">
                <a:ln>
                  <a:noFill/>
                </a:ln>
                <a:solidFill>
                  <a:prstClr val="black"/>
                </a:solidFill>
                <a:effectLst/>
                <a:uLnTx/>
                <a:uFillTx/>
                <a:latin typeface="Arial Narrow" panose="020B0606020202030204" pitchFamily="34" charset="0"/>
              </a:rPr>
              <a:t> DE LA FACADE DE LA ZA DEPUIS LA RD 910</a:t>
            </a:r>
            <a:endParaRPr kumimoji="0" lang="fr-FR" sz="1200" b="1" i="0" u="none" strike="noStrike" kern="1200" cap="none" spc="0" normalizeH="0" baseline="0" noProof="0" dirty="0" smtClean="0">
              <a:ln>
                <a:noFill/>
              </a:ln>
              <a:solidFill>
                <a:prstClr val="black"/>
              </a:solidFill>
              <a:effectLst/>
              <a:uLnTx/>
              <a:uFillTx/>
              <a:latin typeface="Arial Narrow" panose="020B0606020202030204" pitchFamily="34" charset="0"/>
            </a:endParaRP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sp>
        <p:nvSpPr>
          <p:cNvPr id="17" name="ZoneTexte 16">
            <a:extLst>
              <a:ext uri="{FF2B5EF4-FFF2-40B4-BE49-F238E27FC236}">
                <a16:creationId xmlns="" xmlns:a16="http://schemas.microsoft.com/office/drawing/2014/main" id="{E81D954A-A4AC-4D5B-B112-1EAA233C8281}"/>
              </a:ext>
            </a:extLst>
          </p:cNvPr>
          <p:cNvSpPr txBox="1"/>
          <p:nvPr/>
        </p:nvSpPr>
        <p:spPr>
          <a:xfrm>
            <a:off x="38981" y="811732"/>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L’analyse urbaine et paysagère</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 </a:t>
            </a:r>
            <a:r>
              <a:rPr kumimoji="0" lang="fr-FR" sz="1600" b="0" i="0" u="none" strike="noStrike" kern="1200" cap="none" spc="0" normalizeH="0" noProof="0" dirty="0" err="1" smtClean="0">
                <a:ln>
                  <a:noFill/>
                </a:ln>
                <a:solidFill>
                  <a:srgbClr val="C00000"/>
                </a:solidFill>
                <a:effectLst/>
                <a:uLnTx/>
                <a:uFillTx/>
                <a:latin typeface="Arial Narrow" panose="020B0606020202030204" pitchFamily="34" charset="0"/>
              </a:rPr>
              <a:t>Isoparc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10" name="Demi-cadre 9"/>
          <p:cNvSpPr/>
          <p:nvPr/>
        </p:nvSpPr>
        <p:spPr>
          <a:xfrm rot="3962875">
            <a:off x="1853973" y="2939640"/>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56" name="Demi-cadre 55"/>
          <p:cNvSpPr/>
          <p:nvPr/>
        </p:nvSpPr>
        <p:spPr>
          <a:xfrm rot="2459484">
            <a:off x="2152531" y="2374218"/>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19" name="ZoneTexte 18"/>
          <p:cNvSpPr txBox="1"/>
          <p:nvPr/>
        </p:nvSpPr>
        <p:spPr>
          <a:xfrm>
            <a:off x="2258157" y="2504273"/>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1</a:t>
            </a:r>
            <a:endParaRPr lang="fr-FR" sz="1200" dirty="0">
              <a:solidFill>
                <a:schemeClr val="accent2">
                  <a:lumMod val="75000"/>
                </a:schemeClr>
              </a:solidFill>
              <a:latin typeface="Arial Narrow" panose="020B0606020202030204" pitchFamily="34" charset="0"/>
            </a:endParaRPr>
          </a:p>
        </p:txBody>
      </p:sp>
      <p:sp>
        <p:nvSpPr>
          <p:cNvPr id="28" name="ZoneTexte 27"/>
          <p:cNvSpPr txBox="1"/>
          <p:nvPr/>
        </p:nvSpPr>
        <p:spPr>
          <a:xfrm>
            <a:off x="1928280" y="3080728"/>
            <a:ext cx="268117" cy="307777"/>
          </a:xfrm>
          <a:prstGeom prst="rect">
            <a:avLst/>
          </a:prstGeom>
          <a:solidFill>
            <a:schemeClr val="bg2"/>
          </a:solidFill>
        </p:spPr>
        <p:txBody>
          <a:bodyPr wrap="square" rtlCol="0">
            <a:spAutoFit/>
          </a:bodyPr>
          <a:lstStyle/>
          <a:p>
            <a:r>
              <a:rPr lang="fr-FR" sz="1400" dirty="0" smtClean="0">
                <a:solidFill>
                  <a:schemeClr val="accent2">
                    <a:lumMod val="75000"/>
                  </a:schemeClr>
                </a:solidFill>
                <a:latin typeface="Arial Narrow" panose="020B0606020202030204" pitchFamily="34" charset="0"/>
              </a:rPr>
              <a:t>2</a:t>
            </a:r>
            <a:endParaRPr lang="fr-FR" sz="1400" dirty="0">
              <a:solidFill>
                <a:schemeClr val="accent2">
                  <a:lumMod val="75000"/>
                </a:schemeClr>
              </a:solidFill>
              <a:latin typeface="Arial Narrow" panose="020B0606020202030204" pitchFamily="34" charset="0"/>
            </a:endParaRPr>
          </a:p>
        </p:txBody>
      </p:sp>
      <p:pic>
        <p:nvPicPr>
          <p:cNvPr id="3" name="Imag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20267" y="3009412"/>
            <a:ext cx="2311875" cy="1733906"/>
          </a:xfrm>
          <a:prstGeom prst="rect">
            <a:avLst/>
          </a:prstGeom>
        </p:spPr>
      </p:pic>
      <p:sp>
        <p:nvSpPr>
          <p:cNvPr id="18" name="ZoneTexte 17"/>
          <p:cNvSpPr txBox="1"/>
          <p:nvPr/>
        </p:nvSpPr>
        <p:spPr>
          <a:xfrm>
            <a:off x="3302133" y="2954618"/>
            <a:ext cx="2348142" cy="461665"/>
          </a:xfrm>
          <a:prstGeom prst="rect">
            <a:avLst/>
          </a:prstGeom>
          <a:noFill/>
        </p:spPr>
        <p:txBody>
          <a:bodyPr wrap="square" rtlCol="0">
            <a:spAutoFit/>
          </a:bodyPr>
          <a:lstStyle/>
          <a:p>
            <a:r>
              <a:rPr lang="fr-FR" sz="1200" dirty="0" smtClean="0">
                <a:solidFill>
                  <a:schemeClr val="accent2">
                    <a:lumMod val="75000"/>
                  </a:schemeClr>
                </a:solidFill>
                <a:latin typeface="Arial Narrow" panose="020B0606020202030204" pitchFamily="34" charset="0"/>
              </a:rPr>
              <a:t>1- Une activité isolée et en partie vacante sur la frange ouest </a:t>
            </a:r>
            <a:endParaRPr lang="fr-FR" sz="1200" dirty="0">
              <a:solidFill>
                <a:schemeClr val="accent2">
                  <a:lumMod val="75000"/>
                </a:schemeClr>
              </a:solidFill>
              <a:latin typeface="Arial Narrow" panose="020B0606020202030204" pitchFamily="34" charset="0"/>
            </a:endParaRPr>
          </a:p>
        </p:txBody>
      </p:sp>
      <p:sp>
        <p:nvSpPr>
          <p:cNvPr id="26" name="ZoneTexte 25"/>
          <p:cNvSpPr txBox="1"/>
          <p:nvPr/>
        </p:nvSpPr>
        <p:spPr>
          <a:xfrm>
            <a:off x="3519022" y="811732"/>
            <a:ext cx="4426694" cy="523220"/>
          </a:xfrm>
          <a:prstGeom prst="rect">
            <a:avLst/>
          </a:prstGeom>
          <a:noFill/>
        </p:spPr>
        <p:txBody>
          <a:bodyPr wrap="square" rtlCol="0">
            <a:spAutoFit/>
          </a:bodyPr>
          <a:lstStyle/>
          <a:p>
            <a:r>
              <a:rPr lang="fr-FR" sz="1400" dirty="0" smtClean="0">
                <a:solidFill>
                  <a:schemeClr val="accent2">
                    <a:lumMod val="75000"/>
                  </a:schemeClr>
                </a:solidFill>
                <a:latin typeface="Arial Narrow" panose="020B0606020202030204" pitchFamily="34" charset="0"/>
              </a:rPr>
              <a:t>2- Vue sur le premier plan nord ZA depuis la RD910 et bois en fond de perspective</a:t>
            </a:r>
            <a:endParaRPr lang="fr-FR" sz="1400" dirty="0">
              <a:solidFill>
                <a:schemeClr val="accent2">
                  <a:lumMod val="75000"/>
                </a:schemeClr>
              </a:solidFill>
              <a:latin typeface="Arial Narrow" panose="020B0606020202030204" pitchFamily="34" charset="0"/>
            </a:endParaRPr>
          </a:p>
        </p:txBody>
      </p:sp>
      <p:cxnSp>
        <p:nvCxnSpPr>
          <p:cNvPr id="29" name="Connecteur droit avec flèche 28"/>
          <p:cNvCxnSpPr/>
          <p:nvPr/>
        </p:nvCxnSpPr>
        <p:spPr>
          <a:xfrm flipH="1">
            <a:off x="2359647" y="2871177"/>
            <a:ext cx="27586" cy="150051"/>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pic>
        <p:nvPicPr>
          <p:cNvPr id="30" name="Image 29"/>
          <p:cNvPicPr>
            <a:picLocks noChangeAspect="1"/>
          </p:cNvPicPr>
          <p:nvPr/>
        </p:nvPicPr>
        <p:blipFill rotWithShape="1">
          <a:blip r:embed="rId6"/>
          <a:srcRect l="35508" t="14669" r="31988" b="21324"/>
          <a:stretch/>
        </p:blipFill>
        <p:spPr>
          <a:xfrm>
            <a:off x="5650275" y="2975874"/>
            <a:ext cx="2808313" cy="3456384"/>
          </a:xfrm>
          <a:prstGeom prst="rect">
            <a:avLst/>
          </a:prstGeom>
          <a:ln>
            <a:noFill/>
          </a:ln>
          <a:effectLst>
            <a:outerShdw blurRad="292100" dist="139700" dir="2700000" algn="tl" rotWithShape="0">
              <a:srgbClr val="333333">
                <a:alpha val="65000"/>
              </a:srgbClr>
            </a:outerShdw>
          </a:effectLst>
        </p:spPr>
      </p:pic>
      <p:sp>
        <p:nvSpPr>
          <p:cNvPr id="34" name="Ellipse 33"/>
          <p:cNvSpPr/>
          <p:nvPr/>
        </p:nvSpPr>
        <p:spPr>
          <a:xfrm>
            <a:off x="6804248" y="5589240"/>
            <a:ext cx="432048" cy="576064"/>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Ellipse 35"/>
          <p:cNvSpPr/>
          <p:nvPr/>
        </p:nvSpPr>
        <p:spPr>
          <a:xfrm>
            <a:off x="6366850" y="4295772"/>
            <a:ext cx="432048" cy="576064"/>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7" name="Ellipse 36"/>
          <p:cNvSpPr/>
          <p:nvPr/>
        </p:nvSpPr>
        <p:spPr>
          <a:xfrm>
            <a:off x="7403976" y="4912450"/>
            <a:ext cx="541740" cy="576064"/>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ZoneTexte 37">
            <a:extLst>
              <a:ext uri="{FF2B5EF4-FFF2-40B4-BE49-F238E27FC236}">
                <a16:creationId xmlns="" xmlns:a16="http://schemas.microsoft.com/office/drawing/2014/main" id="{2F276C18-DACB-44C4-B6FC-C173D7391CCB}"/>
              </a:ext>
            </a:extLst>
          </p:cNvPr>
          <p:cNvSpPr txBox="1"/>
          <p:nvPr/>
        </p:nvSpPr>
        <p:spPr>
          <a:xfrm>
            <a:off x="3188791" y="4821534"/>
            <a:ext cx="2393166" cy="1615827"/>
          </a:xfrm>
          <a:prstGeom prst="rect">
            <a:avLst/>
          </a:prstGeom>
          <a:noFill/>
        </p:spPr>
        <p:txBody>
          <a:bodyPr wrap="square" rtlCol="0">
            <a:spAutoFit/>
          </a:bodyPr>
          <a:lstStyle/>
          <a:p>
            <a:pPr marR="0" lvl="0" algn="just" defTabSz="914400" rtl="0" eaLnBrk="1" fontAlgn="auto" latinLnBrk="0" hangingPunct="1">
              <a:lnSpc>
                <a:spcPct val="100000"/>
              </a:lnSpc>
              <a:spcBef>
                <a:spcPts val="0"/>
              </a:spcBef>
              <a:spcAft>
                <a:spcPts val="0"/>
              </a:spcAft>
              <a:buClrTx/>
              <a:buSzTx/>
              <a:tabLst/>
              <a:defRPr/>
            </a:pPr>
            <a:r>
              <a:rPr lang="fr-FR" sz="1100" dirty="0" smtClean="0">
                <a:solidFill>
                  <a:prstClr val="black"/>
                </a:solidFill>
                <a:latin typeface="Arial Narrow" panose="020B0606020202030204" pitchFamily="34" charset="0"/>
              </a:rPr>
              <a:t>Plusieurs constructions jalonnent </a:t>
            </a:r>
            <a:r>
              <a:rPr lang="fr-FR" sz="1100" dirty="0" err="1" smtClean="0">
                <a:solidFill>
                  <a:prstClr val="black"/>
                </a:solidFill>
                <a:latin typeface="Arial Narrow" panose="020B0606020202030204" pitchFamily="34" charset="0"/>
              </a:rPr>
              <a:t>Isoparc</a:t>
            </a:r>
            <a:r>
              <a:rPr lang="fr-FR" sz="1100" dirty="0" smtClean="0">
                <a:solidFill>
                  <a:prstClr val="black"/>
                </a:solidFill>
                <a:latin typeface="Arial Narrow" panose="020B0606020202030204" pitchFamily="34" charset="0"/>
              </a:rPr>
              <a:t> :</a:t>
            </a:r>
          </a:p>
          <a:p>
            <a:pPr marL="171450" marR="0" lvl="0" indent="-171450" algn="just" defTabSz="914400" rtl="0" eaLnBrk="1" fontAlgn="auto" latinLnBrk="0" hangingPunct="1">
              <a:lnSpc>
                <a:spcPct val="100000"/>
              </a:lnSpc>
              <a:spcBef>
                <a:spcPts val="0"/>
              </a:spcBef>
              <a:spcAft>
                <a:spcPts val="0"/>
              </a:spcAft>
              <a:buClrTx/>
              <a:buSzTx/>
              <a:buFontTx/>
              <a:buChar char="-"/>
              <a:tabLst/>
              <a:defRPr/>
            </a:pPr>
            <a:r>
              <a:rPr kumimoji="0" lang="fr-FR" sz="1100" b="0" i="0" u="none" strike="noStrike" kern="1200" cap="none" spc="0" normalizeH="0" baseline="0" noProof="0" dirty="0" smtClean="0">
                <a:ln>
                  <a:noFill/>
                </a:ln>
                <a:solidFill>
                  <a:prstClr val="black"/>
                </a:solidFill>
                <a:effectLst/>
                <a:uLnTx/>
                <a:uFillTx/>
                <a:latin typeface="Arial Narrow" panose="020B0606020202030204" pitchFamily="34" charset="0"/>
              </a:rPr>
              <a:t>Une ancienne ferme le long de la RD910</a:t>
            </a:r>
            <a:r>
              <a:rPr kumimoji="0" lang="fr-FR" sz="1100" b="0" i="0" u="none" strike="noStrike" kern="1200" cap="none" spc="0" normalizeH="0" noProof="0" dirty="0" smtClean="0">
                <a:ln>
                  <a:noFill/>
                </a:ln>
                <a:solidFill>
                  <a:prstClr val="black"/>
                </a:solidFill>
                <a:effectLst/>
                <a:uLnTx/>
                <a:uFillTx/>
                <a:latin typeface="Arial Narrow" panose="020B0606020202030204" pitchFamily="34" charset="0"/>
              </a:rPr>
              <a:t> détruite récemment</a:t>
            </a:r>
          </a:p>
          <a:p>
            <a:pPr marL="171450" marR="0" lvl="0" indent="-171450" algn="just" defTabSz="914400" rtl="0" eaLnBrk="1" fontAlgn="auto" latinLnBrk="0" hangingPunct="1">
              <a:lnSpc>
                <a:spcPct val="100000"/>
              </a:lnSpc>
              <a:spcBef>
                <a:spcPts val="0"/>
              </a:spcBef>
              <a:spcAft>
                <a:spcPts val="0"/>
              </a:spcAft>
              <a:buClrTx/>
              <a:buSzTx/>
              <a:buFontTx/>
              <a:buChar char="-"/>
              <a:tabLst/>
              <a:defRPr/>
            </a:pPr>
            <a:r>
              <a:rPr lang="fr-FR" sz="1100" baseline="0" dirty="0" smtClean="0">
                <a:solidFill>
                  <a:prstClr val="black"/>
                </a:solidFill>
                <a:latin typeface="Arial Narrow" panose="020B0606020202030204" pitchFamily="34" charset="0"/>
              </a:rPr>
              <a:t>Une</a:t>
            </a:r>
            <a:r>
              <a:rPr lang="fr-FR" sz="1100" dirty="0" smtClean="0">
                <a:solidFill>
                  <a:prstClr val="black"/>
                </a:solidFill>
                <a:latin typeface="Arial Narrow" panose="020B0606020202030204" pitchFamily="34" charset="0"/>
              </a:rPr>
              <a:t> maison d’habitation isolée dans le bois</a:t>
            </a:r>
          </a:p>
          <a:p>
            <a:pPr marL="171450" marR="0" lvl="0" indent="-171450" algn="just" defTabSz="914400" rtl="0" eaLnBrk="1" fontAlgn="auto" latinLnBrk="0" hangingPunct="1">
              <a:lnSpc>
                <a:spcPct val="100000"/>
              </a:lnSpc>
              <a:spcBef>
                <a:spcPts val="0"/>
              </a:spcBef>
              <a:spcAft>
                <a:spcPts val="0"/>
              </a:spcAft>
              <a:buClrTx/>
              <a:buSzTx/>
              <a:buFontTx/>
              <a:buChar char="-"/>
              <a:tabLst/>
              <a:defRPr/>
            </a:pPr>
            <a:r>
              <a:rPr kumimoji="0" lang="fr-FR" sz="1100" b="0" i="0" u="none" strike="noStrike" kern="1200" cap="none" spc="0" normalizeH="0" baseline="0" noProof="0" dirty="0" smtClean="0">
                <a:ln>
                  <a:noFill/>
                </a:ln>
                <a:solidFill>
                  <a:prstClr val="black"/>
                </a:solidFill>
                <a:effectLst/>
                <a:uLnTx/>
                <a:uFillTx/>
                <a:latin typeface="Arial Narrow" panose="020B0606020202030204" pitchFamily="34" charset="0"/>
              </a:rPr>
              <a:t>Un</a:t>
            </a:r>
            <a:r>
              <a:rPr kumimoji="0" lang="fr-FR" sz="1100" b="0" i="0" u="none" strike="noStrike" kern="1200" cap="none" spc="0" normalizeH="0" noProof="0" dirty="0" smtClean="0">
                <a:ln>
                  <a:noFill/>
                </a:ln>
                <a:solidFill>
                  <a:prstClr val="black"/>
                </a:solidFill>
                <a:effectLst/>
                <a:uLnTx/>
                <a:uFillTx/>
                <a:latin typeface="Arial Narrow" panose="020B0606020202030204" pitchFamily="34" charset="0"/>
              </a:rPr>
              <a:t> ensemble </a:t>
            </a:r>
            <a:r>
              <a:rPr kumimoji="0" lang="fr-FR" sz="1100" b="0" i="0" u="none" strike="noStrike" kern="1200" cap="none" spc="0" normalizeH="0" noProof="0" dirty="0" err="1" smtClean="0">
                <a:ln>
                  <a:noFill/>
                </a:ln>
                <a:solidFill>
                  <a:prstClr val="black"/>
                </a:solidFill>
                <a:effectLst/>
                <a:uLnTx/>
                <a:uFillTx/>
                <a:latin typeface="Arial Narrow" panose="020B0606020202030204" pitchFamily="34" charset="0"/>
              </a:rPr>
              <a:t>d’ets</a:t>
            </a:r>
            <a:r>
              <a:rPr kumimoji="0" lang="fr-FR" sz="1100" b="0" i="0" u="none" strike="noStrike" kern="1200" cap="none" spc="0" normalizeH="0" noProof="0" dirty="0" smtClean="0">
                <a:ln>
                  <a:noFill/>
                </a:ln>
                <a:solidFill>
                  <a:prstClr val="black"/>
                </a:solidFill>
                <a:effectLst/>
                <a:uLnTx/>
                <a:uFillTx/>
                <a:latin typeface="Arial Narrow" panose="020B0606020202030204" pitchFamily="34" charset="0"/>
              </a:rPr>
              <a:t> et maisons d’</a:t>
            </a:r>
            <a:r>
              <a:rPr lang="fr-FR" sz="1100" dirty="0" smtClean="0">
                <a:solidFill>
                  <a:prstClr val="black"/>
                </a:solidFill>
                <a:latin typeface="Arial Narrow" panose="020B0606020202030204" pitchFamily="34" charset="0"/>
              </a:rPr>
              <a:t>habit</a:t>
            </a:r>
            <a:r>
              <a:rPr kumimoji="0" lang="fr-FR" sz="1100" b="0" i="0" u="none" strike="noStrike" kern="1200" cap="none" spc="0" normalizeH="0" noProof="0" dirty="0" err="1" smtClean="0">
                <a:ln>
                  <a:noFill/>
                </a:ln>
                <a:solidFill>
                  <a:prstClr val="black"/>
                </a:solidFill>
                <a:effectLst/>
                <a:uLnTx/>
                <a:uFillTx/>
                <a:latin typeface="Arial Narrow" panose="020B0606020202030204" pitchFamily="34" charset="0"/>
              </a:rPr>
              <a:t>ation</a:t>
            </a:r>
            <a:r>
              <a:rPr kumimoji="0" lang="fr-FR" sz="1100" b="0" i="0" u="none" strike="noStrike" kern="1200" cap="none" spc="0" normalizeH="0" noProof="0" dirty="0" smtClean="0">
                <a:ln>
                  <a:noFill/>
                </a:ln>
                <a:solidFill>
                  <a:prstClr val="black"/>
                </a:solidFill>
                <a:effectLst/>
                <a:uLnTx/>
                <a:uFillTx/>
                <a:latin typeface="Arial Narrow" panose="020B0606020202030204" pitchFamily="34" charset="0"/>
              </a:rPr>
              <a:t> </a:t>
            </a:r>
          </a:p>
          <a:p>
            <a:pPr marL="171450" marR="0" lvl="0" indent="-171450" algn="just" defTabSz="914400" rtl="0" eaLnBrk="1" fontAlgn="auto" latinLnBrk="0" hangingPunct="1">
              <a:lnSpc>
                <a:spcPct val="100000"/>
              </a:lnSpc>
              <a:spcBef>
                <a:spcPts val="0"/>
              </a:spcBef>
              <a:spcAft>
                <a:spcPts val="0"/>
              </a:spcAft>
              <a:buClrTx/>
              <a:buSzTx/>
              <a:buFontTx/>
              <a:buChar char="-"/>
              <a:tabLst/>
              <a:defRPr/>
            </a:pPr>
            <a:r>
              <a:rPr lang="fr-FR" sz="1100" baseline="0" dirty="0" smtClean="0">
                <a:solidFill>
                  <a:prstClr val="black"/>
                </a:solidFill>
                <a:latin typeface="Arial Narrow" panose="020B0606020202030204" pitchFamily="34" charset="0"/>
              </a:rPr>
              <a:t>Chemin fermé dans son déboucher sur la RD910</a:t>
            </a:r>
            <a:endParaRPr kumimoji="0" lang="fr-FR" sz="1100" b="0" i="0" u="none" strike="noStrike" kern="1200" cap="none" spc="0" normalizeH="0" baseline="0" noProof="0" dirty="0">
              <a:ln>
                <a:noFill/>
              </a:ln>
              <a:solidFill>
                <a:prstClr val="black"/>
              </a:solidFill>
              <a:effectLst/>
              <a:uLnTx/>
              <a:uFillTx/>
              <a:latin typeface="Arial Narrow" panose="020B0606020202030204" pitchFamily="34" charset="0"/>
            </a:endParaRPr>
          </a:p>
        </p:txBody>
      </p:sp>
      <p:cxnSp>
        <p:nvCxnSpPr>
          <p:cNvPr id="39" name="Connecteur en angle 38"/>
          <p:cNvCxnSpPr/>
          <p:nvPr/>
        </p:nvCxnSpPr>
        <p:spPr>
          <a:xfrm rot="5400000">
            <a:off x="7093618" y="5014514"/>
            <a:ext cx="357364" cy="72008"/>
          </a:xfrm>
          <a:prstGeom prst="bentConnector3">
            <a:avLst/>
          </a:prstGeom>
        </p:spPr>
        <p:style>
          <a:lnRef idx="2">
            <a:schemeClr val="dk1"/>
          </a:lnRef>
          <a:fillRef idx="0">
            <a:schemeClr val="dk1"/>
          </a:fillRef>
          <a:effectRef idx="1">
            <a:schemeClr val="dk1"/>
          </a:effectRef>
          <a:fontRef idx="minor">
            <a:schemeClr val="tx1"/>
          </a:fontRef>
        </p:style>
      </p:cxnSp>
      <p:cxnSp>
        <p:nvCxnSpPr>
          <p:cNvPr id="43" name="Connecteur droit avec flèche 42"/>
          <p:cNvCxnSpPr>
            <a:endCxn id="34" idx="1"/>
          </p:cNvCxnSpPr>
          <p:nvPr/>
        </p:nvCxnSpPr>
        <p:spPr>
          <a:xfrm>
            <a:off x="5554603" y="5229200"/>
            <a:ext cx="1312917" cy="44440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5" name="Connecteur droit avec flèche 44"/>
          <p:cNvCxnSpPr>
            <a:stCxn id="38" idx="3"/>
            <a:endCxn id="36" idx="3"/>
          </p:cNvCxnSpPr>
          <p:nvPr/>
        </p:nvCxnSpPr>
        <p:spPr>
          <a:xfrm flipV="1">
            <a:off x="5581957" y="4787473"/>
            <a:ext cx="848165" cy="8419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7" name="Connecteur droit avec flèche 46"/>
          <p:cNvCxnSpPr/>
          <p:nvPr/>
        </p:nvCxnSpPr>
        <p:spPr>
          <a:xfrm flipV="1">
            <a:off x="5554603" y="5382344"/>
            <a:ext cx="1822019" cy="42292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16" name="Image 1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Tree>
    <p:extLst>
      <p:ext uri="{BB962C8B-B14F-4D97-AF65-F5344CB8AC3E}">
        <p14:creationId xmlns:p14="http://schemas.microsoft.com/office/powerpoint/2010/main" val="1830688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p:cNvPicPr>
            <a:picLocks noChangeAspect="1"/>
          </p:cNvPicPr>
          <p:nvPr/>
        </p:nvPicPr>
        <p:blipFill rotWithShape="1">
          <a:blip r:embed="rId2"/>
          <a:srcRect l="21221" t="15373" r="43525" b="9952"/>
          <a:stretch/>
        </p:blipFill>
        <p:spPr>
          <a:xfrm>
            <a:off x="143089" y="2785492"/>
            <a:ext cx="3384376" cy="4032449"/>
          </a:xfrm>
          <a:prstGeom prst="rect">
            <a:avLst/>
          </a:prstGeom>
        </p:spPr>
      </p:pic>
      <p:pic>
        <p:nvPicPr>
          <p:cNvPr id="22" name="Image 21"/>
          <p:cNvPicPr>
            <a:picLocks noChangeAspect="1"/>
          </p:cNvPicPr>
          <p:nvPr/>
        </p:nvPicPr>
        <p:blipFill rotWithShape="1">
          <a:blip r:embed="rId3"/>
          <a:srcRect l="9662" t="26261" r="39707"/>
          <a:stretch/>
        </p:blipFill>
        <p:spPr>
          <a:xfrm>
            <a:off x="143089" y="1217521"/>
            <a:ext cx="2649133" cy="2170237"/>
          </a:xfrm>
          <a:prstGeom prst="rect">
            <a:avLst/>
          </a:prstGeom>
          <a:ln>
            <a:noFill/>
          </a:ln>
          <a:effectLst>
            <a:outerShdw blurRad="292100" dist="139700" dir="2700000" algn="tl" rotWithShape="0">
              <a:srgbClr val="333333">
                <a:alpha val="65000"/>
              </a:srgbClr>
            </a:outerShdw>
          </a:effectLst>
        </p:spPr>
      </p:pic>
      <p:pic>
        <p:nvPicPr>
          <p:cNvPr id="20" name="Image 19"/>
          <p:cNvPicPr>
            <a:picLocks noChangeAspect="1"/>
          </p:cNvPicPr>
          <p:nvPr/>
        </p:nvPicPr>
        <p:blipFill rotWithShape="1">
          <a:blip r:embed="rId4"/>
          <a:srcRect l="35838" t="7340" r="29158" b="59574"/>
          <a:stretch/>
        </p:blipFill>
        <p:spPr>
          <a:xfrm>
            <a:off x="4613899" y="950764"/>
            <a:ext cx="3951470" cy="2334343"/>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situation géographique des sites étudiés : l’Aérodrome</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29" name="Image 2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32" name="Rectangle à coins arrondis 31"/>
          <p:cNvSpPr/>
          <p:nvPr/>
        </p:nvSpPr>
        <p:spPr>
          <a:xfrm rot="1145696">
            <a:off x="6782742" y="1510455"/>
            <a:ext cx="354047" cy="368305"/>
          </a:xfrm>
          <a:prstGeom prst="roundRect">
            <a:avLst/>
          </a:prstGeom>
          <a:solidFill>
            <a:schemeClr val="accent2">
              <a:lumMod val="20000"/>
              <a:lumOff val="80000"/>
              <a:alpha val="66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6" name="ZoneTexte 35"/>
          <p:cNvSpPr txBox="1"/>
          <p:nvPr/>
        </p:nvSpPr>
        <p:spPr>
          <a:xfrm>
            <a:off x="3086316" y="1913784"/>
            <a:ext cx="1261345" cy="461665"/>
          </a:xfrm>
          <a:prstGeom prst="rect">
            <a:avLst/>
          </a:prstGeom>
          <a:noFill/>
          <a:ln w="28575">
            <a:solidFill>
              <a:srgbClr val="FF0000"/>
            </a:solidFill>
            <a:prstDash val="sysDot"/>
          </a:ln>
        </p:spPr>
        <p:txBody>
          <a:bodyPr wrap="square" rtlCol="0">
            <a:spAutoFit/>
          </a:bodyPr>
          <a:lstStyle/>
          <a:p>
            <a:pPr algn="r"/>
            <a:r>
              <a:rPr lang="fr-FR" sz="1200" dirty="0" smtClean="0">
                <a:solidFill>
                  <a:srgbClr val="FF0000"/>
                </a:solidFill>
                <a:latin typeface="Arial Narrow" panose="020B0606020202030204" pitchFamily="34" charset="0"/>
              </a:rPr>
              <a:t>Site de l’aérodrome</a:t>
            </a:r>
            <a:endParaRPr lang="fr-FR" sz="1200" dirty="0">
              <a:solidFill>
                <a:srgbClr val="FF0000"/>
              </a:solidFill>
              <a:latin typeface="Arial Narrow" panose="020B0606020202030204" pitchFamily="34" charset="0"/>
            </a:endParaRPr>
          </a:p>
        </p:txBody>
      </p:sp>
      <p:cxnSp>
        <p:nvCxnSpPr>
          <p:cNvPr id="38" name="Connecteur droit avec flèche 37"/>
          <p:cNvCxnSpPr/>
          <p:nvPr/>
        </p:nvCxnSpPr>
        <p:spPr>
          <a:xfrm flipV="1">
            <a:off x="4371236" y="1644565"/>
            <a:ext cx="2361003" cy="3851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ZoneTexte 14"/>
          <p:cNvSpPr txBox="1"/>
          <p:nvPr/>
        </p:nvSpPr>
        <p:spPr>
          <a:xfrm>
            <a:off x="4586087" y="3500920"/>
            <a:ext cx="3987870" cy="3046988"/>
          </a:xfrm>
          <a:prstGeom prst="rect">
            <a:avLst/>
          </a:prstGeom>
          <a:noFill/>
        </p:spPr>
        <p:txBody>
          <a:bodyPr wrap="square" rtlCol="0">
            <a:spAutoFit/>
          </a:bodyPr>
          <a:lstStyle/>
          <a:p>
            <a:pPr algn="just"/>
            <a:r>
              <a:rPr lang="fr-FR" sz="1200" dirty="0" smtClean="0">
                <a:latin typeface="Arial Narrow" panose="020B0606020202030204" pitchFamily="34" charset="0"/>
              </a:rPr>
              <a:t>Le site de l’aérodrome constitue un élément signal de l’entrée nord sur le territoire communal, après la ZA de la Grange Barbier.</a:t>
            </a:r>
          </a:p>
          <a:p>
            <a:pPr algn="just"/>
            <a:r>
              <a:rPr lang="fr-FR" sz="1200" dirty="0" smtClean="0">
                <a:latin typeface="Arial Narrow" panose="020B0606020202030204" pitchFamily="34" charset="0"/>
              </a:rPr>
              <a:t>Il s’inscrit au sein d’une ouverture paysagère caractéristique   du vaste plateau agricole.</a:t>
            </a:r>
          </a:p>
          <a:p>
            <a:pPr algn="just"/>
            <a:r>
              <a:rPr lang="fr-FR" sz="1200" dirty="0" smtClean="0">
                <a:latin typeface="Arial Narrow" panose="020B0606020202030204" pitchFamily="34" charset="0"/>
              </a:rPr>
              <a:t>Bien que la piste se positionne en retrait de la RD910 la zone dépendante de cette activité est plus vaste et vient s’appuyer sur la rectitude de l’axe départemental.</a:t>
            </a:r>
          </a:p>
          <a:p>
            <a:pPr algn="just"/>
            <a:r>
              <a:rPr lang="fr-FR" sz="1200" dirty="0" smtClean="0">
                <a:latin typeface="Arial Narrow" panose="020B0606020202030204" pitchFamily="34" charset="0"/>
              </a:rPr>
              <a:t>Ainsi le site développe une façade de plus de 300m le long de la RD, offrant de larges perspectives en direction des bâtiments arrières et de la piste, à défaut de tout élément d’aménagement de façade.</a:t>
            </a:r>
          </a:p>
          <a:p>
            <a:pPr algn="just"/>
            <a:r>
              <a:rPr lang="fr-FR" sz="1200" dirty="0" smtClean="0">
                <a:latin typeface="Arial Narrow" panose="020B0606020202030204" pitchFamily="34" charset="0"/>
              </a:rPr>
              <a:t> </a:t>
            </a:r>
            <a:endParaRPr lang="fr-FR" sz="1200" dirty="0">
              <a:latin typeface="Arial Narrow" panose="020B0606020202030204" pitchFamily="34" charset="0"/>
            </a:endParaRPr>
          </a:p>
          <a:p>
            <a:pPr algn="just"/>
            <a:r>
              <a:rPr lang="fr-FR" sz="1200" dirty="0" smtClean="0">
                <a:latin typeface="Arial Narrow" panose="020B0606020202030204" pitchFamily="34" charset="0"/>
              </a:rPr>
              <a:t>Son accessibilité s’avère aisée en raison de la présence d’une grande ligne droite générant une bonne visibilité, et d’un aménagement d’un tourne à gauche avec une voie de délestage centrale.</a:t>
            </a:r>
            <a:endParaRPr lang="fr-FR" sz="1200" dirty="0">
              <a:latin typeface="Arial Narrow" panose="020B0606020202030204" pitchFamily="34" charset="0"/>
            </a:endParaRPr>
          </a:p>
        </p:txBody>
      </p:sp>
      <p:sp>
        <p:nvSpPr>
          <p:cNvPr id="7" name="Forme libre 6"/>
          <p:cNvSpPr/>
          <p:nvPr/>
        </p:nvSpPr>
        <p:spPr>
          <a:xfrm>
            <a:off x="1496864" y="4113203"/>
            <a:ext cx="1238726" cy="1182900"/>
          </a:xfrm>
          <a:custGeom>
            <a:avLst/>
            <a:gdLst>
              <a:gd name="connsiteX0" fmla="*/ 514350 w 514350"/>
              <a:gd name="connsiteY0" fmla="*/ 0 h 557212"/>
              <a:gd name="connsiteX1" fmla="*/ 128588 w 514350"/>
              <a:gd name="connsiteY1" fmla="*/ 114300 h 557212"/>
              <a:gd name="connsiteX2" fmla="*/ 0 w 514350"/>
              <a:gd name="connsiteY2" fmla="*/ 514350 h 557212"/>
              <a:gd name="connsiteX3" fmla="*/ 133350 w 514350"/>
              <a:gd name="connsiteY3" fmla="*/ 557212 h 557212"/>
              <a:gd name="connsiteX4" fmla="*/ 366713 w 514350"/>
              <a:gd name="connsiteY4" fmla="*/ 497681 h 557212"/>
              <a:gd name="connsiteX5" fmla="*/ 514350 w 514350"/>
              <a:gd name="connsiteY5" fmla="*/ 0 h 557212"/>
              <a:gd name="connsiteX0" fmla="*/ 514350 w 514350"/>
              <a:gd name="connsiteY0" fmla="*/ 0 h 557212"/>
              <a:gd name="connsiteX1" fmla="*/ 128588 w 514350"/>
              <a:gd name="connsiteY1" fmla="*/ 114300 h 557212"/>
              <a:gd name="connsiteX2" fmla="*/ 0 w 514350"/>
              <a:gd name="connsiteY2" fmla="*/ 514350 h 557212"/>
              <a:gd name="connsiteX3" fmla="*/ 133350 w 514350"/>
              <a:gd name="connsiteY3" fmla="*/ 557212 h 557212"/>
              <a:gd name="connsiteX4" fmla="*/ 335757 w 514350"/>
              <a:gd name="connsiteY4" fmla="*/ 483393 h 557212"/>
              <a:gd name="connsiteX5" fmla="*/ 514350 w 514350"/>
              <a:gd name="connsiteY5" fmla="*/ 0 h 557212"/>
              <a:gd name="connsiteX0" fmla="*/ 523875 w 523875"/>
              <a:gd name="connsiteY0" fmla="*/ 0 h 557212"/>
              <a:gd name="connsiteX1" fmla="*/ 128588 w 523875"/>
              <a:gd name="connsiteY1" fmla="*/ 114300 h 557212"/>
              <a:gd name="connsiteX2" fmla="*/ 0 w 523875"/>
              <a:gd name="connsiteY2" fmla="*/ 514350 h 557212"/>
              <a:gd name="connsiteX3" fmla="*/ 133350 w 523875"/>
              <a:gd name="connsiteY3" fmla="*/ 557212 h 557212"/>
              <a:gd name="connsiteX4" fmla="*/ 335757 w 523875"/>
              <a:gd name="connsiteY4" fmla="*/ 483393 h 557212"/>
              <a:gd name="connsiteX5" fmla="*/ 523875 w 523875"/>
              <a:gd name="connsiteY5" fmla="*/ 0 h 557212"/>
              <a:gd name="connsiteX0" fmla="*/ 523875 w 523875"/>
              <a:gd name="connsiteY0" fmla="*/ 0 h 557212"/>
              <a:gd name="connsiteX1" fmla="*/ 171451 w 523875"/>
              <a:gd name="connsiteY1" fmla="*/ 114300 h 557212"/>
              <a:gd name="connsiteX2" fmla="*/ 0 w 523875"/>
              <a:gd name="connsiteY2" fmla="*/ 514350 h 557212"/>
              <a:gd name="connsiteX3" fmla="*/ 133350 w 523875"/>
              <a:gd name="connsiteY3" fmla="*/ 557212 h 557212"/>
              <a:gd name="connsiteX4" fmla="*/ 335757 w 523875"/>
              <a:gd name="connsiteY4" fmla="*/ 483393 h 557212"/>
              <a:gd name="connsiteX5" fmla="*/ 523875 w 523875"/>
              <a:gd name="connsiteY5" fmla="*/ 0 h 557212"/>
              <a:gd name="connsiteX0" fmla="*/ 507206 w 507206"/>
              <a:gd name="connsiteY0" fmla="*/ 0 h 557212"/>
              <a:gd name="connsiteX1" fmla="*/ 154782 w 507206"/>
              <a:gd name="connsiteY1" fmla="*/ 114300 h 557212"/>
              <a:gd name="connsiteX2" fmla="*/ 0 w 507206"/>
              <a:gd name="connsiteY2" fmla="*/ 523875 h 557212"/>
              <a:gd name="connsiteX3" fmla="*/ 116681 w 507206"/>
              <a:gd name="connsiteY3" fmla="*/ 557212 h 557212"/>
              <a:gd name="connsiteX4" fmla="*/ 319088 w 507206"/>
              <a:gd name="connsiteY4" fmla="*/ 483393 h 557212"/>
              <a:gd name="connsiteX5" fmla="*/ 507206 w 507206"/>
              <a:gd name="connsiteY5" fmla="*/ 0 h 557212"/>
              <a:gd name="connsiteX0" fmla="*/ 507206 w 507206"/>
              <a:gd name="connsiteY0" fmla="*/ 295002 h 852214"/>
              <a:gd name="connsiteX1" fmla="*/ 76405 w 507206"/>
              <a:gd name="connsiteY1" fmla="*/ 0 h 852214"/>
              <a:gd name="connsiteX2" fmla="*/ 0 w 507206"/>
              <a:gd name="connsiteY2" fmla="*/ 818877 h 852214"/>
              <a:gd name="connsiteX3" fmla="*/ 116681 w 507206"/>
              <a:gd name="connsiteY3" fmla="*/ 852214 h 852214"/>
              <a:gd name="connsiteX4" fmla="*/ 319088 w 507206"/>
              <a:gd name="connsiteY4" fmla="*/ 778395 h 852214"/>
              <a:gd name="connsiteX5" fmla="*/ 507206 w 507206"/>
              <a:gd name="connsiteY5" fmla="*/ 295002 h 852214"/>
              <a:gd name="connsiteX0" fmla="*/ 1238726 w 1238726"/>
              <a:gd name="connsiteY0" fmla="*/ 295002 h 1097551"/>
              <a:gd name="connsiteX1" fmla="*/ 807925 w 1238726"/>
              <a:gd name="connsiteY1" fmla="*/ 0 h 1097551"/>
              <a:gd name="connsiteX2" fmla="*/ 0 w 1238726"/>
              <a:gd name="connsiteY2" fmla="*/ 1097551 h 1097551"/>
              <a:gd name="connsiteX3" fmla="*/ 848201 w 1238726"/>
              <a:gd name="connsiteY3" fmla="*/ 852214 h 1097551"/>
              <a:gd name="connsiteX4" fmla="*/ 1050608 w 1238726"/>
              <a:gd name="connsiteY4" fmla="*/ 778395 h 1097551"/>
              <a:gd name="connsiteX5" fmla="*/ 1238726 w 1238726"/>
              <a:gd name="connsiteY5" fmla="*/ 295002 h 1097551"/>
              <a:gd name="connsiteX0" fmla="*/ 1238726 w 1238726"/>
              <a:gd name="connsiteY0" fmla="*/ 295002 h 1129300"/>
              <a:gd name="connsiteX1" fmla="*/ 807925 w 1238726"/>
              <a:gd name="connsiteY1" fmla="*/ 0 h 1129300"/>
              <a:gd name="connsiteX2" fmla="*/ 0 w 1238726"/>
              <a:gd name="connsiteY2" fmla="*/ 1097551 h 1129300"/>
              <a:gd name="connsiteX3" fmla="*/ 848201 w 1238726"/>
              <a:gd name="connsiteY3" fmla="*/ 852214 h 1129300"/>
              <a:gd name="connsiteX4" fmla="*/ 1050608 w 1238726"/>
              <a:gd name="connsiteY4" fmla="*/ 778395 h 1129300"/>
              <a:gd name="connsiteX5" fmla="*/ 1238726 w 1238726"/>
              <a:gd name="connsiteY5" fmla="*/ 295002 h 1129300"/>
              <a:gd name="connsiteX0" fmla="*/ 1238726 w 1238726"/>
              <a:gd name="connsiteY0" fmla="*/ 295002 h 1208093"/>
              <a:gd name="connsiteX1" fmla="*/ 807925 w 1238726"/>
              <a:gd name="connsiteY1" fmla="*/ 0 h 1208093"/>
              <a:gd name="connsiteX2" fmla="*/ 0 w 1238726"/>
              <a:gd name="connsiteY2" fmla="*/ 1097551 h 1208093"/>
              <a:gd name="connsiteX3" fmla="*/ 195058 w 1238726"/>
              <a:gd name="connsiteY3" fmla="*/ 1157014 h 1208093"/>
              <a:gd name="connsiteX4" fmla="*/ 1050608 w 1238726"/>
              <a:gd name="connsiteY4" fmla="*/ 778395 h 1208093"/>
              <a:gd name="connsiteX5" fmla="*/ 1238726 w 1238726"/>
              <a:gd name="connsiteY5" fmla="*/ 295002 h 1208093"/>
              <a:gd name="connsiteX0" fmla="*/ 1238726 w 1238726"/>
              <a:gd name="connsiteY0" fmla="*/ 295002 h 1182900"/>
              <a:gd name="connsiteX1" fmla="*/ 807925 w 1238726"/>
              <a:gd name="connsiteY1" fmla="*/ 0 h 1182900"/>
              <a:gd name="connsiteX2" fmla="*/ 0 w 1238726"/>
              <a:gd name="connsiteY2" fmla="*/ 1097551 h 1182900"/>
              <a:gd name="connsiteX3" fmla="*/ 195058 w 1238726"/>
              <a:gd name="connsiteY3" fmla="*/ 1157014 h 1182900"/>
              <a:gd name="connsiteX4" fmla="*/ 1050608 w 1238726"/>
              <a:gd name="connsiteY4" fmla="*/ 778395 h 1182900"/>
              <a:gd name="connsiteX5" fmla="*/ 1238726 w 1238726"/>
              <a:gd name="connsiteY5" fmla="*/ 295002 h 1182900"/>
              <a:gd name="connsiteX0" fmla="*/ 1238726 w 1238726"/>
              <a:gd name="connsiteY0" fmla="*/ 295002 h 1182900"/>
              <a:gd name="connsiteX1" fmla="*/ 807925 w 1238726"/>
              <a:gd name="connsiteY1" fmla="*/ 0 h 1182900"/>
              <a:gd name="connsiteX2" fmla="*/ 0 w 1238726"/>
              <a:gd name="connsiteY2" fmla="*/ 1097551 h 1182900"/>
              <a:gd name="connsiteX3" fmla="*/ 195058 w 1238726"/>
              <a:gd name="connsiteY3" fmla="*/ 1157014 h 1182900"/>
              <a:gd name="connsiteX4" fmla="*/ 1050608 w 1238726"/>
              <a:gd name="connsiteY4" fmla="*/ 778395 h 1182900"/>
              <a:gd name="connsiteX5" fmla="*/ 1238726 w 1238726"/>
              <a:gd name="connsiteY5" fmla="*/ 295002 h 1182900"/>
              <a:gd name="connsiteX0" fmla="*/ 1238726 w 1238726"/>
              <a:gd name="connsiteY0" fmla="*/ 295002 h 1182900"/>
              <a:gd name="connsiteX1" fmla="*/ 807925 w 1238726"/>
              <a:gd name="connsiteY1" fmla="*/ 0 h 1182900"/>
              <a:gd name="connsiteX2" fmla="*/ 0 w 1238726"/>
              <a:gd name="connsiteY2" fmla="*/ 1097551 h 1182900"/>
              <a:gd name="connsiteX3" fmla="*/ 195058 w 1238726"/>
              <a:gd name="connsiteY3" fmla="*/ 1157014 h 1182900"/>
              <a:gd name="connsiteX4" fmla="*/ 1007065 w 1238726"/>
              <a:gd name="connsiteY4" fmla="*/ 900315 h 1182900"/>
              <a:gd name="connsiteX5" fmla="*/ 1238726 w 1238726"/>
              <a:gd name="connsiteY5" fmla="*/ 295002 h 118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8726" h="1182900">
                <a:moveTo>
                  <a:pt x="1238726" y="295002"/>
                </a:moveTo>
                <a:lnTo>
                  <a:pt x="807925" y="0"/>
                </a:lnTo>
                <a:lnTo>
                  <a:pt x="0" y="1097551"/>
                </a:lnTo>
                <a:cubicBezTo>
                  <a:pt x="186939" y="1224777"/>
                  <a:pt x="147455" y="1177833"/>
                  <a:pt x="195058" y="1157014"/>
                </a:cubicBezTo>
                <a:cubicBezTo>
                  <a:pt x="671829" y="377665"/>
                  <a:pt x="721882" y="1026521"/>
                  <a:pt x="1007065" y="900315"/>
                </a:cubicBezTo>
                <a:lnTo>
                  <a:pt x="1238726" y="295002"/>
                </a:lnTo>
                <a:close/>
              </a:path>
            </a:pathLst>
          </a:custGeom>
          <a:solidFill>
            <a:schemeClr val="accent2">
              <a:lumMod val="20000"/>
              <a:lumOff val="80000"/>
              <a:alpha val="51000"/>
            </a:schemeClr>
          </a:solidFill>
          <a:ln w="38100">
            <a:solidFill>
              <a:srgbClr val="7030A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0" name="Connecteur droit avec flèche 9"/>
          <p:cNvCxnSpPr/>
          <p:nvPr/>
        </p:nvCxnSpPr>
        <p:spPr>
          <a:xfrm flipH="1">
            <a:off x="2659008" y="2214331"/>
            <a:ext cx="691436" cy="24505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Rectangle à coins arrondis 20"/>
          <p:cNvSpPr/>
          <p:nvPr/>
        </p:nvSpPr>
        <p:spPr>
          <a:xfrm rot="1118342">
            <a:off x="2034586" y="1505425"/>
            <a:ext cx="458517" cy="711626"/>
          </a:xfrm>
          <a:prstGeom prst="roundRect">
            <a:avLst/>
          </a:prstGeom>
          <a:solidFill>
            <a:schemeClr val="accent2">
              <a:lumMod val="20000"/>
              <a:lumOff val="80000"/>
              <a:alpha val="66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337394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2"/>
          <a:srcRect l="6833" t="15753" r="37473" b="9239"/>
          <a:stretch/>
        </p:blipFill>
        <p:spPr>
          <a:xfrm>
            <a:off x="93996" y="1366008"/>
            <a:ext cx="5446298" cy="4125983"/>
          </a:xfrm>
          <a:prstGeom prst="rect">
            <a:avLst/>
          </a:prstGeom>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situation géographique des sites étudiés : l’Aérodrome </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29" name="Image 2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15" name="ZoneTexte 14"/>
          <p:cNvSpPr txBox="1"/>
          <p:nvPr/>
        </p:nvSpPr>
        <p:spPr>
          <a:xfrm>
            <a:off x="5508563" y="1219677"/>
            <a:ext cx="3147775" cy="5262979"/>
          </a:xfrm>
          <a:prstGeom prst="rect">
            <a:avLst/>
          </a:prstGeom>
          <a:noFill/>
        </p:spPr>
        <p:txBody>
          <a:bodyPr wrap="square" rtlCol="0">
            <a:spAutoFit/>
          </a:bodyPr>
          <a:lstStyle/>
          <a:p>
            <a:pPr marL="171450" indent="-171450" algn="just">
              <a:buFont typeface="Wingdings" panose="05000000000000000000" pitchFamily="2" charset="2"/>
              <a:buChar char="§"/>
            </a:pPr>
            <a:r>
              <a:rPr lang="fr-FR" sz="1200" dirty="0" smtClean="0">
                <a:latin typeface="Arial Narrow" panose="020B0606020202030204" pitchFamily="34" charset="0"/>
              </a:rPr>
              <a:t>La surface du site est étendue si l’on </a:t>
            </a:r>
            <a:r>
              <a:rPr lang="fr-FR" sz="1200" dirty="0" err="1" smtClean="0">
                <a:latin typeface="Arial Narrow" panose="020B0606020202030204" pitchFamily="34" charset="0"/>
              </a:rPr>
              <a:t>consière</a:t>
            </a:r>
            <a:r>
              <a:rPr lang="fr-FR" sz="1200" dirty="0" smtClean="0">
                <a:latin typeface="Arial Narrow" panose="020B0606020202030204" pitchFamily="34" charset="0"/>
              </a:rPr>
              <a:t> l’ensemble de la zone dédiée à l’activité de l’aérodrome, puisqu’elle représente 20ha.</a:t>
            </a:r>
          </a:p>
          <a:p>
            <a:pPr marL="171450" indent="-171450" algn="just">
              <a:buFont typeface="Wingdings" panose="05000000000000000000" pitchFamily="2" charset="2"/>
              <a:buChar char="§"/>
            </a:pPr>
            <a:r>
              <a:rPr lang="fr-FR" sz="1200" dirty="0" smtClean="0">
                <a:latin typeface="Arial Narrow" panose="020B0606020202030204" pitchFamily="34" charset="0"/>
              </a:rPr>
              <a:t>Il s’agit de l’espace voué à l’activité de l’aérodrome comprenant la piste mais aussi les espaces techniques et les bâtiments. </a:t>
            </a:r>
          </a:p>
          <a:p>
            <a:pPr marL="171450" indent="-171450" algn="just">
              <a:buFont typeface="Wingdings" panose="05000000000000000000" pitchFamily="2" charset="2"/>
              <a:buChar char="§"/>
            </a:pPr>
            <a:r>
              <a:rPr lang="fr-FR" sz="1200" dirty="0" smtClean="0">
                <a:latin typeface="Arial Narrow" panose="020B0606020202030204" pitchFamily="34" charset="0"/>
              </a:rPr>
              <a:t>Malgré une surface importante, seule la partie centrale est aujourd’hui construite alors que le 1</a:t>
            </a:r>
            <a:r>
              <a:rPr lang="fr-FR" sz="1200" baseline="30000" dirty="0" smtClean="0">
                <a:latin typeface="Arial Narrow" panose="020B0606020202030204" pitchFamily="34" charset="0"/>
              </a:rPr>
              <a:t>er</a:t>
            </a:r>
            <a:r>
              <a:rPr lang="fr-FR" sz="1200" dirty="0" smtClean="0">
                <a:latin typeface="Arial Narrow" panose="020B0606020202030204" pitchFamily="34" charset="0"/>
              </a:rPr>
              <a:t> plan en direction de la RD910 est susceptible de densification sur une surface d’environ 3ha.</a:t>
            </a:r>
          </a:p>
          <a:p>
            <a:pPr marL="171450" indent="-171450" algn="just">
              <a:buFont typeface="Wingdings" panose="05000000000000000000" pitchFamily="2" charset="2"/>
              <a:buChar char="§"/>
            </a:pPr>
            <a:endParaRPr lang="fr-FR" sz="1200" dirty="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Ce linéaire est fortement impacté par l’application de la loi Barnier et le recul inconstructible de 75m qui s’applique sur 300m de long depuis l’axe de la voie.</a:t>
            </a:r>
          </a:p>
          <a:p>
            <a:pPr marL="171450" indent="-171450" algn="just">
              <a:buFont typeface="Wingdings" panose="05000000000000000000" pitchFamily="2" charset="2"/>
              <a:buChar char="§"/>
            </a:pPr>
            <a:endParaRPr lang="fr-FR" sz="1200" dirty="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Un espace agricole ouvert enveloppe l’aérodrome sur ses franges ouest et sud, générant des perspectives généreuses sur la campagne alentour.</a:t>
            </a:r>
          </a:p>
          <a:p>
            <a:pPr marL="171450" indent="-171450" algn="just">
              <a:buFont typeface="Wingdings" panose="05000000000000000000" pitchFamily="2" charset="2"/>
              <a:buChar char="§"/>
            </a:pPr>
            <a:endParaRPr lang="fr-FR" sz="1200" dirty="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Aucun obstacle n’est présent dans l’axe de la piste. Seuls quelques boisements sont présents à l’ouest et au nord. </a:t>
            </a:r>
          </a:p>
          <a:p>
            <a:pPr marL="171450" indent="-171450" algn="just">
              <a:buFont typeface="Wingdings" panose="05000000000000000000" pitchFamily="2" charset="2"/>
              <a:buChar char="§"/>
            </a:pPr>
            <a:endParaRPr lang="fr-FR" sz="1200" dirty="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Plus au sud la ZA d’</a:t>
            </a:r>
            <a:r>
              <a:rPr lang="fr-FR" sz="1200" dirty="0" err="1" smtClean="0">
                <a:latin typeface="Arial Narrow" panose="020B0606020202030204" pitchFamily="34" charset="0"/>
              </a:rPr>
              <a:t>Isoparc</a:t>
            </a:r>
            <a:r>
              <a:rPr lang="fr-FR" sz="1200" dirty="0" smtClean="0">
                <a:latin typeface="Arial Narrow" panose="020B0606020202030204" pitchFamily="34" charset="0"/>
              </a:rPr>
              <a:t> se développe formant un écran visuel en direction du bourg</a:t>
            </a:r>
          </a:p>
          <a:p>
            <a:pPr algn="just"/>
            <a:endParaRPr lang="fr-FR" sz="1200" dirty="0" smtClean="0">
              <a:latin typeface="Arial Narrow" panose="020B0606020202030204" pitchFamily="34" charset="0"/>
            </a:endParaRPr>
          </a:p>
        </p:txBody>
      </p:sp>
      <p:sp>
        <p:nvSpPr>
          <p:cNvPr id="7" name="Forme libre 6"/>
          <p:cNvSpPr/>
          <p:nvPr/>
        </p:nvSpPr>
        <p:spPr>
          <a:xfrm>
            <a:off x="2257448" y="1843849"/>
            <a:ext cx="2430859" cy="2383339"/>
          </a:xfrm>
          <a:custGeom>
            <a:avLst/>
            <a:gdLst>
              <a:gd name="connsiteX0" fmla="*/ 514350 w 514350"/>
              <a:gd name="connsiteY0" fmla="*/ 0 h 557212"/>
              <a:gd name="connsiteX1" fmla="*/ 128588 w 514350"/>
              <a:gd name="connsiteY1" fmla="*/ 114300 h 557212"/>
              <a:gd name="connsiteX2" fmla="*/ 0 w 514350"/>
              <a:gd name="connsiteY2" fmla="*/ 514350 h 557212"/>
              <a:gd name="connsiteX3" fmla="*/ 133350 w 514350"/>
              <a:gd name="connsiteY3" fmla="*/ 557212 h 557212"/>
              <a:gd name="connsiteX4" fmla="*/ 366713 w 514350"/>
              <a:gd name="connsiteY4" fmla="*/ 497681 h 557212"/>
              <a:gd name="connsiteX5" fmla="*/ 514350 w 514350"/>
              <a:gd name="connsiteY5" fmla="*/ 0 h 557212"/>
              <a:gd name="connsiteX0" fmla="*/ 514350 w 514350"/>
              <a:gd name="connsiteY0" fmla="*/ 0 h 557212"/>
              <a:gd name="connsiteX1" fmla="*/ 128588 w 514350"/>
              <a:gd name="connsiteY1" fmla="*/ 114300 h 557212"/>
              <a:gd name="connsiteX2" fmla="*/ 0 w 514350"/>
              <a:gd name="connsiteY2" fmla="*/ 514350 h 557212"/>
              <a:gd name="connsiteX3" fmla="*/ 133350 w 514350"/>
              <a:gd name="connsiteY3" fmla="*/ 557212 h 557212"/>
              <a:gd name="connsiteX4" fmla="*/ 335757 w 514350"/>
              <a:gd name="connsiteY4" fmla="*/ 483393 h 557212"/>
              <a:gd name="connsiteX5" fmla="*/ 514350 w 514350"/>
              <a:gd name="connsiteY5" fmla="*/ 0 h 557212"/>
              <a:gd name="connsiteX0" fmla="*/ 523875 w 523875"/>
              <a:gd name="connsiteY0" fmla="*/ 0 h 557212"/>
              <a:gd name="connsiteX1" fmla="*/ 128588 w 523875"/>
              <a:gd name="connsiteY1" fmla="*/ 114300 h 557212"/>
              <a:gd name="connsiteX2" fmla="*/ 0 w 523875"/>
              <a:gd name="connsiteY2" fmla="*/ 514350 h 557212"/>
              <a:gd name="connsiteX3" fmla="*/ 133350 w 523875"/>
              <a:gd name="connsiteY3" fmla="*/ 557212 h 557212"/>
              <a:gd name="connsiteX4" fmla="*/ 335757 w 523875"/>
              <a:gd name="connsiteY4" fmla="*/ 483393 h 557212"/>
              <a:gd name="connsiteX5" fmla="*/ 523875 w 523875"/>
              <a:gd name="connsiteY5" fmla="*/ 0 h 557212"/>
              <a:gd name="connsiteX0" fmla="*/ 523875 w 523875"/>
              <a:gd name="connsiteY0" fmla="*/ 0 h 557212"/>
              <a:gd name="connsiteX1" fmla="*/ 171451 w 523875"/>
              <a:gd name="connsiteY1" fmla="*/ 114300 h 557212"/>
              <a:gd name="connsiteX2" fmla="*/ 0 w 523875"/>
              <a:gd name="connsiteY2" fmla="*/ 514350 h 557212"/>
              <a:gd name="connsiteX3" fmla="*/ 133350 w 523875"/>
              <a:gd name="connsiteY3" fmla="*/ 557212 h 557212"/>
              <a:gd name="connsiteX4" fmla="*/ 335757 w 523875"/>
              <a:gd name="connsiteY4" fmla="*/ 483393 h 557212"/>
              <a:gd name="connsiteX5" fmla="*/ 523875 w 523875"/>
              <a:gd name="connsiteY5" fmla="*/ 0 h 557212"/>
              <a:gd name="connsiteX0" fmla="*/ 507206 w 507206"/>
              <a:gd name="connsiteY0" fmla="*/ 0 h 557212"/>
              <a:gd name="connsiteX1" fmla="*/ 154782 w 507206"/>
              <a:gd name="connsiteY1" fmla="*/ 114300 h 557212"/>
              <a:gd name="connsiteX2" fmla="*/ 0 w 507206"/>
              <a:gd name="connsiteY2" fmla="*/ 523875 h 557212"/>
              <a:gd name="connsiteX3" fmla="*/ 116681 w 507206"/>
              <a:gd name="connsiteY3" fmla="*/ 557212 h 557212"/>
              <a:gd name="connsiteX4" fmla="*/ 319088 w 507206"/>
              <a:gd name="connsiteY4" fmla="*/ 483393 h 557212"/>
              <a:gd name="connsiteX5" fmla="*/ 507206 w 507206"/>
              <a:gd name="connsiteY5" fmla="*/ 0 h 557212"/>
              <a:gd name="connsiteX0" fmla="*/ 585816 w 585816"/>
              <a:gd name="connsiteY0" fmla="*/ 22364 h 442912"/>
              <a:gd name="connsiteX1" fmla="*/ 154782 w 585816"/>
              <a:gd name="connsiteY1" fmla="*/ 0 h 442912"/>
              <a:gd name="connsiteX2" fmla="*/ 0 w 585816"/>
              <a:gd name="connsiteY2" fmla="*/ 409575 h 442912"/>
              <a:gd name="connsiteX3" fmla="*/ 116681 w 585816"/>
              <a:gd name="connsiteY3" fmla="*/ 442912 h 442912"/>
              <a:gd name="connsiteX4" fmla="*/ 319088 w 585816"/>
              <a:gd name="connsiteY4" fmla="*/ 369093 h 442912"/>
              <a:gd name="connsiteX5" fmla="*/ 585816 w 585816"/>
              <a:gd name="connsiteY5" fmla="*/ 22364 h 442912"/>
              <a:gd name="connsiteX0" fmla="*/ 585816 w 585816"/>
              <a:gd name="connsiteY0" fmla="*/ 53601 h 474149"/>
              <a:gd name="connsiteX1" fmla="*/ 154782 w 585816"/>
              <a:gd name="connsiteY1" fmla="*/ 31237 h 474149"/>
              <a:gd name="connsiteX2" fmla="*/ 0 w 585816"/>
              <a:gd name="connsiteY2" fmla="*/ 440812 h 474149"/>
              <a:gd name="connsiteX3" fmla="*/ 116681 w 585816"/>
              <a:gd name="connsiteY3" fmla="*/ 474149 h 474149"/>
              <a:gd name="connsiteX4" fmla="*/ 319088 w 585816"/>
              <a:gd name="connsiteY4" fmla="*/ 400330 h 474149"/>
              <a:gd name="connsiteX5" fmla="*/ 585816 w 585816"/>
              <a:gd name="connsiteY5" fmla="*/ 53601 h 474149"/>
              <a:gd name="connsiteX0" fmla="*/ 585816 w 585816"/>
              <a:gd name="connsiteY0" fmla="*/ 206630 h 627178"/>
              <a:gd name="connsiteX1" fmla="*/ 319281 w 585816"/>
              <a:gd name="connsiteY1" fmla="*/ 0 h 627178"/>
              <a:gd name="connsiteX2" fmla="*/ 0 w 585816"/>
              <a:gd name="connsiteY2" fmla="*/ 593841 h 627178"/>
              <a:gd name="connsiteX3" fmla="*/ 116681 w 585816"/>
              <a:gd name="connsiteY3" fmla="*/ 627178 h 627178"/>
              <a:gd name="connsiteX4" fmla="*/ 319088 w 585816"/>
              <a:gd name="connsiteY4" fmla="*/ 553359 h 627178"/>
              <a:gd name="connsiteX5" fmla="*/ 585816 w 585816"/>
              <a:gd name="connsiteY5" fmla="*/ 206630 h 627178"/>
              <a:gd name="connsiteX0" fmla="*/ 585816 w 585816"/>
              <a:gd name="connsiteY0" fmla="*/ 206630 h 627178"/>
              <a:gd name="connsiteX1" fmla="*/ 319281 w 585816"/>
              <a:gd name="connsiteY1" fmla="*/ 0 h 627178"/>
              <a:gd name="connsiteX2" fmla="*/ 0 w 585816"/>
              <a:gd name="connsiteY2" fmla="*/ 593841 h 627178"/>
              <a:gd name="connsiteX3" fmla="*/ 116681 w 585816"/>
              <a:gd name="connsiteY3" fmla="*/ 627178 h 627178"/>
              <a:gd name="connsiteX4" fmla="*/ 319088 w 585816"/>
              <a:gd name="connsiteY4" fmla="*/ 553359 h 627178"/>
              <a:gd name="connsiteX5" fmla="*/ 585816 w 585816"/>
              <a:gd name="connsiteY5" fmla="*/ 206630 h 627178"/>
              <a:gd name="connsiteX0" fmla="*/ 743037 w 743037"/>
              <a:gd name="connsiteY0" fmla="*/ 206630 h 693651"/>
              <a:gd name="connsiteX1" fmla="*/ 476502 w 743037"/>
              <a:gd name="connsiteY1" fmla="*/ 0 h 693651"/>
              <a:gd name="connsiteX2" fmla="*/ 0 w 743037"/>
              <a:gd name="connsiteY2" fmla="*/ 693651 h 693651"/>
              <a:gd name="connsiteX3" fmla="*/ 273902 w 743037"/>
              <a:gd name="connsiteY3" fmla="*/ 627178 h 693651"/>
              <a:gd name="connsiteX4" fmla="*/ 476309 w 743037"/>
              <a:gd name="connsiteY4" fmla="*/ 553359 h 693651"/>
              <a:gd name="connsiteX5" fmla="*/ 743037 w 743037"/>
              <a:gd name="connsiteY5" fmla="*/ 206630 h 693651"/>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476309 w 743037"/>
              <a:gd name="connsiteY4" fmla="*/ 553359 h 768448"/>
              <a:gd name="connsiteX5" fmla="*/ 743037 w 743037"/>
              <a:gd name="connsiteY5"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476309 w 743037"/>
              <a:gd name="connsiteY4" fmla="*/ 553359 h 768448"/>
              <a:gd name="connsiteX5" fmla="*/ 743037 w 743037"/>
              <a:gd name="connsiteY5"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266395 w 743037"/>
              <a:gd name="connsiteY4" fmla="*/ 61858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604128 w 743037"/>
              <a:gd name="connsiteY6" fmla="*/ 386713 h 768448"/>
              <a:gd name="connsiteX7" fmla="*/ 743037 w 743037"/>
              <a:gd name="connsiteY7"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553177 w 743037"/>
              <a:gd name="connsiteY6" fmla="*/ 443528 h 768448"/>
              <a:gd name="connsiteX7" fmla="*/ 743037 w 743037"/>
              <a:gd name="connsiteY7"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553177 w 743037"/>
              <a:gd name="connsiteY6" fmla="*/ 443528 h 768448"/>
              <a:gd name="connsiteX7" fmla="*/ 743037 w 743037"/>
              <a:gd name="connsiteY7" fmla="*/ 206630 h 768448"/>
              <a:gd name="connsiteX0" fmla="*/ 743037 w 746285"/>
              <a:gd name="connsiteY0" fmla="*/ 206630 h 768448"/>
              <a:gd name="connsiteX1" fmla="*/ 476502 w 746285"/>
              <a:gd name="connsiteY1" fmla="*/ 0 h 768448"/>
              <a:gd name="connsiteX2" fmla="*/ 0 w 746285"/>
              <a:gd name="connsiteY2" fmla="*/ 693651 h 768448"/>
              <a:gd name="connsiteX3" fmla="*/ 94845 w 746285"/>
              <a:gd name="connsiteY3" fmla="*/ 768448 h 768448"/>
              <a:gd name="connsiteX4" fmla="*/ 323169 w 746285"/>
              <a:gd name="connsiteY4" fmla="*/ 438922 h 768448"/>
              <a:gd name="connsiteX5" fmla="*/ 476309 w 746285"/>
              <a:gd name="connsiteY5" fmla="*/ 553359 h 768448"/>
              <a:gd name="connsiteX6" fmla="*/ 553177 w 746285"/>
              <a:gd name="connsiteY6" fmla="*/ 443528 h 768448"/>
              <a:gd name="connsiteX7" fmla="*/ 620141 w 746285"/>
              <a:gd name="connsiteY7" fmla="*/ 357537 h 768448"/>
              <a:gd name="connsiteX8" fmla="*/ 743037 w 746285"/>
              <a:gd name="connsiteY8" fmla="*/ 206630 h 768448"/>
              <a:gd name="connsiteX0" fmla="*/ 743037 w 748550"/>
              <a:gd name="connsiteY0" fmla="*/ 206630 h 768448"/>
              <a:gd name="connsiteX1" fmla="*/ 476502 w 748550"/>
              <a:gd name="connsiteY1" fmla="*/ 0 h 768448"/>
              <a:gd name="connsiteX2" fmla="*/ 0 w 748550"/>
              <a:gd name="connsiteY2" fmla="*/ 693651 h 768448"/>
              <a:gd name="connsiteX3" fmla="*/ 94845 w 748550"/>
              <a:gd name="connsiteY3" fmla="*/ 768448 h 768448"/>
              <a:gd name="connsiteX4" fmla="*/ 323169 w 748550"/>
              <a:gd name="connsiteY4" fmla="*/ 438922 h 768448"/>
              <a:gd name="connsiteX5" fmla="*/ 476309 w 748550"/>
              <a:gd name="connsiteY5" fmla="*/ 553359 h 768448"/>
              <a:gd name="connsiteX6" fmla="*/ 553177 w 748550"/>
              <a:gd name="connsiteY6" fmla="*/ 443528 h 768448"/>
              <a:gd name="connsiteX7" fmla="*/ 675459 w 748550"/>
              <a:gd name="connsiteY7" fmla="*/ 468097 h 768448"/>
              <a:gd name="connsiteX8" fmla="*/ 743037 w 748550"/>
              <a:gd name="connsiteY8" fmla="*/ 206630 h 768448"/>
              <a:gd name="connsiteX0" fmla="*/ 743037 w 748550"/>
              <a:gd name="connsiteY0" fmla="*/ 206630 h 768448"/>
              <a:gd name="connsiteX1" fmla="*/ 476502 w 748550"/>
              <a:gd name="connsiteY1" fmla="*/ 0 h 768448"/>
              <a:gd name="connsiteX2" fmla="*/ 0 w 748550"/>
              <a:gd name="connsiteY2" fmla="*/ 693651 h 768448"/>
              <a:gd name="connsiteX3" fmla="*/ 94845 w 748550"/>
              <a:gd name="connsiteY3" fmla="*/ 768448 h 768448"/>
              <a:gd name="connsiteX4" fmla="*/ 323169 w 748550"/>
              <a:gd name="connsiteY4" fmla="*/ 438922 h 768448"/>
              <a:gd name="connsiteX5" fmla="*/ 476309 w 748550"/>
              <a:gd name="connsiteY5" fmla="*/ 553359 h 768448"/>
              <a:gd name="connsiteX6" fmla="*/ 553177 w 748550"/>
              <a:gd name="connsiteY6" fmla="*/ 443528 h 768448"/>
              <a:gd name="connsiteX7" fmla="*/ 675459 w 748550"/>
              <a:gd name="connsiteY7" fmla="*/ 468097 h 768448"/>
              <a:gd name="connsiteX8" fmla="*/ 743037 w 748550"/>
              <a:gd name="connsiteY8" fmla="*/ 206630 h 768448"/>
              <a:gd name="connsiteX0" fmla="*/ 743037 w 746966"/>
              <a:gd name="connsiteY0" fmla="*/ 206630 h 768448"/>
              <a:gd name="connsiteX1" fmla="*/ 476502 w 746966"/>
              <a:gd name="connsiteY1" fmla="*/ 0 h 768448"/>
              <a:gd name="connsiteX2" fmla="*/ 0 w 746966"/>
              <a:gd name="connsiteY2" fmla="*/ 693651 h 768448"/>
              <a:gd name="connsiteX3" fmla="*/ 94845 w 746966"/>
              <a:gd name="connsiteY3" fmla="*/ 768448 h 768448"/>
              <a:gd name="connsiteX4" fmla="*/ 323169 w 746966"/>
              <a:gd name="connsiteY4" fmla="*/ 438922 h 768448"/>
              <a:gd name="connsiteX5" fmla="*/ 476309 w 746966"/>
              <a:gd name="connsiteY5" fmla="*/ 553359 h 768448"/>
              <a:gd name="connsiteX6" fmla="*/ 553177 w 746966"/>
              <a:gd name="connsiteY6" fmla="*/ 443528 h 768448"/>
              <a:gd name="connsiteX7" fmla="*/ 675459 w 746966"/>
              <a:gd name="connsiteY7" fmla="*/ 468097 h 768448"/>
              <a:gd name="connsiteX8" fmla="*/ 743037 w 746966"/>
              <a:gd name="connsiteY8" fmla="*/ 206630 h 768448"/>
              <a:gd name="connsiteX0" fmla="*/ 743037 w 746721"/>
              <a:gd name="connsiteY0" fmla="*/ 206630 h 768448"/>
              <a:gd name="connsiteX1" fmla="*/ 476502 w 746721"/>
              <a:gd name="connsiteY1" fmla="*/ 0 h 768448"/>
              <a:gd name="connsiteX2" fmla="*/ 0 w 746721"/>
              <a:gd name="connsiteY2" fmla="*/ 693651 h 768448"/>
              <a:gd name="connsiteX3" fmla="*/ 94845 w 746721"/>
              <a:gd name="connsiteY3" fmla="*/ 768448 h 768448"/>
              <a:gd name="connsiteX4" fmla="*/ 323169 w 746721"/>
              <a:gd name="connsiteY4" fmla="*/ 438922 h 768448"/>
              <a:gd name="connsiteX5" fmla="*/ 476309 w 746721"/>
              <a:gd name="connsiteY5" fmla="*/ 553359 h 768448"/>
              <a:gd name="connsiteX6" fmla="*/ 553177 w 746721"/>
              <a:gd name="connsiteY6" fmla="*/ 443528 h 768448"/>
              <a:gd name="connsiteX7" fmla="*/ 668181 w 746721"/>
              <a:gd name="connsiteY7" fmla="*/ 474239 h 768448"/>
              <a:gd name="connsiteX8" fmla="*/ 743037 w 746721"/>
              <a:gd name="connsiteY8" fmla="*/ 206630 h 768448"/>
              <a:gd name="connsiteX0" fmla="*/ 743037 w 746721"/>
              <a:gd name="connsiteY0" fmla="*/ 206630 h 768448"/>
              <a:gd name="connsiteX1" fmla="*/ 476502 w 746721"/>
              <a:gd name="connsiteY1" fmla="*/ 0 h 768448"/>
              <a:gd name="connsiteX2" fmla="*/ 0 w 746721"/>
              <a:gd name="connsiteY2" fmla="*/ 693651 h 768448"/>
              <a:gd name="connsiteX3" fmla="*/ 94845 w 746721"/>
              <a:gd name="connsiteY3" fmla="*/ 768448 h 768448"/>
              <a:gd name="connsiteX4" fmla="*/ 323169 w 746721"/>
              <a:gd name="connsiteY4" fmla="*/ 438922 h 768448"/>
              <a:gd name="connsiteX5" fmla="*/ 476309 w 746721"/>
              <a:gd name="connsiteY5" fmla="*/ 553359 h 768448"/>
              <a:gd name="connsiteX6" fmla="*/ 561911 w 746721"/>
              <a:gd name="connsiteY6" fmla="*/ 434315 h 768448"/>
              <a:gd name="connsiteX7" fmla="*/ 668181 w 746721"/>
              <a:gd name="connsiteY7" fmla="*/ 474239 h 768448"/>
              <a:gd name="connsiteX8" fmla="*/ 743037 w 746721"/>
              <a:gd name="connsiteY8"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561911 w 743037"/>
              <a:gd name="connsiteY6" fmla="*/ 434315 h 768448"/>
              <a:gd name="connsiteX7" fmla="*/ 668181 w 743037"/>
              <a:gd name="connsiteY7" fmla="*/ 474239 h 768448"/>
              <a:gd name="connsiteX8" fmla="*/ 743037 w 743037"/>
              <a:gd name="connsiteY8" fmla="*/ 206630 h 76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037" h="768448">
                <a:moveTo>
                  <a:pt x="743037" y="206630"/>
                </a:moveTo>
                <a:cubicBezTo>
                  <a:pt x="580434" y="96293"/>
                  <a:pt x="553216" y="24346"/>
                  <a:pt x="476502" y="0"/>
                </a:cubicBezTo>
                <a:lnTo>
                  <a:pt x="0" y="693651"/>
                </a:lnTo>
                <a:lnTo>
                  <a:pt x="94845" y="768448"/>
                </a:lnTo>
                <a:cubicBezTo>
                  <a:pt x="123231" y="720619"/>
                  <a:pt x="328012" y="440988"/>
                  <a:pt x="323169" y="438922"/>
                </a:cubicBezTo>
                <a:cubicBezTo>
                  <a:pt x="324149" y="439927"/>
                  <a:pt x="476935" y="557524"/>
                  <a:pt x="476309" y="553359"/>
                </a:cubicBezTo>
                <a:lnTo>
                  <a:pt x="561911" y="434315"/>
                </a:lnTo>
                <a:cubicBezTo>
                  <a:pt x="585883" y="401678"/>
                  <a:pt x="667109" y="478405"/>
                  <a:pt x="668181" y="474239"/>
                </a:cubicBezTo>
                <a:cubicBezTo>
                  <a:pt x="666342" y="474680"/>
                  <a:pt x="730583" y="263148"/>
                  <a:pt x="743037" y="206630"/>
                </a:cubicBezTo>
                <a:close/>
              </a:path>
            </a:pathLst>
          </a:custGeom>
          <a:noFill/>
          <a:ln w="38100">
            <a:solidFill>
              <a:srgbClr val="FFFF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Ellipse 10"/>
          <p:cNvSpPr/>
          <p:nvPr/>
        </p:nvSpPr>
        <p:spPr>
          <a:xfrm rot="2230520">
            <a:off x="3822510" y="2156175"/>
            <a:ext cx="260781" cy="1397697"/>
          </a:xfrm>
          <a:prstGeom prst="ellipse">
            <a:avLst/>
          </a:prstGeom>
          <a:solidFill>
            <a:schemeClr val="bg1">
              <a:lumMod val="65000"/>
              <a:alpha val="6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Rectangle 13"/>
          <p:cNvSpPr/>
          <p:nvPr/>
        </p:nvSpPr>
        <p:spPr>
          <a:xfrm rot="1360315" flipH="1">
            <a:off x="4645236" y="2389847"/>
            <a:ext cx="198480" cy="211834"/>
          </a:xfrm>
          <a:prstGeom prst="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 name="ZoneTexte 29"/>
          <p:cNvSpPr txBox="1"/>
          <p:nvPr/>
        </p:nvSpPr>
        <p:spPr>
          <a:xfrm>
            <a:off x="2224465" y="2336293"/>
            <a:ext cx="638983" cy="21544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Piste </a:t>
            </a:r>
            <a:endParaRPr lang="fr-FR" sz="800" b="1" dirty="0">
              <a:latin typeface="Arial Narrow" panose="020B0606020202030204" pitchFamily="34" charset="0"/>
            </a:endParaRPr>
          </a:p>
        </p:txBody>
      </p:sp>
      <p:sp>
        <p:nvSpPr>
          <p:cNvPr id="31" name="ZoneTexte 30"/>
          <p:cNvSpPr txBox="1"/>
          <p:nvPr/>
        </p:nvSpPr>
        <p:spPr>
          <a:xfrm>
            <a:off x="715646" y="3198166"/>
            <a:ext cx="1016874" cy="338554"/>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pPr algn="ctr"/>
            <a:r>
              <a:rPr lang="fr-FR" sz="800" b="1" dirty="0">
                <a:latin typeface="Arial Narrow" panose="020B0606020202030204" pitchFamily="34" charset="0"/>
              </a:rPr>
              <a:t>P</a:t>
            </a:r>
            <a:r>
              <a:rPr lang="fr-FR" sz="800" b="1" dirty="0" smtClean="0">
                <a:latin typeface="Arial Narrow" panose="020B0606020202030204" pitchFamily="34" charset="0"/>
              </a:rPr>
              <a:t>lateau agricole ouverte </a:t>
            </a:r>
            <a:endParaRPr lang="fr-FR" sz="800" b="1" dirty="0">
              <a:latin typeface="Arial Narrow" panose="020B0606020202030204" pitchFamily="34" charset="0"/>
            </a:endParaRPr>
          </a:p>
        </p:txBody>
      </p:sp>
      <p:sp>
        <p:nvSpPr>
          <p:cNvPr id="33" name="ZoneTexte 32"/>
          <p:cNvSpPr txBox="1"/>
          <p:nvPr/>
        </p:nvSpPr>
        <p:spPr>
          <a:xfrm>
            <a:off x="1857684" y="1853924"/>
            <a:ext cx="1016874"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Positionnement des bâtiments d’activités</a:t>
            </a:r>
            <a:endParaRPr lang="fr-FR" sz="800" b="1" dirty="0">
              <a:latin typeface="Arial Narrow" panose="020B0606020202030204" pitchFamily="34" charset="0"/>
            </a:endParaRPr>
          </a:p>
        </p:txBody>
      </p:sp>
      <p:sp>
        <p:nvSpPr>
          <p:cNvPr id="20" name="ZoneTexte 19"/>
          <p:cNvSpPr txBox="1"/>
          <p:nvPr/>
        </p:nvSpPr>
        <p:spPr>
          <a:xfrm>
            <a:off x="201045" y="5730349"/>
            <a:ext cx="5086063" cy="1169551"/>
          </a:xfrm>
          <a:prstGeom prst="rect">
            <a:avLst/>
          </a:prstGeom>
          <a:noFill/>
        </p:spPr>
        <p:txBody>
          <a:bodyPr wrap="square" rtlCol="0">
            <a:spAutoFit/>
          </a:bodyPr>
          <a:lstStyle/>
          <a:p>
            <a:r>
              <a:rPr lang="fr-FR" sz="1400" dirty="0" smtClean="0">
                <a:solidFill>
                  <a:srgbClr val="C00000"/>
                </a:solidFill>
                <a:latin typeface="Arial Narrow" panose="020B0606020202030204" pitchFamily="34" charset="0"/>
                <a:sym typeface="Wingdings" panose="05000000000000000000" pitchFamily="2" charset="2"/>
              </a:rPr>
              <a:t>Le site de l’aérodrome est d’une implantation ancienne et semble ne pas avoir évolué depuis plusieurs décennies. Pourtant, la zone pourrait bénéficier d’une densification au sein de son périmètre actuel, et la réduction du recul imposé au titre de la Loi Barnier pourrait y participer, dans la continuité de l’environnement économique de la Grange Barbier. </a:t>
            </a:r>
            <a:endParaRPr lang="fr-FR" sz="1400" dirty="0">
              <a:solidFill>
                <a:srgbClr val="C00000"/>
              </a:solidFill>
              <a:latin typeface="Arial Narrow" panose="020B0606020202030204" pitchFamily="34" charset="0"/>
            </a:endParaRPr>
          </a:p>
        </p:txBody>
      </p:sp>
      <p:cxnSp>
        <p:nvCxnSpPr>
          <p:cNvPr id="23" name="Connecteur en arc 22"/>
          <p:cNvCxnSpPr>
            <a:stCxn id="33" idx="3"/>
          </p:cNvCxnSpPr>
          <p:nvPr/>
        </p:nvCxnSpPr>
        <p:spPr>
          <a:xfrm>
            <a:off x="2874558" y="2023201"/>
            <a:ext cx="1081928" cy="608548"/>
          </a:xfrm>
          <a:prstGeom prst="curved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cxnSp>
        <p:nvCxnSpPr>
          <p:cNvPr id="41" name="Connecteur en arc 40"/>
          <p:cNvCxnSpPr>
            <a:stCxn id="40" idx="3"/>
          </p:cNvCxnSpPr>
          <p:nvPr/>
        </p:nvCxnSpPr>
        <p:spPr>
          <a:xfrm>
            <a:off x="4289506" y="1536115"/>
            <a:ext cx="330142" cy="823442"/>
          </a:xfrm>
          <a:prstGeom prst="curvedConnector2">
            <a:avLst/>
          </a:prstGeom>
          <a:ln>
            <a:tailEnd type="triangle"/>
          </a:ln>
        </p:spPr>
        <p:style>
          <a:lnRef idx="1">
            <a:schemeClr val="dk1"/>
          </a:lnRef>
          <a:fillRef idx="0">
            <a:schemeClr val="dk1"/>
          </a:fillRef>
          <a:effectRef idx="0">
            <a:schemeClr val="dk1"/>
          </a:effectRef>
          <a:fontRef idx="minor">
            <a:schemeClr val="tx1"/>
          </a:fontRef>
        </p:style>
      </p:cxnSp>
      <p:sp>
        <p:nvSpPr>
          <p:cNvPr id="6" name="Forme libre 5"/>
          <p:cNvSpPr/>
          <p:nvPr/>
        </p:nvSpPr>
        <p:spPr>
          <a:xfrm>
            <a:off x="4171950" y="1366838"/>
            <a:ext cx="1371600" cy="2281237"/>
          </a:xfrm>
          <a:custGeom>
            <a:avLst/>
            <a:gdLst>
              <a:gd name="connsiteX0" fmla="*/ 347663 w 1371600"/>
              <a:gd name="connsiteY0" fmla="*/ 90487 h 2281237"/>
              <a:gd name="connsiteX1" fmla="*/ 9525 w 1371600"/>
              <a:gd name="connsiteY1" fmla="*/ 714375 h 2281237"/>
              <a:gd name="connsiteX2" fmla="*/ 204788 w 1371600"/>
              <a:gd name="connsiteY2" fmla="*/ 857250 h 2281237"/>
              <a:gd name="connsiteX3" fmla="*/ 600075 w 1371600"/>
              <a:gd name="connsiteY3" fmla="*/ 1109662 h 2281237"/>
              <a:gd name="connsiteX4" fmla="*/ 338138 w 1371600"/>
              <a:gd name="connsiteY4" fmla="*/ 1985962 h 2281237"/>
              <a:gd name="connsiteX5" fmla="*/ 1166813 w 1371600"/>
              <a:gd name="connsiteY5" fmla="*/ 2281237 h 2281237"/>
              <a:gd name="connsiteX6" fmla="*/ 1076325 w 1371600"/>
              <a:gd name="connsiteY6" fmla="*/ 2062162 h 2281237"/>
              <a:gd name="connsiteX7" fmla="*/ 1076325 w 1371600"/>
              <a:gd name="connsiteY7" fmla="*/ 1643062 h 2281237"/>
              <a:gd name="connsiteX8" fmla="*/ 1038225 w 1371600"/>
              <a:gd name="connsiteY8" fmla="*/ 1438275 h 2281237"/>
              <a:gd name="connsiteX9" fmla="*/ 876300 w 1371600"/>
              <a:gd name="connsiteY9" fmla="*/ 1033462 h 2281237"/>
              <a:gd name="connsiteX10" fmla="*/ 1109663 w 1371600"/>
              <a:gd name="connsiteY10" fmla="*/ 738187 h 2281237"/>
              <a:gd name="connsiteX11" fmla="*/ 1352550 w 1371600"/>
              <a:gd name="connsiteY11" fmla="*/ 733425 h 2281237"/>
              <a:gd name="connsiteX12" fmla="*/ 1371600 w 1371600"/>
              <a:gd name="connsiteY12" fmla="*/ 0 h 2281237"/>
              <a:gd name="connsiteX13" fmla="*/ 881063 w 1371600"/>
              <a:gd name="connsiteY13" fmla="*/ 9525 h 2281237"/>
              <a:gd name="connsiteX14" fmla="*/ 790575 w 1371600"/>
              <a:gd name="connsiteY14" fmla="*/ 338137 h 2281237"/>
              <a:gd name="connsiteX15" fmla="*/ 757238 w 1371600"/>
              <a:gd name="connsiteY15" fmla="*/ 495300 h 2281237"/>
              <a:gd name="connsiteX16" fmla="*/ 261938 w 1371600"/>
              <a:gd name="connsiteY16" fmla="*/ 304800 h 2281237"/>
              <a:gd name="connsiteX17" fmla="*/ 0 w 1371600"/>
              <a:gd name="connsiteY17" fmla="*/ 666750 h 2281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1600" h="2281237">
                <a:moveTo>
                  <a:pt x="347663" y="90487"/>
                </a:moveTo>
                <a:lnTo>
                  <a:pt x="9525" y="714375"/>
                </a:lnTo>
                <a:lnTo>
                  <a:pt x="204788" y="857250"/>
                </a:lnTo>
                <a:lnTo>
                  <a:pt x="600075" y="1109662"/>
                </a:lnTo>
                <a:lnTo>
                  <a:pt x="338138" y="1985962"/>
                </a:lnTo>
                <a:lnTo>
                  <a:pt x="1166813" y="2281237"/>
                </a:lnTo>
                <a:lnTo>
                  <a:pt x="1076325" y="2062162"/>
                </a:lnTo>
                <a:lnTo>
                  <a:pt x="1076325" y="1643062"/>
                </a:lnTo>
                <a:lnTo>
                  <a:pt x="1038225" y="1438275"/>
                </a:lnTo>
                <a:lnTo>
                  <a:pt x="876300" y="1033462"/>
                </a:lnTo>
                <a:lnTo>
                  <a:pt x="1109663" y="738187"/>
                </a:lnTo>
                <a:lnTo>
                  <a:pt x="1352550" y="733425"/>
                </a:lnTo>
                <a:lnTo>
                  <a:pt x="1371600" y="0"/>
                </a:lnTo>
                <a:lnTo>
                  <a:pt x="881063" y="9525"/>
                </a:lnTo>
                <a:lnTo>
                  <a:pt x="790575" y="338137"/>
                </a:lnTo>
                <a:lnTo>
                  <a:pt x="757238" y="495300"/>
                </a:lnTo>
                <a:lnTo>
                  <a:pt x="261938" y="304800"/>
                </a:lnTo>
                <a:lnTo>
                  <a:pt x="0" y="666750"/>
                </a:lnTo>
              </a:path>
            </a:pathLst>
          </a:custGeom>
          <a:solidFill>
            <a:srgbClr val="7030A0">
              <a:alpha val="4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ZoneTexte 39"/>
          <p:cNvSpPr txBox="1"/>
          <p:nvPr/>
        </p:nvSpPr>
        <p:spPr>
          <a:xfrm>
            <a:off x="3272632" y="1366838"/>
            <a:ext cx="1016874"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Carrefour sécurisé / Accès site</a:t>
            </a:r>
            <a:endParaRPr lang="fr-FR" sz="800" b="1" dirty="0">
              <a:latin typeface="Arial Narrow" panose="020B0606020202030204" pitchFamily="34" charset="0"/>
            </a:endParaRPr>
          </a:p>
        </p:txBody>
      </p:sp>
      <p:cxnSp>
        <p:nvCxnSpPr>
          <p:cNvPr id="17" name="Connecteur droit avec flèche 16"/>
          <p:cNvCxnSpPr/>
          <p:nvPr/>
        </p:nvCxnSpPr>
        <p:spPr>
          <a:xfrm flipH="1" flipV="1">
            <a:off x="4278171" y="2185818"/>
            <a:ext cx="433157" cy="267070"/>
          </a:xfrm>
          <a:prstGeom prst="straightConnector1">
            <a:avLst/>
          </a:prstGeom>
          <a:ln>
            <a:solidFill>
              <a:schemeClr val="accent3">
                <a:lumMod val="20000"/>
                <a:lumOff val="80000"/>
              </a:schemeClr>
            </a:solidFill>
            <a:tailEnd type="triangle"/>
          </a:ln>
        </p:spPr>
        <p:style>
          <a:lnRef idx="2">
            <a:schemeClr val="dk1"/>
          </a:lnRef>
          <a:fillRef idx="0">
            <a:schemeClr val="dk1"/>
          </a:fillRef>
          <a:effectRef idx="1">
            <a:schemeClr val="dk1"/>
          </a:effectRef>
          <a:fontRef idx="minor">
            <a:schemeClr val="tx1"/>
          </a:fontRef>
        </p:style>
      </p:cxnSp>
      <p:sp>
        <p:nvSpPr>
          <p:cNvPr id="27" name="ZoneTexte 26"/>
          <p:cNvSpPr txBox="1"/>
          <p:nvPr/>
        </p:nvSpPr>
        <p:spPr>
          <a:xfrm>
            <a:off x="4835114" y="1724740"/>
            <a:ext cx="546259" cy="461665"/>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ZA de Grange Barbier</a:t>
            </a:r>
            <a:endParaRPr lang="fr-FR" sz="800" b="1" dirty="0">
              <a:latin typeface="Arial Narrow" panose="020B0606020202030204" pitchFamily="34" charset="0"/>
            </a:endParaRPr>
          </a:p>
        </p:txBody>
      </p:sp>
      <p:cxnSp>
        <p:nvCxnSpPr>
          <p:cNvPr id="42" name="Connecteur droit avec flèche 41"/>
          <p:cNvCxnSpPr/>
          <p:nvPr/>
        </p:nvCxnSpPr>
        <p:spPr>
          <a:xfrm flipH="1">
            <a:off x="3956486" y="2315613"/>
            <a:ext cx="531806" cy="685425"/>
          </a:xfrm>
          <a:prstGeom prst="straightConnector1">
            <a:avLst/>
          </a:prstGeom>
          <a:ln>
            <a:solidFill>
              <a:schemeClr val="accent3">
                <a:lumMod val="20000"/>
                <a:lumOff val="80000"/>
              </a:schemeClr>
            </a:solidFill>
            <a:tailEnd type="triangle"/>
          </a:ln>
        </p:spPr>
        <p:style>
          <a:lnRef idx="2">
            <a:schemeClr val="dk1"/>
          </a:lnRef>
          <a:fillRef idx="0">
            <a:schemeClr val="dk1"/>
          </a:fillRef>
          <a:effectRef idx="1">
            <a:schemeClr val="dk1"/>
          </a:effectRef>
          <a:fontRef idx="minor">
            <a:schemeClr val="tx1"/>
          </a:fontRef>
        </p:style>
      </p:cxnSp>
      <p:cxnSp>
        <p:nvCxnSpPr>
          <p:cNvPr id="50" name="Connecteur en arc 49"/>
          <p:cNvCxnSpPr/>
          <p:nvPr/>
        </p:nvCxnSpPr>
        <p:spPr>
          <a:xfrm>
            <a:off x="2860486" y="2433674"/>
            <a:ext cx="432264" cy="421349"/>
          </a:xfrm>
          <a:prstGeom prst="curved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sp>
        <p:nvSpPr>
          <p:cNvPr id="53" name="Forme libre 52"/>
          <p:cNvSpPr/>
          <p:nvPr/>
        </p:nvSpPr>
        <p:spPr>
          <a:xfrm>
            <a:off x="112635" y="4520888"/>
            <a:ext cx="3671887" cy="957263"/>
          </a:xfrm>
          <a:custGeom>
            <a:avLst/>
            <a:gdLst>
              <a:gd name="connsiteX0" fmla="*/ 0 w 3671887"/>
              <a:gd name="connsiteY0" fmla="*/ 0 h 957263"/>
              <a:gd name="connsiteX1" fmla="*/ 142875 w 3671887"/>
              <a:gd name="connsiteY1" fmla="*/ 19050 h 957263"/>
              <a:gd name="connsiteX2" fmla="*/ 461962 w 3671887"/>
              <a:gd name="connsiteY2" fmla="*/ 123825 h 957263"/>
              <a:gd name="connsiteX3" fmla="*/ 2419350 w 3671887"/>
              <a:gd name="connsiteY3" fmla="*/ 666750 h 957263"/>
              <a:gd name="connsiteX4" fmla="*/ 2738437 w 3671887"/>
              <a:gd name="connsiteY4" fmla="*/ 600075 h 957263"/>
              <a:gd name="connsiteX5" fmla="*/ 3671887 w 3671887"/>
              <a:gd name="connsiteY5" fmla="*/ 904875 h 957263"/>
              <a:gd name="connsiteX6" fmla="*/ 3643312 w 3671887"/>
              <a:gd name="connsiteY6" fmla="*/ 957263 h 957263"/>
              <a:gd name="connsiteX7" fmla="*/ 0 w 3671887"/>
              <a:gd name="connsiteY7" fmla="*/ 928688 h 957263"/>
              <a:gd name="connsiteX8" fmla="*/ 0 w 3671887"/>
              <a:gd name="connsiteY8" fmla="*/ 0 h 957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71887" h="957263">
                <a:moveTo>
                  <a:pt x="0" y="0"/>
                </a:moveTo>
                <a:lnTo>
                  <a:pt x="142875" y="19050"/>
                </a:lnTo>
                <a:lnTo>
                  <a:pt x="461962" y="123825"/>
                </a:lnTo>
                <a:lnTo>
                  <a:pt x="2419350" y="666750"/>
                </a:lnTo>
                <a:lnTo>
                  <a:pt x="2738437" y="600075"/>
                </a:lnTo>
                <a:lnTo>
                  <a:pt x="3671887" y="904875"/>
                </a:lnTo>
                <a:lnTo>
                  <a:pt x="3643312" y="957263"/>
                </a:lnTo>
                <a:lnTo>
                  <a:pt x="0" y="928688"/>
                </a:lnTo>
                <a:cubicBezTo>
                  <a:pt x="1587" y="609600"/>
                  <a:pt x="3175" y="290513"/>
                  <a:pt x="0" y="0"/>
                </a:cubicBezTo>
                <a:close/>
              </a:path>
            </a:pathLst>
          </a:custGeom>
          <a:solidFill>
            <a:schemeClr val="accent4">
              <a:alpha val="53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fr-FR"/>
          </a:p>
        </p:txBody>
      </p:sp>
      <p:sp>
        <p:nvSpPr>
          <p:cNvPr id="52" name="ZoneTexte 51"/>
          <p:cNvSpPr txBox="1"/>
          <p:nvPr/>
        </p:nvSpPr>
        <p:spPr>
          <a:xfrm>
            <a:off x="1043608" y="5085184"/>
            <a:ext cx="1016874" cy="21544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ISOPARC</a:t>
            </a:r>
            <a:endParaRPr lang="fr-FR" sz="800" b="1" dirty="0">
              <a:latin typeface="Arial Narrow" panose="020B0606020202030204" pitchFamily="34" charset="0"/>
            </a:endParaRPr>
          </a:p>
        </p:txBody>
      </p:sp>
      <p:sp>
        <p:nvSpPr>
          <p:cNvPr id="54" name="Forme libre 53"/>
          <p:cNvSpPr/>
          <p:nvPr/>
        </p:nvSpPr>
        <p:spPr>
          <a:xfrm>
            <a:off x="4043363" y="2514867"/>
            <a:ext cx="561975" cy="606354"/>
          </a:xfrm>
          <a:custGeom>
            <a:avLst/>
            <a:gdLst>
              <a:gd name="connsiteX0" fmla="*/ 561975 w 561975"/>
              <a:gd name="connsiteY0" fmla="*/ 12410 h 609506"/>
              <a:gd name="connsiteX1" fmla="*/ 323850 w 561975"/>
              <a:gd name="connsiteY1" fmla="*/ 31460 h 609506"/>
              <a:gd name="connsiteX2" fmla="*/ 309562 w 561975"/>
              <a:gd name="connsiteY2" fmla="*/ 283873 h 609506"/>
              <a:gd name="connsiteX3" fmla="*/ 433387 w 561975"/>
              <a:gd name="connsiteY3" fmla="*/ 393410 h 609506"/>
              <a:gd name="connsiteX4" fmla="*/ 357187 w 561975"/>
              <a:gd name="connsiteY4" fmla="*/ 598198 h 609506"/>
              <a:gd name="connsiteX5" fmla="*/ 0 w 561975"/>
              <a:gd name="connsiteY5" fmla="*/ 564860 h 609506"/>
              <a:gd name="connsiteX0" fmla="*/ 561975 w 561975"/>
              <a:gd name="connsiteY0" fmla="*/ 9258 h 606354"/>
              <a:gd name="connsiteX1" fmla="*/ 323850 w 561975"/>
              <a:gd name="connsiteY1" fmla="*/ 28308 h 606354"/>
              <a:gd name="connsiteX2" fmla="*/ 304800 w 561975"/>
              <a:gd name="connsiteY2" fmla="*/ 223571 h 606354"/>
              <a:gd name="connsiteX3" fmla="*/ 433387 w 561975"/>
              <a:gd name="connsiteY3" fmla="*/ 390258 h 606354"/>
              <a:gd name="connsiteX4" fmla="*/ 357187 w 561975"/>
              <a:gd name="connsiteY4" fmla="*/ 595046 h 606354"/>
              <a:gd name="connsiteX5" fmla="*/ 0 w 561975"/>
              <a:gd name="connsiteY5" fmla="*/ 561708 h 606354"/>
              <a:gd name="connsiteX0" fmla="*/ 561975 w 561975"/>
              <a:gd name="connsiteY0" fmla="*/ 9258 h 606354"/>
              <a:gd name="connsiteX1" fmla="*/ 366712 w 561975"/>
              <a:gd name="connsiteY1" fmla="*/ 28308 h 606354"/>
              <a:gd name="connsiteX2" fmla="*/ 304800 w 561975"/>
              <a:gd name="connsiteY2" fmla="*/ 223571 h 606354"/>
              <a:gd name="connsiteX3" fmla="*/ 433387 w 561975"/>
              <a:gd name="connsiteY3" fmla="*/ 390258 h 606354"/>
              <a:gd name="connsiteX4" fmla="*/ 357187 w 561975"/>
              <a:gd name="connsiteY4" fmla="*/ 595046 h 606354"/>
              <a:gd name="connsiteX5" fmla="*/ 0 w 561975"/>
              <a:gd name="connsiteY5" fmla="*/ 561708 h 60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1975" h="606354">
                <a:moveTo>
                  <a:pt x="561975" y="9258"/>
                </a:moveTo>
                <a:cubicBezTo>
                  <a:pt x="463947" y="-3839"/>
                  <a:pt x="409574" y="-7411"/>
                  <a:pt x="366712" y="28308"/>
                </a:cubicBezTo>
                <a:cubicBezTo>
                  <a:pt x="323850" y="64027"/>
                  <a:pt x="293688" y="163246"/>
                  <a:pt x="304800" y="223571"/>
                </a:cubicBezTo>
                <a:cubicBezTo>
                  <a:pt x="315912" y="283896"/>
                  <a:pt x="424656" y="328346"/>
                  <a:pt x="433387" y="390258"/>
                </a:cubicBezTo>
                <a:cubicBezTo>
                  <a:pt x="442118" y="452170"/>
                  <a:pt x="429418" y="566471"/>
                  <a:pt x="357187" y="595046"/>
                </a:cubicBezTo>
                <a:cubicBezTo>
                  <a:pt x="284956" y="623621"/>
                  <a:pt x="142478" y="592664"/>
                  <a:pt x="0" y="561708"/>
                </a:cubicBezTo>
              </a:path>
            </a:pathLst>
          </a:cu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5" name="ZoneTexte 54"/>
          <p:cNvSpPr txBox="1"/>
          <p:nvPr/>
        </p:nvSpPr>
        <p:spPr>
          <a:xfrm>
            <a:off x="4436740" y="3722187"/>
            <a:ext cx="638983"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1</a:t>
            </a:r>
            <a:r>
              <a:rPr lang="fr-FR" sz="800" b="1" baseline="30000" dirty="0" smtClean="0">
                <a:latin typeface="Arial Narrow" panose="020B0606020202030204" pitchFamily="34" charset="0"/>
              </a:rPr>
              <a:t>er</a:t>
            </a:r>
            <a:r>
              <a:rPr lang="fr-FR" sz="800" b="1" dirty="0" smtClean="0">
                <a:latin typeface="Arial Narrow" panose="020B0606020202030204" pitchFamily="34" charset="0"/>
              </a:rPr>
              <a:t> plan à densifier </a:t>
            </a:r>
            <a:endParaRPr lang="fr-FR" sz="800" b="1" dirty="0">
              <a:latin typeface="Arial Narrow" panose="020B0606020202030204" pitchFamily="34" charset="0"/>
            </a:endParaRPr>
          </a:p>
        </p:txBody>
      </p:sp>
      <p:cxnSp>
        <p:nvCxnSpPr>
          <p:cNvPr id="56" name="Connecteur en arc 55"/>
          <p:cNvCxnSpPr>
            <a:endCxn id="54" idx="3"/>
          </p:cNvCxnSpPr>
          <p:nvPr/>
        </p:nvCxnSpPr>
        <p:spPr>
          <a:xfrm rot="16200000" flipV="1">
            <a:off x="4170988" y="3210887"/>
            <a:ext cx="817062" cy="205538"/>
          </a:xfrm>
          <a:prstGeom prst="curvedConnector2">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36700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p:cNvPicPr>
            <a:picLocks noChangeAspect="1"/>
          </p:cNvPicPr>
          <p:nvPr/>
        </p:nvPicPr>
        <p:blipFill rotWithShape="1">
          <a:blip r:embed="rId2"/>
          <a:srcRect l="23521" t="10304" b="35689"/>
          <a:stretch/>
        </p:blipFill>
        <p:spPr>
          <a:xfrm>
            <a:off x="3839945" y="3548339"/>
            <a:ext cx="4894649" cy="1944217"/>
          </a:xfrm>
          <a:prstGeom prst="rect">
            <a:avLst/>
          </a:prstGeom>
        </p:spPr>
      </p:pic>
      <p:pic>
        <p:nvPicPr>
          <p:cNvPr id="6" name="Image 5"/>
          <p:cNvPicPr>
            <a:picLocks noChangeAspect="1"/>
          </p:cNvPicPr>
          <p:nvPr/>
        </p:nvPicPr>
        <p:blipFill rotWithShape="1">
          <a:blip r:embed="rId3"/>
          <a:srcRect l="29117" t="15234" b="38817"/>
          <a:stretch/>
        </p:blipFill>
        <p:spPr>
          <a:xfrm>
            <a:off x="50157" y="5239412"/>
            <a:ext cx="4536504" cy="1654170"/>
          </a:xfrm>
          <a:prstGeom prst="rect">
            <a:avLst/>
          </a:prstGeom>
        </p:spPr>
      </p:pic>
      <p:pic>
        <p:nvPicPr>
          <p:cNvPr id="3" name="Image 2"/>
          <p:cNvPicPr>
            <a:picLocks noChangeAspect="1"/>
          </p:cNvPicPr>
          <p:nvPr/>
        </p:nvPicPr>
        <p:blipFill rotWithShape="1">
          <a:blip r:embed="rId4"/>
          <a:srcRect l="23527" t="11559" b="36435"/>
          <a:stretch/>
        </p:blipFill>
        <p:spPr>
          <a:xfrm>
            <a:off x="3826746" y="4985792"/>
            <a:ext cx="4894269" cy="1872208"/>
          </a:xfrm>
          <a:prstGeom prst="rect">
            <a:avLst/>
          </a:prstGeom>
        </p:spPr>
      </p:pic>
      <p:pic>
        <p:nvPicPr>
          <p:cNvPr id="35" name="Image 34"/>
          <p:cNvPicPr>
            <a:picLocks noChangeAspect="1"/>
          </p:cNvPicPr>
          <p:nvPr/>
        </p:nvPicPr>
        <p:blipFill rotWithShape="1">
          <a:blip r:embed="rId5"/>
          <a:srcRect l="23392" t="15753" r="37472" b="9239"/>
          <a:stretch/>
        </p:blipFill>
        <p:spPr>
          <a:xfrm>
            <a:off x="63507" y="1275312"/>
            <a:ext cx="3827051" cy="4125983"/>
          </a:xfrm>
          <a:prstGeom prst="rect">
            <a:avLst/>
          </a:prstGeom>
        </p:spPr>
      </p:pic>
      <p:sp>
        <p:nvSpPr>
          <p:cNvPr id="36" name="Forme libre 35"/>
          <p:cNvSpPr/>
          <p:nvPr/>
        </p:nvSpPr>
        <p:spPr>
          <a:xfrm>
            <a:off x="643367" y="1735568"/>
            <a:ext cx="2430859" cy="2383339"/>
          </a:xfrm>
          <a:custGeom>
            <a:avLst/>
            <a:gdLst>
              <a:gd name="connsiteX0" fmla="*/ 514350 w 514350"/>
              <a:gd name="connsiteY0" fmla="*/ 0 h 557212"/>
              <a:gd name="connsiteX1" fmla="*/ 128588 w 514350"/>
              <a:gd name="connsiteY1" fmla="*/ 114300 h 557212"/>
              <a:gd name="connsiteX2" fmla="*/ 0 w 514350"/>
              <a:gd name="connsiteY2" fmla="*/ 514350 h 557212"/>
              <a:gd name="connsiteX3" fmla="*/ 133350 w 514350"/>
              <a:gd name="connsiteY3" fmla="*/ 557212 h 557212"/>
              <a:gd name="connsiteX4" fmla="*/ 366713 w 514350"/>
              <a:gd name="connsiteY4" fmla="*/ 497681 h 557212"/>
              <a:gd name="connsiteX5" fmla="*/ 514350 w 514350"/>
              <a:gd name="connsiteY5" fmla="*/ 0 h 557212"/>
              <a:gd name="connsiteX0" fmla="*/ 514350 w 514350"/>
              <a:gd name="connsiteY0" fmla="*/ 0 h 557212"/>
              <a:gd name="connsiteX1" fmla="*/ 128588 w 514350"/>
              <a:gd name="connsiteY1" fmla="*/ 114300 h 557212"/>
              <a:gd name="connsiteX2" fmla="*/ 0 w 514350"/>
              <a:gd name="connsiteY2" fmla="*/ 514350 h 557212"/>
              <a:gd name="connsiteX3" fmla="*/ 133350 w 514350"/>
              <a:gd name="connsiteY3" fmla="*/ 557212 h 557212"/>
              <a:gd name="connsiteX4" fmla="*/ 335757 w 514350"/>
              <a:gd name="connsiteY4" fmla="*/ 483393 h 557212"/>
              <a:gd name="connsiteX5" fmla="*/ 514350 w 514350"/>
              <a:gd name="connsiteY5" fmla="*/ 0 h 557212"/>
              <a:gd name="connsiteX0" fmla="*/ 523875 w 523875"/>
              <a:gd name="connsiteY0" fmla="*/ 0 h 557212"/>
              <a:gd name="connsiteX1" fmla="*/ 128588 w 523875"/>
              <a:gd name="connsiteY1" fmla="*/ 114300 h 557212"/>
              <a:gd name="connsiteX2" fmla="*/ 0 w 523875"/>
              <a:gd name="connsiteY2" fmla="*/ 514350 h 557212"/>
              <a:gd name="connsiteX3" fmla="*/ 133350 w 523875"/>
              <a:gd name="connsiteY3" fmla="*/ 557212 h 557212"/>
              <a:gd name="connsiteX4" fmla="*/ 335757 w 523875"/>
              <a:gd name="connsiteY4" fmla="*/ 483393 h 557212"/>
              <a:gd name="connsiteX5" fmla="*/ 523875 w 523875"/>
              <a:gd name="connsiteY5" fmla="*/ 0 h 557212"/>
              <a:gd name="connsiteX0" fmla="*/ 523875 w 523875"/>
              <a:gd name="connsiteY0" fmla="*/ 0 h 557212"/>
              <a:gd name="connsiteX1" fmla="*/ 171451 w 523875"/>
              <a:gd name="connsiteY1" fmla="*/ 114300 h 557212"/>
              <a:gd name="connsiteX2" fmla="*/ 0 w 523875"/>
              <a:gd name="connsiteY2" fmla="*/ 514350 h 557212"/>
              <a:gd name="connsiteX3" fmla="*/ 133350 w 523875"/>
              <a:gd name="connsiteY3" fmla="*/ 557212 h 557212"/>
              <a:gd name="connsiteX4" fmla="*/ 335757 w 523875"/>
              <a:gd name="connsiteY4" fmla="*/ 483393 h 557212"/>
              <a:gd name="connsiteX5" fmla="*/ 523875 w 523875"/>
              <a:gd name="connsiteY5" fmla="*/ 0 h 557212"/>
              <a:gd name="connsiteX0" fmla="*/ 507206 w 507206"/>
              <a:gd name="connsiteY0" fmla="*/ 0 h 557212"/>
              <a:gd name="connsiteX1" fmla="*/ 154782 w 507206"/>
              <a:gd name="connsiteY1" fmla="*/ 114300 h 557212"/>
              <a:gd name="connsiteX2" fmla="*/ 0 w 507206"/>
              <a:gd name="connsiteY2" fmla="*/ 523875 h 557212"/>
              <a:gd name="connsiteX3" fmla="*/ 116681 w 507206"/>
              <a:gd name="connsiteY3" fmla="*/ 557212 h 557212"/>
              <a:gd name="connsiteX4" fmla="*/ 319088 w 507206"/>
              <a:gd name="connsiteY4" fmla="*/ 483393 h 557212"/>
              <a:gd name="connsiteX5" fmla="*/ 507206 w 507206"/>
              <a:gd name="connsiteY5" fmla="*/ 0 h 557212"/>
              <a:gd name="connsiteX0" fmla="*/ 585816 w 585816"/>
              <a:gd name="connsiteY0" fmla="*/ 22364 h 442912"/>
              <a:gd name="connsiteX1" fmla="*/ 154782 w 585816"/>
              <a:gd name="connsiteY1" fmla="*/ 0 h 442912"/>
              <a:gd name="connsiteX2" fmla="*/ 0 w 585816"/>
              <a:gd name="connsiteY2" fmla="*/ 409575 h 442912"/>
              <a:gd name="connsiteX3" fmla="*/ 116681 w 585816"/>
              <a:gd name="connsiteY3" fmla="*/ 442912 h 442912"/>
              <a:gd name="connsiteX4" fmla="*/ 319088 w 585816"/>
              <a:gd name="connsiteY4" fmla="*/ 369093 h 442912"/>
              <a:gd name="connsiteX5" fmla="*/ 585816 w 585816"/>
              <a:gd name="connsiteY5" fmla="*/ 22364 h 442912"/>
              <a:gd name="connsiteX0" fmla="*/ 585816 w 585816"/>
              <a:gd name="connsiteY0" fmla="*/ 53601 h 474149"/>
              <a:gd name="connsiteX1" fmla="*/ 154782 w 585816"/>
              <a:gd name="connsiteY1" fmla="*/ 31237 h 474149"/>
              <a:gd name="connsiteX2" fmla="*/ 0 w 585816"/>
              <a:gd name="connsiteY2" fmla="*/ 440812 h 474149"/>
              <a:gd name="connsiteX3" fmla="*/ 116681 w 585816"/>
              <a:gd name="connsiteY3" fmla="*/ 474149 h 474149"/>
              <a:gd name="connsiteX4" fmla="*/ 319088 w 585816"/>
              <a:gd name="connsiteY4" fmla="*/ 400330 h 474149"/>
              <a:gd name="connsiteX5" fmla="*/ 585816 w 585816"/>
              <a:gd name="connsiteY5" fmla="*/ 53601 h 474149"/>
              <a:gd name="connsiteX0" fmla="*/ 585816 w 585816"/>
              <a:gd name="connsiteY0" fmla="*/ 206630 h 627178"/>
              <a:gd name="connsiteX1" fmla="*/ 319281 w 585816"/>
              <a:gd name="connsiteY1" fmla="*/ 0 h 627178"/>
              <a:gd name="connsiteX2" fmla="*/ 0 w 585816"/>
              <a:gd name="connsiteY2" fmla="*/ 593841 h 627178"/>
              <a:gd name="connsiteX3" fmla="*/ 116681 w 585816"/>
              <a:gd name="connsiteY3" fmla="*/ 627178 h 627178"/>
              <a:gd name="connsiteX4" fmla="*/ 319088 w 585816"/>
              <a:gd name="connsiteY4" fmla="*/ 553359 h 627178"/>
              <a:gd name="connsiteX5" fmla="*/ 585816 w 585816"/>
              <a:gd name="connsiteY5" fmla="*/ 206630 h 627178"/>
              <a:gd name="connsiteX0" fmla="*/ 585816 w 585816"/>
              <a:gd name="connsiteY0" fmla="*/ 206630 h 627178"/>
              <a:gd name="connsiteX1" fmla="*/ 319281 w 585816"/>
              <a:gd name="connsiteY1" fmla="*/ 0 h 627178"/>
              <a:gd name="connsiteX2" fmla="*/ 0 w 585816"/>
              <a:gd name="connsiteY2" fmla="*/ 593841 h 627178"/>
              <a:gd name="connsiteX3" fmla="*/ 116681 w 585816"/>
              <a:gd name="connsiteY3" fmla="*/ 627178 h 627178"/>
              <a:gd name="connsiteX4" fmla="*/ 319088 w 585816"/>
              <a:gd name="connsiteY4" fmla="*/ 553359 h 627178"/>
              <a:gd name="connsiteX5" fmla="*/ 585816 w 585816"/>
              <a:gd name="connsiteY5" fmla="*/ 206630 h 627178"/>
              <a:gd name="connsiteX0" fmla="*/ 743037 w 743037"/>
              <a:gd name="connsiteY0" fmla="*/ 206630 h 693651"/>
              <a:gd name="connsiteX1" fmla="*/ 476502 w 743037"/>
              <a:gd name="connsiteY1" fmla="*/ 0 h 693651"/>
              <a:gd name="connsiteX2" fmla="*/ 0 w 743037"/>
              <a:gd name="connsiteY2" fmla="*/ 693651 h 693651"/>
              <a:gd name="connsiteX3" fmla="*/ 273902 w 743037"/>
              <a:gd name="connsiteY3" fmla="*/ 627178 h 693651"/>
              <a:gd name="connsiteX4" fmla="*/ 476309 w 743037"/>
              <a:gd name="connsiteY4" fmla="*/ 553359 h 693651"/>
              <a:gd name="connsiteX5" fmla="*/ 743037 w 743037"/>
              <a:gd name="connsiteY5" fmla="*/ 206630 h 693651"/>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476309 w 743037"/>
              <a:gd name="connsiteY4" fmla="*/ 553359 h 768448"/>
              <a:gd name="connsiteX5" fmla="*/ 743037 w 743037"/>
              <a:gd name="connsiteY5"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476309 w 743037"/>
              <a:gd name="connsiteY4" fmla="*/ 553359 h 768448"/>
              <a:gd name="connsiteX5" fmla="*/ 743037 w 743037"/>
              <a:gd name="connsiteY5"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266395 w 743037"/>
              <a:gd name="connsiteY4" fmla="*/ 61858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6080 w 743037"/>
              <a:gd name="connsiteY4" fmla="*/ 449671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743037 w 743037"/>
              <a:gd name="connsiteY6"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604128 w 743037"/>
              <a:gd name="connsiteY6" fmla="*/ 386713 h 768448"/>
              <a:gd name="connsiteX7" fmla="*/ 743037 w 743037"/>
              <a:gd name="connsiteY7"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553177 w 743037"/>
              <a:gd name="connsiteY6" fmla="*/ 443528 h 768448"/>
              <a:gd name="connsiteX7" fmla="*/ 743037 w 743037"/>
              <a:gd name="connsiteY7"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553177 w 743037"/>
              <a:gd name="connsiteY6" fmla="*/ 443528 h 768448"/>
              <a:gd name="connsiteX7" fmla="*/ 743037 w 743037"/>
              <a:gd name="connsiteY7" fmla="*/ 206630 h 768448"/>
              <a:gd name="connsiteX0" fmla="*/ 743037 w 746285"/>
              <a:gd name="connsiteY0" fmla="*/ 206630 h 768448"/>
              <a:gd name="connsiteX1" fmla="*/ 476502 w 746285"/>
              <a:gd name="connsiteY1" fmla="*/ 0 h 768448"/>
              <a:gd name="connsiteX2" fmla="*/ 0 w 746285"/>
              <a:gd name="connsiteY2" fmla="*/ 693651 h 768448"/>
              <a:gd name="connsiteX3" fmla="*/ 94845 w 746285"/>
              <a:gd name="connsiteY3" fmla="*/ 768448 h 768448"/>
              <a:gd name="connsiteX4" fmla="*/ 323169 w 746285"/>
              <a:gd name="connsiteY4" fmla="*/ 438922 h 768448"/>
              <a:gd name="connsiteX5" fmla="*/ 476309 w 746285"/>
              <a:gd name="connsiteY5" fmla="*/ 553359 h 768448"/>
              <a:gd name="connsiteX6" fmla="*/ 553177 w 746285"/>
              <a:gd name="connsiteY6" fmla="*/ 443528 h 768448"/>
              <a:gd name="connsiteX7" fmla="*/ 620141 w 746285"/>
              <a:gd name="connsiteY7" fmla="*/ 357537 h 768448"/>
              <a:gd name="connsiteX8" fmla="*/ 743037 w 746285"/>
              <a:gd name="connsiteY8" fmla="*/ 206630 h 768448"/>
              <a:gd name="connsiteX0" fmla="*/ 743037 w 748550"/>
              <a:gd name="connsiteY0" fmla="*/ 206630 h 768448"/>
              <a:gd name="connsiteX1" fmla="*/ 476502 w 748550"/>
              <a:gd name="connsiteY1" fmla="*/ 0 h 768448"/>
              <a:gd name="connsiteX2" fmla="*/ 0 w 748550"/>
              <a:gd name="connsiteY2" fmla="*/ 693651 h 768448"/>
              <a:gd name="connsiteX3" fmla="*/ 94845 w 748550"/>
              <a:gd name="connsiteY3" fmla="*/ 768448 h 768448"/>
              <a:gd name="connsiteX4" fmla="*/ 323169 w 748550"/>
              <a:gd name="connsiteY4" fmla="*/ 438922 h 768448"/>
              <a:gd name="connsiteX5" fmla="*/ 476309 w 748550"/>
              <a:gd name="connsiteY5" fmla="*/ 553359 h 768448"/>
              <a:gd name="connsiteX6" fmla="*/ 553177 w 748550"/>
              <a:gd name="connsiteY6" fmla="*/ 443528 h 768448"/>
              <a:gd name="connsiteX7" fmla="*/ 675459 w 748550"/>
              <a:gd name="connsiteY7" fmla="*/ 468097 h 768448"/>
              <a:gd name="connsiteX8" fmla="*/ 743037 w 748550"/>
              <a:gd name="connsiteY8" fmla="*/ 206630 h 768448"/>
              <a:gd name="connsiteX0" fmla="*/ 743037 w 748550"/>
              <a:gd name="connsiteY0" fmla="*/ 206630 h 768448"/>
              <a:gd name="connsiteX1" fmla="*/ 476502 w 748550"/>
              <a:gd name="connsiteY1" fmla="*/ 0 h 768448"/>
              <a:gd name="connsiteX2" fmla="*/ 0 w 748550"/>
              <a:gd name="connsiteY2" fmla="*/ 693651 h 768448"/>
              <a:gd name="connsiteX3" fmla="*/ 94845 w 748550"/>
              <a:gd name="connsiteY3" fmla="*/ 768448 h 768448"/>
              <a:gd name="connsiteX4" fmla="*/ 323169 w 748550"/>
              <a:gd name="connsiteY4" fmla="*/ 438922 h 768448"/>
              <a:gd name="connsiteX5" fmla="*/ 476309 w 748550"/>
              <a:gd name="connsiteY5" fmla="*/ 553359 h 768448"/>
              <a:gd name="connsiteX6" fmla="*/ 553177 w 748550"/>
              <a:gd name="connsiteY6" fmla="*/ 443528 h 768448"/>
              <a:gd name="connsiteX7" fmla="*/ 675459 w 748550"/>
              <a:gd name="connsiteY7" fmla="*/ 468097 h 768448"/>
              <a:gd name="connsiteX8" fmla="*/ 743037 w 748550"/>
              <a:gd name="connsiteY8" fmla="*/ 206630 h 768448"/>
              <a:gd name="connsiteX0" fmla="*/ 743037 w 746966"/>
              <a:gd name="connsiteY0" fmla="*/ 206630 h 768448"/>
              <a:gd name="connsiteX1" fmla="*/ 476502 w 746966"/>
              <a:gd name="connsiteY1" fmla="*/ 0 h 768448"/>
              <a:gd name="connsiteX2" fmla="*/ 0 w 746966"/>
              <a:gd name="connsiteY2" fmla="*/ 693651 h 768448"/>
              <a:gd name="connsiteX3" fmla="*/ 94845 w 746966"/>
              <a:gd name="connsiteY3" fmla="*/ 768448 h 768448"/>
              <a:gd name="connsiteX4" fmla="*/ 323169 w 746966"/>
              <a:gd name="connsiteY4" fmla="*/ 438922 h 768448"/>
              <a:gd name="connsiteX5" fmla="*/ 476309 w 746966"/>
              <a:gd name="connsiteY5" fmla="*/ 553359 h 768448"/>
              <a:gd name="connsiteX6" fmla="*/ 553177 w 746966"/>
              <a:gd name="connsiteY6" fmla="*/ 443528 h 768448"/>
              <a:gd name="connsiteX7" fmla="*/ 675459 w 746966"/>
              <a:gd name="connsiteY7" fmla="*/ 468097 h 768448"/>
              <a:gd name="connsiteX8" fmla="*/ 743037 w 746966"/>
              <a:gd name="connsiteY8" fmla="*/ 206630 h 768448"/>
              <a:gd name="connsiteX0" fmla="*/ 743037 w 746721"/>
              <a:gd name="connsiteY0" fmla="*/ 206630 h 768448"/>
              <a:gd name="connsiteX1" fmla="*/ 476502 w 746721"/>
              <a:gd name="connsiteY1" fmla="*/ 0 h 768448"/>
              <a:gd name="connsiteX2" fmla="*/ 0 w 746721"/>
              <a:gd name="connsiteY2" fmla="*/ 693651 h 768448"/>
              <a:gd name="connsiteX3" fmla="*/ 94845 w 746721"/>
              <a:gd name="connsiteY3" fmla="*/ 768448 h 768448"/>
              <a:gd name="connsiteX4" fmla="*/ 323169 w 746721"/>
              <a:gd name="connsiteY4" fmla="*/ 438922 h 768448"/>
              <a:gd name="connsiteX5" fmla="*/ 476309 w 746721"/>
              <a:gd name="connsiteY5" fmla="*/ 553359 h 768448"/>
              <a:gd name="connsiteX6" fmla="*/ 553177 w 746721"/>
              <a:gd name="connsiteY6" fmla="*/ 443528 h 768448"/>
              <a:gd name="connsiteX7" fmla="*/ 668181 w 746721"/>
              <a:gd name="connsiteY7" fmla="*/ 474239 h 768448"/>
              <a:gd name="connsiteX8" fmla="*/ 743037 w 746721"/>
              <a:gd name="connsiteY8" fmla="*/ 206630 h 768448"/>
              <a:gd name="connsiteX0" fmla="*/ 743037 w 746721"/>
              <a:gd name="connsiteY0" fmla="*/ 206630 h 768448"/>
              <a:gd name="connsiteX1" fmla="*/ 476502 w 746721"/>
              <a:gd name="connsiteY1" fmla="*/ 0 h 768448"/>
              <a:gd name="connsiteX2" fmla="*/ 0 w 746721"/>
              <a:gd name="connsiteY2" fmla="*/ 693651 h 768448"/>
              <a:gd name="connsiteX3" fmla="*/ 94845 w 746721"/>
              <a:gd name="connsiteY3" fmla="*/ 768448 h 768448"/>
              <a:gd name="connsiteX4" fmla="*/ 323169 w 746721"/>
              <a:gd name="connsiteY4" fmla="*/ 438922 h 768448"/>
              <a:gd name="connsiteX5" fmla="*/ 476309 w 746721"/>
              <a:gd name="connsiteY5" fmla="*/ 553359 h 768448"/>
              <a:gd name="connsiteX6" fmla="*/ 561911 w 746721"/>
              <a:gd name="connsiteY6" fmla="*/ 434315 h 768448"/>
              <a:gd name="connsiteX7" fmla="*/ 668181 w 746721"/>
              <a:gd name="connsiteY7" fmla="*/ 474239 h 768448"/>
              <a:gd name="connsiteX8" fmla="*/ 743037 w 746721"/>
              <a:gd name="connsiteY8" fmla="*/ 206630 h 768448"/>
              <a:gd name="connsiteX0" fmla="*/ 743037 w 743037"/>
              <a:gd name="connsiteY0" fmla="*/ 206630 h 768448"/>
              <a:gd name="connsiteX1" fmla="*/ 476502 w 743037"/>
              <a:gd name="connsiteY1" fmla="*/ 0 h 768448"/>
              <a:gd name="connsiteX2" fmla="*/ 0 w 743037"/>
              <a:gd name="connsiteY2" fmla="*/ 693651 h 768448"/>
              <a:gd name="connsiteX3" fmla="*/ 94845 w 743037"/>
              <a:gd name="connsiteY3" fmla="*/ 768448 h 768448"/>
              <a:gd name="connsiteX4" fmla="*/ 323169 w 743037"/>
              <a:gd name="connsiteY4" fmla="*/ 438922 h 768448"/>
              <a:gd name="connsiteX5" fmla="*/ 476309 w 743037"/>
              <a:gd name="connsiteY5" fmla="*/ 553359 h 768448"/>
              <a:gd name="connsiteX6" fmla="*/ 561911 w 743037"/>
              <a:gd name="connsiteY6" fmla="*/ 434315 h 768448"/>
              <a:gd name="connsiteX7" fmla="*/ 668181 w 743037"/>
              <a:gd name="connsiteY7" fmla="*/ 474239 h 768448"/>
              <a:gd name="connsiteX8" fmla="*/ 743037 w 743037"/>
              <a:gd name="connsiteY8" fmla="*/ 206630 h 76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037" h="768448">
                <a:moveTo>
                  <a:pt x="743037" y="206630"/>
                </a:moveTo>
                <a:cubicBezTo>
                  <a:pt x="580434" y="96293"/>
                  <a:pt x="553216" y="24346"/>
                  <a:pt x="476502" y="0"/>
                </a:cubicBezTo>
                <a:lnTo>
                  <a:pt x="0" y="693651"/>
                </a:lnTo>
                <a:lnTo>
                  <a:pt x="94845" y="768448"/>
                </a:lnTo>
                <a:cubicBezTo>
                  <a:pt x="123231" y="720619"/>
                  <a:pt x="328012" y="440988"/>
                  <a:pt x="323169" y="438922"/>
                </a:cubicBezTo>
                <a:cubicBezTo>
                  <a:pt x="324149" y="439927"/>
                  <a:pt x="476935" y="557524"/>
                  <a:pt x="476309" y="553359"/>
                </a:cubicBezTo>
                <a:lnTo>
                  <a:pt x="561911" y="434315"/>
                </a:lnTo>
                <a:cubicBezTo>
                  <a:pt x="585883" y="401678"/>
                  <a:pt x="667109" y="478405"/>
                  <a:pt x="668181" y="474239"/>
                </a:cubicBezTo>
                <a:cubicBezTo>
                  <a:pt x="666342" y="474680"/>
                  <a:pt x="730583" y="263148"/>
                  <a:pt x="743037" y="206630"/>
                </a:cubicBezTo>
                <a:close/>
              </a:path>
            </a:pathLst>
          </a:custGeom>
          <a:noFill/>
          <a:ln w="38100">
            <a:solidFill>
              <a:srgbClr val="FFFF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7" y="883639"/>
            <a:ext cx="48802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situation géographique des sites étudiés : L’Aérodrome</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29" name="Image 2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15" name="ZoneTexte 14"/>
          <p:cNvSpPr txBox="1"/>
          <p:nvPr/>
        </p:nvSpPr>
        <p:spPr>
          <a:xfrm>
            <a:off x="3889795" y="1218853"/>
            <a:ext cx="4768170" cy="1200329"/>
          </a:xfrm>
          <a:prstGeom prst="rect">
            <a:avLst/>
          </a:prstGeom>
          <a:noFill/>
        </p:spPr>
        <p:txBody>
          <a:bodyPr wrap="square" rtlCol="0">
            <a:spAutoFit/>
          </a:bodyPr>
          <a:lstStyle/>
          <a:p>
            <a:pPr marL="171450" indent="-171450" algn="just">
              <a:buFont typeface="Wingdings" panose="05000000000000000000" pitchFamily="2" charset="2"/>
              <a:buChar char="§"/>
            </a:pPr>
            <a:r>
              <a:rPr lang="fr-FR" sz="1200" dirty="0" smtClean="0">
                <a:latin typeface="Arial Narrow" panose="020B0606020202030204" pitchFamily="34" charset="0"/>
              </a:rPr>
              <a:t>L’accès à l’aérodrome est sécurisé avec une bonne visibilité sur et depuis la RD910 du fait de l’aménagement du carrefour avec un tourne à gauche avec voie centrale </a:t>
            </a:r>
          </a:p>
          <a:p>
            <a:pPr marL="171450" indent="-171450" algn="just">
              <a:buFont typeface="Wingdings" panose="05000000000000000000" pitchFamily="2" charset="2"/>
              <a:buChar char="§"/>
            </a:pPr>
            <a:r>
              <a:rPr lang="fr-FR" sz="1200" dirty="0" smtClean="0">
                <a:latin typeface="Arial Narrow" panose="020B0606020202030204" pitchFamily="34" charset="0"/>
              </a:rPr>
              <a:t>Un STOP permet en sortie de la ZA de gérer les priorités </a:t>
            </a:r>
          </a:p>
          <a:p>
            <a:pPr marL="171450" indent="-171450">
              <a:buFont typeface="Wingdings" panose="05000000000000000000" pitchFamily="2" charset="2"/>
              <a:buChar char="§"/>
            </a:pPr>
            <a:r>
              <a:rPr lang="fr-FR" sz="1200" dirty="0" smtClean="0">
                <a:latin typeface="Arial Narrow" panose="020B0606020202030204" pitchFamily="34" charset="0"/>
              </a:rPr>
              <a:t>La vue est très dégagée et permet des sorties en toute sécurité depuis la ZA sur la RD910 tant à gauche qu’à droite.</a:t>
            </a:r>
          </a:p>
        </p:txBody>
      </p:sp>
      <p:sp>
        <p:nvSpPr>
          <p:cNvPr id="25" name="Parenthèse ouvrante 24"/>
          <p:cNvSpPr/>
          <p:nvPr/>
        </p:nvSpPr>
        <p:spPr>
          <a:xfrm rot="5400000">
            <a:off x="2610146" y="3709306"/>
            <a:ext cx="648072" cy="4139731"/>
          </a:xfrm>
          <a:prstGeom prst="leftBracket">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fr-FR"/>
          </a:p>
        </p:txBody>
      </p:sp>
      <p:sp>
        <p:nvSpPr>
          <p:cNvPr id="30" name="ZoneTexte 29"/>
          <p:cNvSpPr txBox="1"/>
          <p:nvPr/>
        </p:nvSpPr>
        <p:spPr>
          <a:xfrm>
            <a:off x="2078592" y="5456530"/>
            <a:ext cx="1800200" cy="523220"/>
          </a:xfrm>
          <a:prstGeom prst="rect">
            <a:avLst/>
          </a:prstGeom>
          <a:noFill/>
        </p:spPr>
        <p:txBody>
          <a:bodyPr wrap="square" rtlCol="0">
            <a:spAutoFit/>
          </a:bodyPr>
          <a:lstStyle/>
          <a:p>
            <a:pPr algn="ctr"/>
            <a:r>
              <a:rPr lang="fr-FR" sz="1400" dirty="0" smtClean="0">
                <a:latin typeface="Arial Narrow" panose="020B0606020202030204" pitchFamily="34" charset="0"/>
              </a:rPr>
              <a:t>Bâtiments présents au centre </a:t>
            </a:r>
            <a:endParaRPr lang="fr-FR" sz="1400" dirty="0">
              <a:latin typeface="Arial Narrow" panose="020B0606020202030204" pitchFamily="34" charset="0"/>
            </a:endParaRPr>
          </a:p>
        </p:txBody>
      </p:sp>
      <p:sp>
        <p:nvSpPr>
          <p:cNvPr id="31" name="Demi-cadre 30"/>
          <p:cNvSpPr/>
          <p:nvPr/>
        </p:nvSpPr>
        <p:spPr>
          <a:xfrm rot="9249546">
            <a:off x="2387065" y="3132991"/>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32" name="ZoneTexte 31"/>
          <p:cNvSpPr txBox="1"/>
          <p:nvPr/>
        </p:nvSpPr>
        <p:spPr>
          <a:xfrm>
            <a:off x="2961744" y="3309341"/>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1</a:t>
            </a:r>
            <a:endParaRPr lang="fr-FR" sz="1200" dirty="0">
              <a:solidFill>
                <a:schemeClr val="accent2">
                  <a:lumMod val="75000"/>
                </a:schemeClr>
              </a:solidFill>
              <a:latin typeface="Arial Narrow" panose="020B0606020202030204" pitchFamily="34" charset="0"/>
            </a:endParaRPr>
          </a:p>
        </p:txBody>
      </p:sp>
      <p:sp>
        <p:nvSpPr>
          <p:cNvPr id="33" name="ZoneTexte 32"/>
          <p:cNvSpPr txBox="1"/>
          <p:nvPr/>
        </p:nvSpPr>
        <p:spPr>
          <a:xfrm>
            <a:off x="53895" y="6616583"/>
            <a:ext cx="4716649"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1 – vue de face du site depuis la RD910 </a:t>
            </a:r>
            <a:endParaRPr lang="fr-FR" sz="1200" dirty="0">
              <a:solidFill>
                <a:schemeClr val="accent2">
                  <a:lumMod val="75000"/>
                </a:schemeClr>
              </a:solidFill>
              <a:latin typeface="Arial Narrow" panose="020B0606020202030204" pitchFamily="34" charset="0"/>
            </a:endParaRPr>
          </a:p>
        </p:txBody>
      </p:sp>
      <p:sp>
        <p:nvSpPr>
          <p:cNvPr id="34" name="Demi-cadre 33"/>
          <p:cNvSpPr/>
          <p:nvPr/>
        </p:nvSpPr>
        <p:spPr>
          <a:xfrm rot="4262613">
            <a:off x="2521925" y="2263578"/>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37" name="ZoneTexte 36"/>
          <p:cNvSpPr txBox="1"/>
          <p:nvPr/>
        </p:nvSpPr>
        <p:spPr>
          <a:xfrm>
            <a:off x="2767404" y="1804671"/>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2</a:t>
            </a:r>
            <a:endParaRPr lang="fr-FR" sz="1200" dirty="0">
              <a:solidFill>
                <a:schemeClr val="accent2">
                  <a:lumMod val="75000"/>
                </a:schemeClr>
              </a:solidFill>
              <a:latin typeface="Arial Narrow" panose="020B0606020202030204" pitchFamily="34" charset="0"/>
            </a:endParaRPr>
          </a:p>
        </p:txBody>
      </p:sp>
      <p:sp>
        <p:nvSpPr>
          <p:cNvPr id="38" name="ZoneTexte 37"/>
          <p:cNvSpPr txBox="1"/>
          <p:nvPr/>
        </p:nvSpPr>
        <p:spPr>
          <a:xfrm>
            <a:off x="3924342" y="4721400"/>
            <a:ext cx="2998102" cy="276999"/>
          </a:xfrm>
          <a:prstGeom prst="rect">
            <a:avLst/>
          </a:prstGeom>
          <a:solidFill>
            <a:schemeClr val="bg2"/>
          </a:solidFill>
        </p:spPr>
        <p:txBody>
          <a:bodyPr wrap="square" rtlCol="0">
            <a:spAutoFit/>
          </a:bodyPr>
          <a:lstStyle/>
          <a:p>
            <a:r>
              <a:rPr lang="fr-FR" sz="1200" dirty="0">
                <a:solidFill>
                  <a:schemeClr val="accent2">
                    <a:lumMod val="75000"/>
                  </a:schemeClr>
                </a:solidFill>
                <a:latin typeface="Arial Narrow" panose="020B0606020202030204" pitchFamily="34" charset="0"/>
              </a:rPr>
              <a:t>2</a:t>
            </a:r>
            <a:r>
              <a:rPr lang="fr-FR" sz="1200" dirty="0" smtClean="0">
                <a:solidFill>
                  <a:schemeClr val="accent2">
                    <a:lumMod val="75000"/>
                  </a:schemeClr>
                </a:solidFill>
                <a:latin typeface="Arial Narrow" panose="020B0606020202030204" pitchFamily="34" charset="0"/>
              </a:rPr>
              <a:t> – vue sur l’entrée de l’aérodrome</a:t>
            </a:r>
            <a:endParaRPr lang="fr-FR" sz="1200" dirty="0">
              <a:solidFill>
                <a:schemeClr val="accent2">
                  <a:lumMod val="75000"/>
                </a:schemeClr>
              </a:solidFill>
              <a:latin typeface="Arial Narrow" panose="020B0606020202030204" pitchFamily="34" charset="0"/>
            </a:endParaRPr>
          </a:p>
        </p:txBody>
      </p:sp>
      <p:sp>
        <p:nvSpPr>
          <p:cNvPr id="41" name="Parenthèse ouvrante 40"/>
          <p:cNvSpPr/>
          <p:nvPr/>
        </p:nvSpPr>
        <p:spPr>
          <a:xfrm rot="5400000">
            <a:off x="7728866" y="5528717"/>
            <a:ext cx="311001" cy="864097"/>
          </a:xfrm>
          <a:prstGeom prst="leftBracket">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fr-FR"/>
          </a:p>
        </p:txBody>
      </p:sp>
      <p:sp>
        <p:nvSpPr>
          <p:cNvPr id="42" name="ZoneTexte 41"/>
          <p:cNvSpPr txBox="1"/>
          <p:nvPr/>
        </p:nvSpPr>
        <p:spPr>
          <a:xfrm>
            <a:off x="7007750" y="5496303"/>
            <a:ext cx="1800200" cy="307777"/>
          </a:xfrm>
          <a:prstGeom prst="rect">
            <a:avLst/>
          </a:prstGeom>
          <a:noFill/>
        </p:spPr>
        <p:txBody>
          <a:bodyPr wrap="square" rtlCol="0">
            <a:spAutoFit/>
          </a:bodyPr>
          <a:lstStyle/>
          <a:p>
            <a:pPr algn="ctr"/>
            <a:r>
              <a:rPr lang="fr-FR" sz="1400" dirty="0" smtClean="0">
                <a:latin typeface="Arial Narrow" panose="020B0606020202030204" pitchFamily="34" charset="0"/>
              </a:rPr>
              <a:t>Carrefour d’accès </a:t>
            </a:r>
            <a:endParaRPr lang="fr-FR" sz="1400" dirty="0">
              <a:latin typeface="Arial Narrow" panose="020B0606020202030204" pitchFamily="34" charset="0"/>
            </a:endParaRPr>
          </a:p>
        </p:txBody>
      </p:sp>
    </p:spTree>
    <p:extLst>
      <p:ext uri="{BB962C8B-B14F-4D97-AF65-F5344CB8AC3E}">
        <p14:creationId xmlns:p14="http://schemas.microsoft.com/office/powerpoint/2010/main" val="521925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6" y="883639"/>
            <a:ext cx="5217189"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situation géographique des sites étudiés : Le Cheval Blanc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5"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a:latin typeface="Arial Narrow" panose="020B0606020202030204" pitchFamily="34" charset="0"/>
              </a:rPr>
              <a:t>1.2 – La situation des </a:t>
            </a:r>
            <a:r>
              <a:rPr lang="fr-FR" sz="1800" dirty="0" smtClean="0">
                <a:latin typeface="Arial Narrow" panose="020B0606020202030204" pitchFamily="34" charset="0"/>
              </a:rPr>
              <a:t>4 </a:t>
            </a:r>
            <a:r>
              <a:rPr lang="fr-FR" sz="1800" dirty="0">
                <a:latin typeface="Arial Narrow" panose="020B0606020202030204" pitchFamily="34" charset="0"/>
              </a:rPr>
              <a:t>secteurs d’étude</a:t>
            </a:r>
          </a:p>
        </p:txBody>
      </p:sp>
      <p:pic>
        <p:nvPicPr>
          <p:cNvPr id="29" name="Image 2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3" name="Image 2"/>
          <p:cNvPicPr>
            <a:picLocks noChangeAspect="1"/>
          </p:cNvPicPr>
          <p:nvPr/>
        </p:nvPicPr>
        <p:blipFill rotWithShape="1">
          <a:blip r:embed="rId4"/>
          <a:srcRect l="35838" t="63474" r="29158" b="7316"/>
          <a:stretch/>
        </p:blipFill>
        <p:spPr>
          <a:xfrm>
            <a:off x="4322963" y="1206830"/>
            <a:ext cx="3951470" cy="2060848"/>
          </a:xfrm>
          <a:prstGeom prst="rect">
            <a:avLst/>
          </a:prstGeom>
          <a:ln>
            <a:noFill/>
          </a:ln>
          <a:effectLst>
            <a:outerShdw blurRad="292100" dist="139700" dir="2700000" algn="tl" rotWithShape="0">
              <a:srgbClr val="333333">
                <a:alpha val="65000"/>
              </a:srgbClr>
            </a:outerShdw>
          </a:effectLst>
        </p:spPr>
      </p:pic>
      <p:sp>
        <p:nvSpPr>
          <p:cNvPr id="31" name="ZoneTexte 30"/>
          <p:cNvSpPr txBox="1"/>
          <p:nvPr/>
        </p:nvSpPr>
        <p:spPr>
          <a:xfrm>
            <a:off x="3131840" y="1684793"/>
            <a:ext cx="1104380" cy="461665"/>
          </a:xfrm>
          <a:prstGeom prst="rect">
            <a:avLst/>
          </a:prstGeom>
          <a:noFill/>
          <a:ln w="28575">
            <a:solidFill>
              <a:srgbClr val="FF0000"/>
            </a:solidFill>
            <a:prstDash val="sysDot"/>
          </a:ln>
        </p:spPr>
        <p:txBody>
          <a:bodyPr wrap="square" rtlCol="0">
            <a:spAutoFit/>
          </a:bodyPr>
          <a:lstStyle/>
          <a:p>
            <a:pPr algn="r"/>
            <a:r>
              <a:rPr lang="fr-FR" sz="1200" dirty="0" smtClean="0">
                <a:solidFill>
                  <a:srgbClr val="FF0000"/>
                </a:solidFill>
                <a:latin typeface="Arial Narrow" panose="020B0606020202030204" pitchFamily="34" charset="0"/>
              </a:rPr>
              <a:t>Site du Cheval Blanc </a:t>
            </a:r>
            <a:endParaRPr lang="fr-FR" sz="1200" dirty="0">
              <a:solidFill>
                <a:srgbClr val="FF0000"/>
              </a:solidFill>
              <a:latin typeface="Arial Narrow" panose="020B0606020202030204" pitchFamily="34" charset="0"/>
            </a:endParaRPr>
          </a:p>
        </p:txBody>
      </p:sp>
      <p:sp>
        <p:nvSpPr>
          <p:cNvPr id="34" name="Rectangle à coins arrondis 33"/>
          <p:cNvSpPr/>
          <p:nvPr/>
        </p:nvSpPr>
        <p:spPr>
          <a:xfrm rot="1267365">
            <a:off x="5230453" y="2103948"/>
            <a:ext cx="155276" cy="225152"/>
          </a:xfrm>
          <a:prstGeom prst="roundRect">
            <a:avLst/>
          </a:prstGeom>
          <a:solidFill>
            <a:schemeClr val="accent2">
              <a:lumMod val="20000"/>
              <a:lumOff val="80000"/>
              <a:alpha val="69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41" name="Connecteur droit avec flèche 40"/>
          <p:cNvCxnSpPr>
            <a:endCxn id="34" idx="1"/>
          </p:cNvCxnSpPr>
          <p:nvPr/>
        </p:nvCxnSpPr>
        <p:spPr>
          <a:xfrm>
            <a:off x="4236220" y="2070621"/>
            <a:ext cx="999449" cy="1179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43" name="Image 42"/>
          <p:cNvPicPr>
            <a:picLocks noChangeAspect="1"/>
          </p:cNvPicPr>
          <p:nvPr/>
        </p:nvPicPr>
        <p:blipFill rotWithShape="1">
          <a:blip r:embed="rId5"/>
          <a:srcRect l="32974" t="14795" r="19520" b="35199"/>
          <a:stretch/>
        </p:blipFill>
        <p:spPr>
          <a:xfrm>
            <a:off x="231016" y="1329060"/>
            <a:ext cx="2736304" cy="1800201"/>
          </a:xfrm>
          <a:prstGeom prst="rect">
            <a:avLst/>
          </a:prstGeom>
          <a:ln>
            <a:noFill/>
          </a:ln>
          <a:effectLst>
            <a:outerShdw blurRad="292100" dist="139700" dir="2700000" algn="tl" rotWithShape="0">
              <a:srgbClr val="333333">
                <a:alpha val="65000"/>
              </a:srgbClr>
            </a:outerShdw>
          </a:effectLst>
        </p:spPr>
      </p:pic>
      <p:pic>
        <p:nvPicPr>
          <p:cNvPr id="6" name="Image 5"/>
          <p:cNvPicPr>
            <a:picLocks noChangeAspect="1"/>
          </p:cNvPicPr>
          <p:nvPr/>
        </p:nvPicPr>
        <p:blipFill rotWithShape="1">
          <a:blip r:embed="rId6"/>
          <a:srcRect l="7469" r="17523"/>
          <a:stretch/>
        </p:blipFill>
        <p:spPr>
          <a:xfrm>
            <a:off x="215008" y="3236128"/>
            <a:ext cx="4320480" cy="3600000"/>
          </a:xfrm>
          <a:prstGeom prst="rect">
            <a:avLst/>
          </a:prstGeom>
        </p:spPr>
      </p:pic>
      <p:sp>
        <p:nvSpPr>
          <p:cNvPr id="16" name="ZoneTexte 15"/>
          <p:cNvSpPr txBox="1"/>
          <p:nvPr/>
        </p:nvSpPr>
        <p:spPr>
          <a:xfrm>
            <a:off x="4596134" y="3733480"/>
            <a:ext cx="3987870" cy="2123658"/>
          </a:xfrm>
          <a:prstGeom prst="rect">
            <a:avLst/>
          </a:prstGeom>
          <a:noFill/>
        </p:spPr>
        <p:txBody>
          <a:bodyPr wrap="square" rtlCol="0">
            <a:spAutoFit/>
          </a:bodyPr>
          <a:lstStyle/>
          <a:p>
            <a:pPr algn="just"/>
            <a:r>
              <a:rPr lang="fr-FR" sz="1200" dirty="0" smtClean="0">
                <a:latin typeface="Arial Narrow" panose="020B0606020202030204" pitchFamily="34" charset="0"/>
              </a:rPr>
              <a:t>Le site du Cheval Blanc apparaît aussi isolé au sein du vaste plateau agricole.</a:t>
            </a:r>
          </a:p>
          <a:p>
            <a:pPr algn="just"/>
            <a:r>
              <a:rPr lang="fr-FR" sz="1200" dirty="0" smtClean="0">
                <a:latin typeface="Arial Narrow" panose="020B0606020202030204" pitchFamily="34" charset="0"/>
              </a:rPr>
              <a:t>Il se situe en frange sud du territoire, en entrée de la commune  peu après le passage du bois Saint Maurice en face. </a:t>
            </a:r>
            <a:r>
              <a:rPr lang="fr-FR" sz="1200" dirty="0">
                <a:latin typeface="Arial Narrow" panose="020B0606020202030204" pitchFamily="34" charset="0"/>
              </a:rPr>
              <a:t>L</a:t>
            </a:r>
            <a:r>
              <a:rPr lang="fr-FR" sz="1200" dirty="0" smtClean="0">
                <a:latin typeface="Arial Narrow" panose="020B0606020202030204" pitchFamily="34" charset="0"/>
              </a:rPr>
              <a:t>e site se développe de part et d’autre de la RD910.</a:t>
            </a:r>
          </a:p>
          <a:p>
            <a:pPr algn="just"/>
            <a:r>
              <a:rPr lang="fr-FR" sz="1200" dirty="0" smtClean="0">
                <a:latin typeface="Arial Narrow" panose="020B0606020202030204" pitchFamily="34" charset="0"/>
              </a:rPr>
              <a:t>De ce fait, le site apparaît comme un signal d’arrivée sur le territoire de </a:t>
            </a:r>
            <a:r>
              <a:rPr lang="fr-FR" sz="1200" dirty="0" err="1" smtClean="0">
                <a:latin typeface="Arial Narrow" panose="020B0606020202030204" pitchFamily="34" charset="0"/>
              </a:rPr>
              <a:t>Sorigny</a:t>
            </a:r>
            <a:r>
              <a:rPr lang="fr-FR" sz="1200" dirty="0" smtClean="0">
                <a:latin typeface="Arial Narrow" panose="020B0606020202030204" pitchFamily="34" charset="0"/>
              </a:rPr>
              <a:t>.</a:t>
            </a:r>
          </a:p>
          <a:p>
            <a:pPr algn="just"/>
            <a:r>
              <a:rPr lang="fr-FR" sz="1200" dirty="0" smtClean="0">
                <a:latin typeface="Arial Narrow" panose="020B0606020202030204" pitchFamily="34" charset="0"/>
              </a:rPr>
              <a:t> </a:t>
            </a:r>
            <a:endParaRPr lang="fr-FR" sz="1200" dirty="0">
              <a:latin typeface="Arial Narrow" panose="020B0606020202030204" pitchFamily="34" charset="0"/>
            </a:endParaRPr>
          </a:p>
          <a:p>
            <a:pPr algn="just"/>
            <a:r>
              <a:rPr lang="fr-FR" sz="1200" dirty="0" smtClean="0">
                <a:latin typeface="Arial Narrow" panose="020B0606020202030204" pitchFamily="34" charset="0"/>
              </a:rPr>
              <a:t>La limite du territoire communal se retourne sur les arrières ouest du site avec le passage de la LGV puis de l’A10 à quelques dizaines de mètres au-delà .</a:t>
            </a:r>
            <a:endParaRPr lang="fr-FR" sz="1200" dirty="0">
              <a:latin typeface="Arial Narrow" panose="020B0606020202030204" pitchFamily="34" charset="0"/>
            </a:endParaRPr>
          </a:p>
        </p:txBody>
      </p:sp>
      <p:sp>
        <p:nvSpPr>
          <p:cNvPr id="7" name="Forme libre 6"/>
          <p:cNvSpPr/>
          <p:nvPr/>
        </p:nvSpPr>
        <p:spPr>
          <a:xfrm>
            <a:off x="2376488" y="4224338"/>
            <a:ext cx="881062" cy="1309687"/>
          </a:xfrm>
          <a:custGeom>
            <a:avLst/>
            <a:gdLst>
              <a:gd name="connsiteX0" fmla="*/ 390525 w 938212"/>
              <a:gd name="connsiteY0" fmla="*/ 0 h 1495425"/>
              <a:gd name="connsiteX1" fmla="*/ 290512 w 938212"/>
              <a:gd name="connsiteY1" fmla="*/ 228600 h 1495425"/>
              <a:gd name="connsiteX2" fmla="*/ 142875 w 938212"/>
              <a:gd name="connsiteY2" fmla="*/ 438150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881062 w 938212"/>
              <a:gd name="connsiteY10" fmla="*/ 219075 h 1495425"/>
              <a:gd name="connsiteX11" fmla="*/ 390525 w 938212"/>
              <a:gd name="connsiteY11" fmla="*/ 0 h 1495425"/>
              <a:gd name="connsiteX0" fmla="*/ 390525 w 881062"/>
              <a:gd name="connsiteY0" fmla="*/ 0 h 1495425"/>
              <a:gd name="connsiteX1" fmla="*/ 290512 w 881062"/>
              <a:gd name="connsiteY1" fmla="*/ 228600 h 1495425"/>
              <a:gd name="connsiteX2" fmla="*/ 142875 w 881062"/>
              <a:gd name="connsiteY2" fmla="*/ 438150 h 1495425"/>
              <a:gd name="connsiteX3" fmla="*/ 0 w 881062"/>
              <a:gd name="connsiteY3" fmla="*/ 1033462 h 1495425"/>
              <a:gd name="connsiteX4" fmla="*/ 300037 w 881062"/>
              <a:gd name="connsiteY4" fmla="*/ 1162050 h 1495425"/>
              <a:gd name="connsiteX5" fmla="*/ 466725 w 881062"/>
              <a:gd name="connsiteY5" fmla="*/ 1309687 h 1495425"/>
              <a:gd name="connsiteX6" fmla="*/ 438150 w 881062"/>
              <a:gd name="connsiteY6" fmla="*/ 1419225 h 1495425"/>
              <a:gd name="connsiteX7" fmla="*/ 647700 w 881062"/>
              <a:gd name="connsiteY7" fmla="*/ 1495425 h 1495425"/>
              <a:gd name="connsiteX8" fmla="*/ 594181 w 881062"/>
              <a:gd name="connsiteY8" fmla="*/ 947360 h 1495425"/>
              <a:gd name="connsiteX9" fmla="*/ 690562 w 881062"/>
              <a:gd name="connsiteY9" fmla="*/ 661987 h 1495425"/>
              <a:gd name="connsiteX10" fmla="*/ 881062 w 881062"/>
              <a:gd name="connsiteY10" fmla="*/ 219075 h 1495425"/>
              <a:gd name="connsiteX11" fmla="*/ 390525 w 881062"/>
              <a:gd name="connsiteY11" fmla="*/ 0 h 1495425"/>
              <a:gd name="connsiteX0" fmla="*/ 390525 w 881062"/>
              <a:gd name="connsiteY0" fmla="*/ 0 h 1495425"/>
              <a:gd name="connsiteX1" fmla="*/ 290512 w 881062"/>
              <a:gd name="connsiteY1" fmla="*/ 228600 h 1495425"/>
              <a:gd name="connsiteX2" fmla="*/ 142875 w 881062"/>
              <a:gd name="connsiteY2" fmla="*/ 438150 h 1495425"/>
              <a:gd name="connsiteX3" fmla="*/ 0 w 881062"/>
              <a:gd name="connsiteY3" fmla="*/ 1033462 h 1495425"/>
              <a:gd name="connsiteX4" fmla="*/ 300037 w 881062"/>
              <a:gd name="connsiteY4" fmla="*/ 1162050 h 1495425"/>
              <a:gd name="connsiteX5" fmla="*/ 466725 w 881062"/>
              <a:gd name="connsiteY5" fmla="*/ 1309687 h 1495425"/>
              <a:gd name="connsiteX6" fmla="*/ 465311 w 881062"/>
              <a:gd name="connsiteY6" fmla="*/ 1292477 h 1495425"/>
              <a:gd name="connsiteX7" fmla="*/ 647700 w 881062"/>
              <a:gd name="connsiteY7" fmla="*/ 1495425 h 1495425"/>
              <a:gd name="connsiteX8" fmla="*/ 594181 w 881062"/>
              <a:gd name="connsiteY8" fmla="*/ 947360 h 1495425"/>
              <a:gd name="connsiteX9" fmla="*/ 690562 w 881062"/>
              <a:gd name="connsiteY9" fmla="*/ 661987 h 1495425"/>
              <a:gd name="connsiteX10" fmla="*/ 881062 w 881062"/>
              <a:gd name="connsiteY10" fmla="*/ 219075 h 1495425"/>
              <a:gd name="connsiteX11" fmla="*/ 390525 w 881062"/>
              <a:gd name="connsiteY11" fmla="*/ 0 h 1495425"/>
              <a:gd name="connsiteX0" fmla="*/ 390525 w 881062"/>
              <a:gd name="connsiteY0" fmla="*/ 0 h 1309687"/>
              <a:gd name="connsiteX1" fmla="*/ 290512 w 881062"/>
              <a:gd name="connsiteY1" fmla="*/ 228600 h 1309687"/>
              <a:gd name="connsiteX2" fmla="*/ 142875 w 881062"/>
              <a:gd name="connsiteY2" fmla="*/ 438150 h 1309687"/>
              <a:gd name="connsiteX3" fmla="*/ 0 w 881062"/>
              <a:gd name="connsiteY3" fmla="*/ 1033462 h 1309687"/>
              <a:gd name="connsiteX4" fmla="*/ 300037 w 881062"/>
              <a:gd name="connsiteY4" fmla="*/ 1162050 h 1309687"/>
              <a:gd name="connsiteX5" fmla="*/ 466725 w 881062"/>
              <a:gd name="connsiteY5" fmla="*/ 1309687 h 1309687"/>
              <a:gd name="connsiteX6" fmla="*/ 465311 w 881062"/>
              <a:gd name="connsiteY6" fmla="*/ 1292477 h 1309687"/>
              <a:gd name="connsiteX7" fmla="*/ 502845 w 881062"/>
              <a:gd name="connsiteY7" fmla="*/ 1232875 h 1309687"/>
              <a:gd name="connsiteX8" fmla="*/ 594181 w 881062"/>
              <a:gd name="connsiteY8" fmla="*/ 947360 h 1309687"/>
              <a:gd name="connsiteX9" fmla="*/ 690562 w 881062"/>
              <a:gd name="connsiteY9" fmla="*/ 661987 h 1309687"/>
              <a:gd name="connsiteX10" fmla="*/ 881062 w 881062"/>
              <a:gd name="connsiteY10" fmla="*/ 219075 h 1309687"/>
              <a:gd name="connsiteX11" fmla="*/ 390525 w 881062"/>
              <a:gd name="connsiteY11" fmla="*/ 0 h 130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1062" h="1309687">
                <a:moveTo>
                  <a:pt x="390525" y="0"/>
                </a:moveTo>
                <a:lnTo>
                  <a:pt x="290512" y="228600"/>
                </a:lnTo>
                <a:lnTo>
                  <a:pt x="142875" y="438150"/>
                </a:lnTo>
                <a:lnTo>
                  <a:pt x="0" y="1033462"/>
                </a:lnTo>
                <a:lnTo>
                  <a:pt x="300037" y="1162050"/>
                </a:lnTo>
                <a:lnTo>
                  <a:pt x="466725" y="1309687"/>
                </a:lnTo>
                <a:lnTo>
                  <a:pt x="465311" y="1292477"/>
                </a:lnTo>
                <a:lnTo>
                  <a:pt x="502845" y="1232875"/>
                </a:lnTo>
                <a:lnTo>
                  <a:pt x="594181" y="947360"/>
                </a:lnTo>
                <a:lnTo>
                  <a:pt x="690562" y="661987"/>
                </a:lnTo>
                <a:lnTo>
                  <a:pt x="881062" y="219075"/>
                </a:lnTo>
                <a:lnTo>
                  <a:pt x="390525" y="0"/>
                </a:lnTo>
                <a:close/>
              </a:path>
            </a:pathLst>
          </a:custGeom>
          <a:solidFill>
            <a:schemeClr val="accent2">
              <a:lumMod val="20000"/>
              <a:lumOff val="80000"/>
              <a:alpha val="49000"/>
            </a:schemeClr>
          </a:solidFill>
          <a:ln>
            <a:solidFill>
              <a:srgbClr val="7030A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Rectangle à coins arrondis 17"/>
          <p:cNvSpPr/>
          <p:nvPr/>
        </p:nvSpPr>
        <p:spPr>
          <a:xfrm rot="1267365">
            <a:off x="1004479" y="1996391"/>
            <a:ext cx="491544" cy="711169"/>
          </a:xfrm>
          <a:prstGeom prst="roundRect">
            <a:avLst/>
          </a:prstGeom>
          <a:solidFill>
            <a:schemeClr val="accent2">
              <a:lumMod val="20000"/>
              <a:lumOff val="80000"/>
              <a:alpha val="69000"/>
            </a:scheme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0" name="Connecteur droit avec flèche 9"/>
          <p:cNvCxnSpPr/>
          <p:nvPr/>
        </p:nvCxnSpPr>
        <p:spPr>
          <a:xfrm flipH="1">
            <a:off x="2967320" y="2216524"/>
            <a:ext cx="872164" cy="22925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02435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rotWithShape="1">
          <a:blip r:embed="rId2"/>
          <a:srcRect l="7739" r="22314"/>
          <a:stretch/>
        </p:blipFill>
        <p:spPr>
          <a:xfrm>
            <a:off x="251520" y="1417210"/>
            <a:ext cx="5184576" cy="4632540"/>
          </a:xfrm>
          <a:prstGeom prst="rect">
            <a:avLst/>
          </a:prstGeom>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6" y="883639"/>
            <a:ext cx="5217189"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situation géographique des sites étudiés : Le Cheval Blanc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lIns="91440" tIns="45720" rIns="91440" bIns="45720" rtlCol="0" anchor="ctr"/>
          <a:lstStyle/>
          <a:p>
            <a:pPr algn="just"/>
            <a:r>
              <a:rPr lang="fr-FR" sz="2000" dirty="0">
                <a:solidFill>
                  <a:schemeClr val="tx1"/>
                </a:solidFill>
                <a:latin typeface="Arial Narrow" panose="020B0606020202030204" pitchFamily="34" charset="0"/>
              </a:rPr>
              <a:t>Partie 1- DIAGNOSTIC DES SITES </a:t>
            </a:r>
          </a:p>
          <a:p>
            <a:pPr algn="just"/>
            <a:r>
              <a:rPr lang="fr-FR" sz="2000" dirty="0">
                <a:latin typeface="Arial Narrow" panose="020B0606020202030204" pitchFamily="34" charset="0"/>
              </a:rPr>
              <a:t>1.2 – La situation des </a:t>
            </a:r>
            <a:r>
              <a:rPr lang="fr-FR" sz="2000" dirty="0" smtClean="0">
                <a:latin typeface="Arial Narrow" panose="020B0606020202030204" pitchFamily="34" charset="0"/>
              </a:rPr>
              <a:t>4 </a:t>
            </a:r>
            <a:r>
              <a:rPr lang="fr-FR" sz="2000" dirty="0">
                <a:latin typeface="Arial Narrow" panose="020B0606020202030204" pitchFamily="34" charset="0"/>
              </a:rPr>
              <a:t>secteurs d’étude</a:t>
            </a:r>
          </a:p>
        </p:txBody>
      </p:sp>
      <p:pic>
        <p:nvPicPr>
          <p:cNvPr id="29" name="Image 2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7" name="Forme libre 6"/>
          <p:cNvSpPr/>
          <p:nvPr/>
        </p:nvSpPr>
        <p:spPr>
          <a:xfrm>
            <a:off x="2181825" y="1854908"/>
            <a:ext cx="1970899" cy="2755733"/>
          </a:xfrm>
          <a:custGeom>
            <a:avLst/>
            <a:gdLst>
              <a:gd name="connsiteX0" fmla="*/ 390525 w 938212"/>
              <a:gd name="connsiteY0" fmla="*/ 0 h 1495425"/>
              <a:gd name="connsiteX1" fmla="*/ 290512 w 938212"/>
              <a:gd name="connsiteY1" fmla="*/ 228600 h 1495425"/>
              <a:gd name="connsiteX2" fmla="*/ 142875 w 938212"/>
              <a:gd name="connsiteY2" fmla="*/ 438150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881062 w 938212"/>
              <a:gd name="connsiteY10" fmla="*/ 219075 h 1495425"/>
              <a:gd name="connsiteX11" fmla="*/ 390525 w 938212"/>
              <a:gd name="connsiteY11" fmla="*/ 0 h 1495425"/>
              <a:gd name="connsiteX0" fmla="*/ 390525 w 938212"/>
              <a:gd name="connsiteY0" fmla="*/ 0 h 1495425"/>
              <a:gd name="connsiteX1" fmla="*/ 290512 w 938212"/>
              <a:gd name="connsiteY1" fmla="*/ 228600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881062 w 938212"/>
              <a:gd name="connsiteY10" fmla="*/ 21907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881062 w 938212"/>
              <a:gd name="connsiteY10" fmla="*/ 21907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770287 w 938212"/>
              <a:gd name="connsiteY10" fmla="*/ 31099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770287 w 938212"/>
              <a:gd name="connsiteY10" fmla="*/ 31099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730564 w 938212"/>
              <a:gd name="connsiteY9" fmla="*/ 482326 h 1495425"/>
              <a:gd name="connsiteX10" fmla="*/ 770287 w 938212"/>
              <a:gd name="connsiteY10" fmla="*/ 310995 h 1495425"/>
              <a:gd name="connsiteX11" fmla="*/ 390525 w 938212"/>
              <a:gd name="connsiteY11" fmla="*/ 0 h 1495425"/>
              <a:gd name="connsiteX0" fmla="*/ 390525 w 956675"/>
              <a:gd name="connsiteY0" fmla="*/ 0 h 1495425"/>
              <a:gd name="connsiteX1" fmla="*/ 275127 w 956675"/>
              <a:gd name="connsiteY1" fmla="*/ 220244 h 1495425"/>
              <a:gd name="connsiteX2" fmla="*/ 219802 w 956675"/>
              <a:gd name="connsiteY2" fmla="*/ 521713 h 1495425"/>
              <a:gd name="connsiteX3" fmla="*/ 0 w 956675"/>
              <a:gd name="connsiteY3" fmla="*/ 1033462 h 1495425"/>
              <a:gd name="connsiteX4" fmla="*/ 300037 w 956675"/>
              <a:gd name="connsiteY4" fmla="*/ 1162050 h 1495425"/>
              <a:gd name="connsiteX5" fmla="*/ 466725 w 956675"/>
              <a:gd name="connsiteY5" fmla="*/ 1309687 h 1495425"/>
              <a:gd name="connsiteX6" fmla="*/ 438150 w 956675"/>
              <a:gd name="connsiteY6" fmla="*/ 1419225 h 1495425"/>
              <a:gd name="connsiteX7" fmla="*/ 647700 w 956675"/>
              <a:gd name="connsiteY7" fmla="*/ 1495425 h 1495425"/>
              <a:gd name="connsiteX8" fmla="*/ 956675 w 956675"/>
              <a:gd name="connsiteY8" fmla="*/ 619357 h 1495425"/>
              <a:gd name="connsiteX9" fmla="*/ 730564 w 956675"/>
              <a:gd name="connsiteY9" fmla="*/ 482326 h 1495425"/>
              <a:gd name="connsiteX10" fmla="*/ 770287 w 956675"/>
              <a:gd name="connsiteY10" fmla="*/ 310995 h 1495425"/>
              <a:gd name="connsiteX11" fmla="*/ 390525 w 956675"/>
              <a:gd name="connsiteY11" fmla="*/ 0 h 1495425"/>
              <a:gd name="connsiteX0" fmla="*/ 390525 w 956675"/>
              <a:gd name="connsiteY0" fmla="*/ 0 h 1487069"/>
              <a:gd name="connsiteX1" fmla="*/ 275127 w 956675"/>
              <a:gd name="connsiteY1" fmla="*/ 220244 h 1487069"/>
              <a:gd name="connsiteX2" fmla="*/ 219802 w 956675"/>
              <a:gd name="connsiteY2" fmla="*/ 521713 h 1487069"/>
              <a:gd name="connsiteX3" fmla="*/ 0 w 956675"/>
              <a:gd name="connsiteY3" fmla="*/ 1033462 h 1487069"/>
              <a:gd name="connsiteX4" fmla="*/ 300037 w 956675"/>
              <a:gd name="connsiteY4" fmla="*/ 1162050 h 1487069"/>
              <a:gd name="connsiteX5" fmla="*/ 466725 w 956675"/>
              <a:gd name="connsiteY5" fmla="*/ 1309687 h 1487069"/>
              <a:gd name="connsiteX6" fmla="*/ 438150 w 956675"/>
              <a:gd name="connsiteY6" fmla="*/ 1419225 h 1487069"/>
              <a:gd name="connsiteX7" fmla="*/ 706165 w 956675"/>
              <a:gd name="connsiteY7" fmla="*/ 1487069 h 1487069"/>
              <a:gd name="connsiteX8" fmla="*/ 956675 w 956675"/>
              <a:gd name="connsiteY8" fmla="*/ 619357 h 1487069"/>
              <a:gd name="connsiteX9" fmla="*/ 730564 w 956675"/>
              <a:gd name="connsiteY9" fmla="*/ 482326 h 1487069"/>
              <a:gd name="connsiteX10" fmla="*/ 770287 w 956675"/>
              <a:gd name="connsiteY10" fmla="*/ 310995 h 1487069"/>
              <a:gd name="connsiteX11" fmla="*/ 390525 w 956675"/>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170800 w 827438"/>
              <a:gd name="connsiteY4" fmla="*/ 1162050 h 1487069"/>
              <a:gd name="connsiteX5" fmla="*/ 337488 w 827438"/>
              <a:gd name="connsiteY5" fmla="*/ 1309687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01580 w 827438"/>
              <a:gd name="connsiteY4" fmla="*/ 1162050 h 1487069"/>
              <a:gd name="connsiteX5" fmla="*/ 337488 w 827438"/>
              <a:gd name="connsiteY5" fmla="*/ 1309687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337488 w 827438"/>
              <a:gd name="connsiteY5" fmla="*/ 1309687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442108 w 827438"/>
              <a:gd name="connsiteY5" fmla="*/ 1338935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442108 w 827438"/>
              <a:gd name="connsiteY5" fmla="*/ 1338935 h 1487069"/>
              <a:gd name="connsiteX6" fmla="*/ 438150 w 827438"/>
              <a:gd name="connsiteY6" fmla="*/ 1385799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442108 w 827438"/>
              <a:gd name="connsiteY5" fmla="*/ 1338935 h 1487069"/>
              <a:gd name="connsiteX6" fmla="*/ 438150 w 827438"/>
              <a:gd name="connsiteY6" fmla="*/ 1385799 h 1487069"/>
              <a:gd name="connsiteX7" fmla="*/ 576928 w 827438"/>
              <a:gd name="connsiteY7" fmla="*/ 1487069 h 1487069"/>
              <a:gd name="connsiteX8" fmla="*/ 827438 w 827438"/>
              <a:gd name="connsiteY8" fmla="*/ 619357 h 1487069"/>
              <a:gd name="connsiteX9" fmla="*/ 592096 w 827438"/>
              <a:gd name="connsiteY9" fmla="*/ 469791 h 1487069"/>
              <a:gd name="connsiteX10" fmla="*/ 641050 w 827438"/>
              <a:gd name="connsiteY10" fmla="*/ 310995 h 1487069"/>
              <a:gd name="connsiteX11" fmla="*/ 261288 w 827438"/>
              <a:gd name="connsiteY11" fmla="*/ 0 h 1487069"/>
              <a:gd name="connsiteX0" fmla="*/ 273596 w 827438"/>
              <a:gd name="connsiteY0" fmla="*/ 0 h 1520494"/>
              <a:gd name="connsiteX1" fmla="*/ 145890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1050 w 827438"/>
              <a:gd name="connsiteY10" fmla="*/ 344420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1050 w 827438"/>
              <a:gd name="connsiteY10" fmla="*/ 344420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395426 w 827438"/>
              <a:gd name="connsiteY4" fmla="*/ 1249791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395426 w 827438"/>
              <a:gd name="connsiteY4" fmla="*/ 1249791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395426 w 827438"/>
              <a:gd name="connsiteY4" fmla="*/ 1249791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6952 w 827438"/>
              <a:gd name="connsiteY9" fmla="*/ 503216 h 1520494"/>
              <a:gd name="connsiteX10" fmla="*/ 647204 w 827438"/>
              <a:gd name="connsiteY10" fmla="*/ 331885 h 1520494"/>
              <a:gd name="connsiteX11" fmla="*/ 273596 w 827438"/>
              <a:gd name="connsiteY11" fmla="*/ 0 h 1520494"/>
              <a:gd name="connsiteX0" fmla="*/ 273596 w 647204"/>
              <a:gd name="connsiteY0" fmla="*/ 0 h 1520494"/>
              <a:gd name="connsiteX1" fmla="*/ 161275 w 647204"/>
              <a:gd name="connsiteY1" fmla="*/ 253669 h 1520494"/>
              <a:gd name="connsiteX2" fmla="*/ 90565 w 647204"/>
              <a:gd name="connsiteY2" fmla="*/ 555138 h 1520494"/>
              <a:gd name="connsiteX3" fmla="*/ 0 w 647204"/>
              <a:gd name="connsiteY3" fmla="*/ 949898 h 1520494"/>
              <a:gd name="connsiteX4" fmla="*/ 395426 w 647204"/>
              <a:gd name="connsiteY4" fmla="*/ 1249791 h 1520494"/>
              <a:gd name="connsiteX5" fmla="*/ 442108 w 647204"/>
              <a:gd name="connsiteY5" fmla="*/ 1372360 h 1520494"/>
              <a:gd name="connsiteX6" fmla="*/ 438150 w 647204"/>
              <a:gd name="connsiteY6" fmla="*/ 1419224 h 1520494"/>
              <a:gd name="connsiteX7" fmla="*/ 576928 w 647204"/>
              <a:gd name="connsiteY7" fmla="*/ 1520494 h 1520494"/>
              <a:gd name="connsiteX8" fmla="*/ 515035 w 647204"/>
              <a:gd name="connsiteY8" fmla="*/ 846196 h 1520494"/>
              <a:gd name="connsiteX9" fmla="*/ 596952 w 647204"/>
              <a:gd name="connsiteY9" fmla="*/ 503216 h 1520494"/>
              <a:gd name="connsiteX10" fmla="*/ 647204 w 647204"/>
              <a:gd name="connsiteY10" fmla="*/ 331885 h 1520494"/>
              <a:gd name="connsiteX11" fmla="*/ 273596 w 647204"/>
              <a:gd name="connsiteY11" fmla="*/ 0 h 1520494"/>
              <a:gd name="connsiteX0" fmla="*/ 273596 w 647204"/>
              <a:gd name="connsiteY0" fmla="*/ 0 h 1419224"/>
              <a:gd name="connsiteX1" fmla="*/ 161275 w 647204"/>
              <a:gd name="connsiteY1" fmla="*/ 253669 h 1419224"/>
              <a:gd name="connsiteX2" fmla="*/ 90565 w 647204"/>
              <a:gd name="connsiteY2" fmla="*/ 555138 h 1419224"/>
              <a:gd name="connsiteX3" fmla="*/ 0 w 647204"/>
              <a:gd name="connsiteY3" fmla="*/ 949898 h 1419224"/>
              <a:gd name="connsiteX4" fmla="*/ 395426 w 647204"/>
              <a:gd name="connsiteY4" fmla="*/ 1249791 h 1419224"/>
              <a:gd name="connsiteX5" fmla="*/ 442108 w 647204"/>
              <a:gd name="connsiteY5" fmla="*/ 1372360 h 1419224"/>
              <a:gd name="connsiteX6" fmla="*/ 438150 w 647204"/>
              <a:gd name="connsiteY6" fmla="*/ 1419224 h 1419224"/>
              <a:gd name="connsiteX7" fmla="*/ 442578 w 647204"/>
              <a:gd name="connsiteY7" fmla="*/ 1102895 h 1419224"/>
              <a:gd name="connsiteX8" fmla="*/ 515035 w 647204"/>
              <a:gd name="connsiteY8" fmla="*/ 846196 h 1419224"/>
              <a:gd name="connsiteX9" fmla="*/ 596952 w 647204"/>
              <a:gd name="connsiteY9" fmla="*/ 503216 h 1419224"/>
              <a:gd name="connsiteX10" fmla="*/ 647204 w 647204"/>
              <a:gd name="connsiteY10" fmla="*/ 331885 h 1419224"/>
              <a:gd name="connsiteX11" fmla="*/ 273596 w 647204"/>
              <a:gd name="connsiteY11" fmla="*/ 0 h 1419224"/>
              <a:gd name="connsiteX0" fmla="*/ 273596 w 647204"/>
              <a:gd name="connsiteY0" fmla="*/ 0 h 1419224"/>
              <a:gd name="connsiteX1" fmla="*/ 161275 w 647204"/>
              <a:gd name="connsiteY1" fmla="*/ 253669 h 1419224"/>
              <a:gd name="connsiteX2" fmla="*/ 90565 w 647204"/>
              <a:gd name="connsiteY2" fmla="*/ 555138 h 1419224"/>
              <a:gd name="connsiteX3" fmla="*/ 0 w 647204"/>
              <a:gd name="connsiteY3" fmla="*/ 949898 h 1419224"/>
              <a:gd name="connsiteX4" fmla="*/ 395426 w 647204"/>
              <a:gd name="connsiteY4" fmla="*/ 1249791 h 1419224"/>
              <a:gd name="connsiteX5" fmla="*/ 422684 w 647204"/>
              <a:gd name="connsiteY5" fmla="*/ 1205320 h 1419224"/>
              <a:gd name="connsiteX6" fmla="*/ 438150 w 647204"/>
              <a:gd name="connsiteY6" fmla="*/ 1419224 h 1419224"/>
              <a:gd name="connsiteX7" fmla="*/ 442578 w 647204"/>
              <a:gd name="connsiteY7" fmla="*/ 1102895 h 1419224"/>
              <a:gd name="connsiteX8" fmla="*/ 515035 w 647204"/>
              <a:gd name="connsiteY8" fmla="*/ 846196 h 1419224"/>
              <a:gd name="connsiteX9" fmla="*/ 596952 w 647204"/>
              <a:gd name="connsiteY9" fmla="*/ 503216 h 1419224"/>
              <a:gd name="connsiteX10" fmla="*/ 647204 w 647204"/>
              <a:gd name="connsiteY10" fmla="*/ 331885 h 1419224"/>
              <a:gd name="connsiteX11" fmla="*/ 273596 w 647204"/>
              <a:gd name="connsiteY11" fmla="*/ 0 h 1419224"/>
              <a:gd name="connsiteX0" fmla="*/ 273596 w 647204"/>
              <a:gd name="connsiteY0" fmla="*/ 0 h 1249791"/>
              <a:gd name="connsiteX1" fmla="*/ 161275 w 647204"/>
              <a:gd name="connsiteY1" fmla="*/ 253669 h 1249791"/>
              <a:gd name="connsiteX2" fmla="*/ 90565 w 647204"/>
              <a:gd name="connsiteY2" fmla="*/ 555138 h 1249791"/>
              <a:gd name="connsiteX3" fmla="*/ 0 w 647204"/>
              <a:gd name="connsiteY3" fmla="*/ 949898 h 1249791"/>
              <a:gd name="connsiteX4" fmla="*/ 395426 w 647204"/>
              <a:gd name="connsiteY4" fmla="*/ 1249791 h 1249791"/>
              <a:gd name="connsiteX5" fmla="*/ 422684 w 647204"/>
              <a:gd name="connsiteY5" fmla="*/ 1205320 h 1249791"/>
              <a:gd name="connsiteX6" fmla="*/ 444625 w 647204"/>
              <a:gd name="connsiteY6" fmla="*/ 1098332 h 1249791"/>
              <a:gd name="connsiteX7" fmla="*/ 442578 w 647204"/>
              <a:gd name="connsiteY7" fmla="*/ 1102895 h 1249791"/>
              <a:gd name="connsiteX8" fmla="*/ 515035 w 647204"/>
              <a:gd name="connsiteY8" fmla="*/ 846196 h 1249791"/>
              <a:gd name="connsiteX9" fmla="*/ 596952 w 647204"/>
              <a:gd name="connsiteY9" fmla="*/ 503216 h 1249791"/>
              <a:gd name="connsiteX10" fmla="*/ 647204 w 647204"/>
              <a:gd name="connsiteY10" fmla="*/ 331885 h 1249791"/>
              <a:gd name="connsiteX11" fmla="*/ 273596 w 647204"/>
              <a:gd name="connsiteY11" fmla="*/ 0 h 1249791"/>
              <a:gd name="connsiteX0" fmla="*/ 273596 w 669865"/>
              <a:gd name="connsiteY0" fmla="*/ 0 h 1249791"/>
              <a:gd name="connsiteX1" fmla="*/ 161275 w 669865"/>
              <a:gd name="connsiteY1" fmla="*/ 253669 h 1249791"/>
              <a:gd name="connsiteX2" fmla="*/ 90565 w 669865"/>
              <a:gd name="connsiteY2" fmla="*/ 555138 h 1249791"/>
              <a:gd name="connsiteX3" fmla="*/ 0 w 669865"/>
              <a:gd name="connsiteY3" fmla="*/ 949898 h 1249791"/>
              <a:gd name="connsiteX4" fmla="*/ 395426 w 669865"/>
              <a:gd name="connsiteY4" fmla="*/ 1249791 h 1249791"/>
              <a:gd name="connsiteX5" fmla="*/ 422684 w 669865"/>
              <a:gd name="connsiteY5" fmla="*/ 1205320 h 1249791"/>
              <a:gd name="connsiteX6" fmla="*/ 444625 w 669865"/>
              <a:gd name="connsiteY6" fmla="*/ 1098332 h 1249791"/>
              <a:gd name="connsiteX7" fmla="*/ 442578 w 669865"/>
              <a:gd name="connsiteY7" fmla="*/ 1102895 h 1249791"/>
              <a:gd name="connsiteX8" fmla="*/ 515035 w 669865"/>
              <a:gd name="connsiteY8" fmla="*/ 846196 h 1249791"/>
              <a:gd name="connsiteX9" fmla="*/ 596952 w 669865"/>
              <a:gd name="connsiteY9" fmla="*/ 503216 h 1249791"/>
              <a:gd name="connsiteX10" fmla="*/ 669865 w 669865"/>
              <a:gd name="connsiteY10" fmla="*/ 345073 h 1249791"/>
              <a:gd name="connsiteX11" fmla="*/ 273596 w 669865"/>
              <a:gd name="connsiteY11" fmla="*/ 0 h 1249791"/>
              <a:gd name="connsiteX0" fmla="*/ 273596 w 669865"/>
              <a:gd name="connsiteY0" fmla="*/ 0 h 1249791"/>
              <a:gd name="connsiteX1" fmla="*/ 161275 w 669865"/>
              <a:gd name="connsiteY1" fmla="*/ 253669 h 1249791"/>
              <a:gd name="connsiteX2" fmla="*/ 90565 w 669865"/>
              <a:gd name="connsiteY2" fmla="*/ 555138 h 1249791"/>
              <a:gd name="connsiteX3" fmla="*/ 0 w 669865"/>
              <a:gd name="connsiteY3" fmla="*/ 949898 h 1249791"/>
              <a:gd name="connsiteX4" fmla="*/ 395426 w 669865"/>
              <a:gd name="connsiteY4" fmla="*/ 1249791 h 1249791"/>
              <a:gd name="connsiteX5" fmla="*/ 422684 w 669865"/>
              <a:gd name="connsiteY5" fmla="*/ 1205320 h 1249791"/>
              <a:gd name="connsiteX6" fmla="*/ 444625 w 669865"/>
              <a:gd name="connsiteY6" fmla="*/ 1098332 h 1249791"/>
              <a:gd name="connsiteX7" fmla="*/ 442578 w 669865"/>
              <a:gd name="connsiteY7" fmla="*/ 1102895 h 1249791"/>
              <a:gd name="connsiteX8" fmla="*/ 515035 w 669865"/>
              <a:gd name="connsiteY8" fmla="*/ 846196 h 1249791"/>
              <a:gd name="connsiteX9" fmla="*/ 617995 w 669865"/>
              <a:gd name="connsiteY9" fmla="*/ 536185 h 1249791"/>
              <a:gd name="connsiteX10" fmla="*/ 669865 w 669865"/>
              <a:gd name="connsiteY10" fmla="*/ 345073 h 1249791"/>
              <a:gd name="connsiteX11" fmla="*/ 273596 w 669865"/>
              <a:gd name="connsiteY11" fmla="*/ 0 h 1249791"/>
              <a:gd name="connsiteX0" fmla="*/ 273596 w 669865"/>
              <a:gd name="connsiteY0" fmla="*/ 0 h 1249791"/>
              <a:gd name="connsiteX1" fmla="*/ 161275 w 669865"/>
              <a:gd name="connsiteY1" fmla="*/ 253669 h 1249791"/>
              <a:gd name="connsiteX2" fmla="*/ 90565 w 669865"/>
              <a:gd name="connsiteY2" fmla="*/ 555138 h 1249791"/>
              <a:gd name="connsiteX3" fmla="*/ 0 w 669865"/>
              <a:gd name="connsiteY3" fmla="*/ 949898 h 1249791"/>
              <a:gd name="connsiteX4" fmla="*/ 395426 w 669865"/>
              <a:gd name="connsiteY4" fmla="*/ 1249791 h 1249791"/>
              <a:gd name="connsiteX5" fmla="*/ 422684 w 669865"/>
              <a:gd name="connsiteY5" fmla="*/ 1205320 h 1249791"/>
              <a:gd name="connsiteX6" fmla="*/ 444625 w 669865"/>
              <a:gd name="connsiteY6" fmla="*/ 1098332 h 1249791"/>
              <a:gd name="connsiteX7" fmla="*/ 442578 w 669865"/>
              <a:gd name="connsiteY7" fmla="*/ 1102895 h 1249791"/>
              <a:gd name="connsiteX8" fmla="*/ 519891 w 669865"/>
              <a:gd name="connsiteY8" fmla="*/ 901143 h 1249791"/>
              <a:gd name="connsiteX9" fmla="*/ 617995 w 669865"/>
              <a:gd name="connsiteY9" fmla="*/ 536185 h 1249791"/>
              <a:gd name="connsiteX10" fmla="*/ 669865 w 669865"/>
              <a:gd name="connsiteY10" fmla="*/ 345073 h 1249791"/>
              <a:gd name="connsiteX11" fmla="*/ 273596 w 669865"/>
              <a:gd name="connsiteY11" fmla="*/ 0 h 1249791"/>
              <a:gd name="connsiteX0" fmla="*/ 273596 w 669865"/>
              <a:gd name="connsiteY0" fmla="*/ 0 h 1271770"/>
              <a:gd name="connsiteX1" fmla="*/ 161275 w 669865"/>
              <a:gd name="connsiteY1" fmla="*/ 253669 h 1271770"/>
              <a:gd name="connsiteX2" fmla="*/ 90565 w 669865"/>
              <a:gd name="connsiteY2" fmla="*/ 555138 h 1271770"/>
              <a:gd name="connsiteX3" fmla="*/ 0 w 669865"/>
              <a:gd name="connsiteY3" fmla="*/ 949898 h 1271770"/>
              <a:gd name="connsiteX4" fmla="*/ 413232 w 669865"/>
              <a:gd name="connsiteY4" fmla="*/ 1271770 h 1271770"/>
              <a:gd name="connsiteX5" fmla="*/ 422684 w 669865"/>
              <a:gd name="connsiteY5" fmla="*/ 1205320 h 1271770"/>
              <a:gd name="connsiteX6" fmla="*/ 444625 w 669865"/>
              <a:gd name="connsiteY6" fmla="*/ 1098332 h 1271770"/>
              <a:gd name="connsiteX7" fmla="*/ 442578 w 669865"/>
              <a:gd name="connsiteY7" fmla="*/ 1102895 h 1271770"/>
              <a:gd name="connsiteX8" fmla="*/ 519891 w 669865"/>
              <a:gd name="connsiteY8" fmla="*/ 901143 h 1271770"/>
              <a:gd name="connsiteX9" fmla="*/ 617995 w 669865"/>
              <a:gd name="connsiteY9" fmla="*/ 536185 h 1271770"/>
              <a:gd name="connsiteX10" fmla="*/ 669865 w 669865"/>
              <a:gd name="connsiteY10" fmla="*/ 345073 h 1271770"/>
              <a:gd name="connsiteX11" fmla="*/ 273596 w 669865"/>
              <a:gd name="connsiteY11" fmla="*/ 0 h 1271770"/>
              <a:gd name="connsiteX0" fmla="*/ 273596 w 669865"/>
              <a:gd name="connsiteY0" fmla="*/ 0 h 1271770"/>
              <a:gd name="connsiteX1" fmla="*/ 161275 w 669865"/>
              <a:gd name="connsiteY1" fmla="*/ 253669 h 1271770"/>
              <a:gd name="connsiteX2" fmla="*/ 90565 w 669865"/>
              <a:gd name="connsiteY2" fmla="*/ 555138 h 1271770"/>
              <a:gd name="connsiteX3" fmla="*/ 0 w 669865"/>
              <a:gd name="connsiteY3" fmla="*/ 949898 h 1271770"/>
              <a:gd name="connsiteX4" fmla="*/ 413232 w 669865"/>
              <a:gd name="connsiteY4" fmla="*/ 1271770 h 1271770"/>
              <a:gd name="connsiteX5" fmla="*/ 437252 w 669865"/>
              <a:gd name="connsiteY5" fmla="*/ 1181143 h 1271770"/>
              <a:gd name="connsiteX6" fmla="*/ 444625 w 669865"/>
              <a:gd name="connsiteY6" fmla="*/ 1098332 h 1271770"/>
              <a:gd name="connsiteX7" fmla="*/ 442578 w 669865"/>
              <a:gd name="connsiteY7" fmla="*/ 1102895 h 1271770"/>
              <a:gd name="connsiteX8" fmla="*/ 519891 w 669865"/>
              <a:gd name="connsiteY8" fmla="*/ 901143 h 1271770"/>
              <a:gd name="connsiteX9" fmla="*/ 617995 w 669865"/>
              <a:gd name="connsiteY9" fmla="*/ 536185 h 1271770"/>
              <a:gd name="connsiteX10" fmla="*/ 669865 w 669865"/>
              <a:gd name="connsiteY10" fmla="*/ 345073 h 1271770"/>
              <a:gd name="connsiteX11" fmla="*/ 273596 w 669865"/>
              <a:gd name="connsiteY11" fmla="*/ 0 h 1271770"/>
              <a:gd name="connsiteX0" fmla="*/ 273596 w 669865"/>
              <a:gd name="connsiteY0" fmla="*/ 0 h 1271770"/>
              <a:gd name="connsiteX1" fmla="*/ 161275 w 669865"/>
              <a:gd name="connsiteY1" fmla="*/ 253669 h 1271770"/>
              <a:gd name="connsiteX2" fmla="*/ 90565 w 669865"/>
              <a:gd name="connsiteY2" fmla="*/ 555138 h 1271770"/>
              <a:gd name="connsiteX3" fmla="*/ 0 w 669865"/>
              <a:gd name="connsiteY3" fmla="*/ 949898 h 1271770"/>
              <a:gd name="connsiteX4" fmla="*/ 413232 w 669865"/>
              <a:gd name="connsiteY4" fmla="*/ 1271770 h 1271770"/>
              <a:gd name="connsiteX5" fmla="*/ 437252 w 669865"/>
              <a:gd name="connsiteY5" fmla="*/ 1181143 h 1271770"/>
              <a:gd name="connsiteX6" fmla="*/ 444625 w 669865"/>
              <a:gd name="connsiteY6" fmla="*/ 1098332 h 1271770"/>
              <a:gd name="connsiteX7" fmla="*/ 479807 w 669865"/>
              <a:gd name="connsiteY7" fmla="*/ 1050146 h 1271770"/>
              <a:gd name="connsiteX8" fmla="*/ 519891 w 669865"/>
              <a:gd name="connsiteY8" fmla="*/ 901143 h 1271770"/>
              <a:gd name="connsiteX9" fmla="*/ 617995 w 669865"/>
              <a:gd name="connsiteY9" fmla="*/ 536185 h 1271770"/>
              <a:gd name="connsiteX10" fmla="*/ 669865 w 669865"/>
              <a:gd name="connsiteY10" fmla="*/ 345073 h 1271770"/>
              <a:gd name="connsiteX11" fmla="*/ 273596 w 669865"/>
              <a:gd name="connsiteY11" fmla="*/ 0 h 1271770"/>
              <a:gd name="connsiteX0" fmla="*/ 273596 w 669865"/>
              <a:gd name="connsiteY0" fmla="*/ 0 h 1271770"/>
              <a:gd name="connsiteX1" fmla="*/ 161275 w 669865"/>
              <a:gd name="connsiteY1" fmla="*/ 253669 h 1271770"/>
              <a:gd name="connsiteX2" fmla="*/ 90565 w 669865"/>
              <a:gd name="connsiteY2" fmla="*/ 555138 h 1271770"/>
              <a:gd name="connsiteX3" fmla="*/ 0 w 669865"/>
              <a:gd name="connsiteY3" fmla="*/ 949898 h 1271770"/>
              <a:gd name="connsiteX4" fmla="*/ 413232 w 669865"/>
              <a:gd name="connsiteY4" fmla="*/ 1271770 h 1271770"/>
              <a:gd name="connsiteX5" fmla="*/ 437252 w 669865"/>
              <a:gd name="connsiteY5" fmla="*/ 1181143 h 1271770"/>
              <a:gd name="connsiteX6" fmla="*/ 455956 w 669865"/>
              <a:gd name="connsiteY6" fmla="*/ 1120311 h 1271770"/>
              <a:gd name="connsiteX7" fmla="*/ 479807 w 669865"/>
              <a:gd name="connsiteY7" fmla="*/ 1050146 h 1271770"/>
              <a:gd name="connsiteX8" fmla="*/ 519891 w 669865"/>
              <a:gd name="connsiteY8" fmla="*/ 901143 h 1271770"/>
              <a:gd name="connsiteX9" fmla="*/ 617995 w 669865"/>
              <a:gd name="connsiteY9" fmla="*/ 536185 h 1271770"/>
              <a:gd name="connsiteX10" fmla="*/ 669865 w 669865"/>
              <a:gd name="connsiteY10" fmla="*/ 345073 h 1271770"/>
              <a:gd name="connsiteX11" fmla="*/ 273596 w 669865"/>
              <a:gd name="connsiteY11" fmla="*/ 0 h 1271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9865" h="1271770">
                <a:moveTo>
                  <a:pt x="273596" y="0"/>
                </a:moveTo>
                <a:lnTo>
                  <a:pt x="161275" y="253669"/>
                </a:lnTo>
                <a:lnTo>
                  <a:pt x="90565" y="555138"/>
                </a:lnTo>
                <a:lnTo>
                  <a:pt x="0" y="949898"/>
                </a:lnTo>
                <a:cubicBezTo>
                  <a:pt x="131809" y="1049862"/>
                  <a:pt x="278346" y="1134203"/>
                  <a:pt x="413232" y="1271770"/>
                </a:cubicBezTo>
                <a:lnTo>
                  <a:pt x="437252" y="1181143"/>
                </a:lnTo>
                <a:lnTo>
                  <a:pt x="455956" y="1120311"/>
                </a:lnTo>
                <a:lnTo>
                  <a:pt x="479807" y="1050146"/>
                </a:lnTo>
                <a:lnTo>
                  <a:pt x="519891" y="901143"/>
                </a:lnTo>
                <a:lnTo>
                  <a:pt x="617995" y="536185"/>
                </a:lnTo>
                <a:lnTo>
                  <a:pt x="669865" y="345073"/>
                </a:lnTo>
                <a:cubicBezTo>
                  <a:pt x="460197" y="245586"/>
                  <a:pt x="400183" y="103665"/>
                  <a:pt x="273596" y="0"/>
                </a:cubicBezTo>
                <a:close/>
              </a:path>
            </a:pathLst>
          </a:custGeom>
          <a:noFill/>
          <a:ln w="38100">
            <a:solidFill>
              <a:srgbClr val="FFFF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2" name="Connecteur droit 11"/>
          <p:cNvCxnSpPr/>
          <p:nvPr/>
        </p:nvCxnSpPr>
        <p:spPr>
          <a:xfrm flipH="1">
            <a:off x="2915816" y="1417210"/>
            <a:ext cx="1800200" cy="4632540"/>
          </a:xfrm>
          <a:prstGeom prst="line">
            <a:avLst/>
          </a:prstGeom>
          <a:ln w="92075" cmpd="dbl"/>
        </p:spPr>
        <p:style>
          <a:lnRef idx="1">
            <a:schemeClr val="dk1"/>
          </a:lnRef>
          <a:fillRef idx="0">
            <a:schemeClr val="dk1"/>
          </a:fillRef>
          <a:effectRef idx="0">
            <a:schemeClr val="dk1"/>
          </a:effectRef>
          <a:fontRef idx="minor">
            <a:schemeClr val="tx1"/>
          </a:fontRef>
        </p:style>
      </p:cxnSp>
      <p:sp>
        <p:nvSpPr>
          <p:cNvPr id="27" name="Rectangle 26"/>
          <p:cNvSpPr/>
          <p:nvPr/>
        </p:nvSpPr>
        <p:spPr>
          <a:xfrm rot="17522948">
            <a:off x="3421336" y="3922862"/>
            <a:ext cx="293564" cy="11642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30" name="Connecteur droit avec flèche 29"/>
          <p:cNvCxnSpPr/>
          <p:nvPr/>
        </p:nvCxnSpPr>
        <p:spPr>
          <a:xfrm flipH="1" flipV="1">
            <a:off x="3347864" y="3845687"/>
            <a:ext cx="177814" cy="6157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2" name="Forme libre 21"/>
          <p:cNvSpPr/>
          <p:nvPr/>
        </p:nvSpPr>
        <p:spPr>
          <a:xfrm>
            <a:off x="238310" y="3922611"/>
            <a:ext cx="2942377" cy="2145671"/>
          </a:xfrm>
          <a:custGeom>
            <a:avLst/>
            <a:gdLst>
              <a:gd name="connsiteX0" fmla="*/ 0 w 2942377"/>
              <a:gd name="connsiteY0" fmla="*/ 0 h 2145671"/>
              <a:gd name="connsiteX1" fmla="*/ 153909 w 2942377"/>
              <a:gd name="connsiteY1" fmla="*/ 9054 h 2145671"/>
              <a:gd name="connsiteX2" fmla="*/ 271604 w 2942377"/>
              <a:gd name="connsiteY2" fmla="*/ 36214 h 2145671"/>
              <a:gd name="connsiteX3" fmla="*/ 706171 w 2942377"/>
              <a:gd name="connsiteY3" fmla="*/ 325925 h 2145671"/>
              <a:gd name="connsiteX4" fmla="*/ 2734147 w 2942377"/>
              <a:gd name="connsiteY4" fmla="*/ 1321806 h 2145671"/>
              <a:gd name="connsiteX5" fmla="*/ 2942377 w 2942377"/>
              <a:gd name="connsiteY5" fmla="*/ 1385180 h 2145671"/>
              <a:gd name="connsiteX6" fmla="*/ 2625505 w 2942377"/>
              <a:gd name="connsiteY6" fmla="*/ 2145671 h 2145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42377" h="2145671">
                <a:moveTo>
                  <a:pt x="0" y="0"/>
                </a:moveTo>
                <a:lnTo>
                  <a:pt x="153909" y="9054"/>
                </a:lnTo>
                <a:lnTo>
                  <a:pt x="271604" y="36214"/>
                </a:lnTo>
                <a:lnTo>
                  <a:pt x="706171" y="325925"/>
                </a:lnTo>
                <a:lnTo>
                  <a:pt x="2734147" y="1321806"/>
                </a:lnTo>
                <a:lnTo>
                  <a:pt x="2942377" y="1385180"/>
                </a:lnTo>
                <a:lnTo>
                  <a:pt x="2625505" y="2145671"/>
                </a:lnTo>
              </a:path>
            </a:pathLst>
          </a:custGeom>
          <a:ln w="63500">
            <a:solidFill>
              <a:srgbClr val="FF3300"/>
            </a:solidFill>
            <a:prstDash val="dashDot"/>
          </a:ln>
        </p:spPr>
        <p:style>
          <a:lnRef idx="3">
            <a:schemeClr val="accent6"/>
          </a:lnRef>
          <a:fillRef idx="0">
            <a:schemeClr val="accent6"/>
          </a:fillRef>
          <a:effectRef idx="2">
            <a:schemeClr val="accent6"/>
          </a:effectRef>
          <a:fontRef idx="minor">
            <a:schemeClr val="tx1"/>
          </a:fontRef>
        </p:style>
        <p:txBody>
          <a:bodyPr rtlCol="0" anchor="ctr"/>
          <a:lstStyle/>
          <a:p>
            <a:pPr algn="ctr"/>
            <a:endParaRPr lang="fr-FR">
              <a:solidFill>
                <a:srgbClr val="FF33CC"/>
              </a:solidFill>
            </a:endParaRPr>
          </a:p>
        </p:txBody>
      </p:sp>
      <p:sp>
        <p:nvSpPr>
          <p:cNvPr id="23" name="Rectangle à coins arrondis 22"/>
          <p:cNvSpPr/>
          <p:nvPr/>
        </p:nvSpPr>
        <p:spPr>
          <a:xfrm rot="18774179">
            <a:off x="3145631" y="4008683"/>
            <a:ext cx="294968" cy="195017"/>
          </a:xfrm>
          <a:prstGeom prst="roundRect">
            <a:avLst/>
          </a:prstGeom>
          <a:noFill/>
          <a:ln>
            <a:solidFill>
              <a:srgbClr val="FF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3" name="Rectangle à coins arrondis 32"/>
          <p:cNvSpPr/>
          <p:nvPr/>
        </p:nvSpPr>
        <p:spPr>
          <a:xfrm rot="17451545">
            <a:off x="3202869" y="4329427"/>
            <a:ext cx="294968" cy="144578"/>
          </a:xfrm>
          <a:prstGeom prst="roundRect">
            <a:avLst/>
          </a:prstGeom>
          <a:noFill/>
          <a:ln>
            <a:solidFill>
              <a:srgbClr val="FF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Forme libre 23"/>
          <p:cNvSpPr/>
          <p:nvPr/>
        </p:nvSpPr>
        <p:spPr>
          <a:xfrm>
            <a:off x="2806574" y="2100404"/>
            <a:ext cx="1213165" cy="715224"/>
          </a:xfrm>
          <a:custGeom>
            <a:avLst/>
            <a:gdLst>
              <a:gd name="connsiteX0" fmla="*/ 1086416 w 1213165"/>
              <a:gd name="connsiteY0" fmla="*/ 715224 h 715224"/>
              <a:gd name="connsiteX1" fmla="*/ 0 w 1213165"/>
              <a:gd name="connsiteY1" fmla="*/ 325925 h 715224"/>
              <a:gd name="connsiteX2" fmla="*/ 407406 w 1213165"/>
              <a:gd name="connsiteY2" fmla="*/ 0 h 715224"/>
              <a:gd name="connsiteX3" fmla="*/ 896293 w 1213165"/>
              <a:gd name="connsiteY3" fmla="*/ 380246 h 715224"/>
              <a:gd name="connsiteX4" fmla="*/ 1213165 w 1213165"/>
              <a:gd name="connsiteY4" fmla="*/ 497941 h 715224"/>
              <a:gd name="connsiteX5" fmla="*/ 1086416 w 1213165"/>
              <a:gd name="connsiteY5" fmla="*/ 715224 h 715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3165" h="715224">
                <a:moveTo>
                  <a:pt x="1086416" y="715224"/>
                </a:moveTo>
                <a:lnTo>
                  <a:pt x="0" y="325925"/>
                </a:lnTo>
                <a:lnTo>
                  <a:pt x="407406" y="0"/>
                </a:lnTo>
                <a:lnTo>
                  <a:pt x="896293" y="380246"/>
                </a:lnTo>
                <a:lnTo>
                  <a:pt x="1213165" y="497941"/>
                </a:lnTo>
                <a:lnTo>
                  <a:pt x="1086416" y="715224"/>
                </a:lnTo>
                <a:close/>
              </a:path>
            </a:pathLst>
          </a:custGeom>
          <a:solidFill>
            <a:srgbClr val="996633">
              <a:alpha val="51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 name="Forme libre 24"/>
          <p:cNvSpPr/>
          <p:nvPr/>
        </p:nvSpPr>
        <p:spPr>
          <a:xfrm>
            <a:off x="2507810" y="2743200"/>
            <a:ext cx="1330859" cy="1068309"/>
          </a:xfrm>
          <a:custGeom>
            <a:avLst/>
            <a:gdLst>
              <a:gd name="connsiteX0" fmla="*/ 362139 w 1330859"/>
              <a:gd name="connsiteY0" fmla="*/ 0 h 1068309"/>
              <a:gd name="connsiteX1" fmla="*/ 325925 w 1330859"/>
              <a:gd name="connsiteY1" fmla="*/ 389299 h 1068309"/>
              <a:gd name="connsiteX2" fmla="*/ 244443 w 1330859"/>
              <a:gd name="connsiteY2" fmla="*/ 561315 h 1068309"/>
              <a:gd name="connsiteX3" fmla="*/ 0 w 1330859"/>
              <a:gd name="connsiteY3" fmla="*/ 543208 h 1068309"/>
              <a:gd name="connsiteX4" fmla="*/ 54321 w 1330859"/>
              <a:gd name="connsiteY4" fmla="*/ 787651 h 1068309"/>
              <a:gd name="connsiteX5" fmla="*/ 588475 w 1330859"/>
              <a:gd name="connsiteY5" fmla="*/ 995881 h 1068309"/>
              <a:gd name="connsiteX6" fmla="*/ 977774 w 1330859"/>
              <a:gd name="connsiteY6" fmla="*/ 1059255 h 1068309"/>
              <a:gd name="connsiteX7" fmla="*/ 1095469 w 1330859"/>
              <a:gd name="connsiteY7" fmla="*/ 1068309 h 1068309"/>
              <a:gd name="connsiteX8" fmla="*/ 1330859 w 1330859"/>
              <a:gd name="connsiteY8" fmla="*/ 362139 h 1068309"/>
              <a:gd name="connsiteX9" fmla="*/ 923453 w 1330859"/>
              <a:gd name="connsiteY9" fmla="*/ 262550 h 1068309"/>
              <a:gd name="connsiteX10" fmla="*/ 760491 w 1330859"/>
              <a:gd name="connsiteY10" fmla="*/ 334978 h 1068309"/>
              <a:gd name="connsiteX11" fmla="*/ 633742 w 1330859"/>
              <a:gd name="connsiteY11" fmla="*/ 117695 h 1068309"/>
              <a:gd name="connsiteX12" fmla="*/ 389299 w 1330859"/>
              <a:gd name="connsiteY12" fmla="*/ 54321 h 1068309"/>
              <a:gd name="connsiteX13" fmla="*/ 407406 w 1330859"/>
              <a:gd name="connsiteY13" fmla="*/ 27160 h 1068309"/>
              <a:gd name="connsiteX0" fmla="*/ 362139 w 1330859"/>
              <a:gd name="connsiteY0" fmla="*/ 0 h 1068309"/>
              <a:gd name="connsiteX1" fmla="*/ 325925 w 1330859"/>
              <a:gd name="connsiteY1" fmla="*/ 389299 h 1068309"/>
              <a:gd name="connsiteX2" fmla="*/ 244443 w 1330859"/>
              <a:gd name="connsiteY2" fmla="*/ 561315 h 1068309"/>
              <a:gd name="connsiteX3" fmla="*/ 0 w 1330859"/>
              <a:gd name="connsiteY3" fmla="*/ 543208 h 1068309"/>
              <a:gd name="connsiteX4" fmla="*/ 54321 w 1330859"/>
              <a:gd name="connsiteY4" fmla="*/ 787651 h 1068309"/>
              <a:gd name="connsiteX5" fmla="*/ 588475 w 1330859"/>
              <a:gd name="connsiteY5" fmla="*/ 995881 h 1068309"/>
              <a:gd name="connsiteX6" fmla="*/ 977774 w 1330859"/>
              <a:gd name="connsiteY6" fmla="*/ 1059255 h 1068309"/>
              <a:gd name="connsiteX7" fmla="*/ 1095469 w 1330859"/>
              <a:gd name="connsiteY7" fmla="*/ 1068309 h 1068309"/>
              <a:gd name="connsiteX8" fmla="*/ 1330859 w 1330859"/>
              <a:gd name="connsiteY8" fmla="*/ 362139 h 1068309"/>
              <a:gd name="connsiteX9" fmla="*/ 923453 w 1330859"/>
              <a:gd name="connsiteY9" fmla="*/ 262550 h 1068309"/>
              <a:gd name="connsiteX10" fmla="*/ 760491 w 1330859"/>
              <a:gd name="connsiteY10" fmla="*/ 334978 h 1068309"/>
              <a:gd name="connsiteX11" fmla="*/ 633742 w 1330859"/>
              <a:gd name="connsiteY11" fmla="*/ 117695 h 1068309"/>
              <a:gd name="connsiteX12" fmla="*/ 389299 w 1330859"/>
              <a:gd name="connsiteY12" fmla="*/ 54321 h 1068309"/>
              <a:gd name="connsiteX13" fmla="*/ 364544 w 1330859"/>
              <a:gd name="connsiteY13" fmla="*/ 8110 h 1068309"/>
              <a:gd name="connsiteX0" fmla="*/ 362139 w 1330859"/>
              <a:gd name="connsiteY0" fmla="*/ 0 h 1068309"/>
              <a:gd name="connsiteX1" fmla="*/ 325925 w 1330859"/>
              <a:gd name="connsiteY1" fmla="*/ 389299 h 1068309"/>
              <a:gd name="connsiteX2" fmla="*/ 244443 w 1330859"/>
              <a:gd name="connsiteY2" fmla="*/ 561315 h 1068309"/>
              <a:gd name="connsiteX3" fmla="*/ 0 w 1330859"/>
              <a:gd name="connsiteY3" fmla="*/ 543208 h 1068309"/>
              <a:gd name="connsiteX4" fmla="*/ 54321 w 1330859"/>
              <a:gd name="connsiteY4" fmla="*/ 787651 h 1068309"/>
              <a:gd name="connsiteX5" fmla="*/ 588475 w 1330859"/>
              <a:gd name="connsiteY5" fmla="*/ 995881 h 1068309"/>
              <a:gd name="connsiteX6" fmla="*/ 977774 w 1330859"/>
              <a:gd name="connsiteY6" fmla="*/ 1059255 h 1068309"/>
              <a:gd name="connsiteX7" fmla="*/ 1095469 w 1330859"/>
              <a:gd name="connsiteY7" fmla="*/ 1068309 h 1068309"/>
              <a:gd name="connsiteX8" fmla="*/ 1330859 w 1330859"/>
              <a:gd name="connsiteY8" fmla="*/ 362139 h 1068309"/>
              <a:gd name="connsiteX9" fmla="*/ 923453 w 1330859"/>
              <a:gd name="connsiteY9" fmla="*/ 262550 h 1068309"/>
              <a:gd name="connsiteX10" fmla="*/ 760491 w 1330859"/>
              <a:gd name="connsiteY10" fmla="*/ 334978 h 1068309"/>
              <a:gd name="connsiteX11" fmla="*/ 633742 w 1330859"/>
              <a:gd name="connsiteY11" fmla="*/ 117695 h 1068309"/>
              <a:gd name="connsiteX12" fmla="*/ 394061 w 1330859"/>
              <a:gd name="connsiteY12" fmla="*/ 35271 h 1068309"/>
              <a:gd name="connsiteX13" fmla="*/ 364544 w 1330859"/>
              <a:gd name="connsiteY13" fmla="*/ 8110 h 1068309"/>
              <a:gd name="connsiteX0" fmla="*/ 362139 w 1330859"/>
              <a:gd name="connsiteY0" fmla="*/ 0 h 1068309"/>
              <a:gd name="connsiteX1" fmla="*/ 325925 w 1330859"/>
              <a:gd name="connsiteY1" fmla="*/ 389299 h 1068309"/>
              <a:gd name="connsiteX2" fmla="*/ 244443 w 1330859"/>
              <a:gd name="connsiteY2" fmla="*/ 561315 h 1068309"/>
              <a:gd name="connsiteX3" fmla="*/ 0 w 1330859"/>
              <a:gd name="connsiteY3" fmla="*/ 543208 h 1068309"/>
              <a:gd name="connsiteX4" fmla="*/ 54321 w 1330859"/>
              <a:gd name="connsiteY4" fmla="*/ 787651 h 1068309"/>
              <a:gd name="connsiteX5" fmla="*/ 588475 w 1330859"/>
              <a:gd name="connsiteY5" fmla="*/ 995881 h 1068309"/>
              <a:gd name="connsiteX6" fmla="*/ 977774 w 1330859"/>
              <a:gd name="connsiteY6" fmla="*/ 1059255 h 1068309"/>
              <a:gd name="connsiteX7" fmla="*/ 1095469 w 1330859"/>
              <a:gd name="connsiteY7" fmla="*/ 1068309 h 1068309"/>
              <a:gd name="connsiteX8" fmla="*/ 1330859 w 1330859"/>
              <a:gd name="connsiteY8" fmla="*/ 362139 h 1068309"/>
              <a:gd name="connsiteX9" fmla="*/ 923453 w 1330859"/>
              <a:gd name="connsiteY9" fmla="*/ 262550 h 1068309"/>
              <a:gd name="connsiteX10" fmla="*/ 760491 w 1330859"/>
              <a:gd name="connsiteY10" fmla="*/ 334978 h 1068309"/>
              <a:gd name="connsiteX11" fmla="*/ 633742 w 1330859"/>
              <a:gd name="connsiteY11" fmla="*/ 117695 h 1068309"/>
              <a:gd name="connsiteX12" fmla="*/ 394061 w 1330859"/>
              <a:gd name="connsiteY12" fmla="*/ 35271 h 1068309"/>
              <a:gd name="connsiteX0" fmla="*/ 362139 w 1330859"/>
              <a:gd name="connsiteY0" fmla="*/ 0 h 1068309"/>
              <a:gd name="connsiteX1" fmla="*/ 325925 w 1330859"/>
              <a:gd name="connsiteY1" fmla="*/ 389299 h 1068309"/>
              <a:gd name="connsiteX2" fmla="*/ 244443 w 1330859"/>
              <a:gd name="connsiteY2" fmla="*/ 561315 h 1068309"/>
              <a:gd name="connsiteX3" fmla="*/ 0 w 1330859"/>
              <a:gd name="connsiteY3" fmla="*/ 543208 h 1068309"/>
              <a:gd name="connsiteX4" fmla="*/ 54321 w 1330859"/>
              <a:gd name="connsiteY4" fmla="*/ 787651 h 1068309"/>
              <a:gd name="connsiteX5" fmla="*/ 588475 w 1330859"/>
              <a:gd name="connsiteY5" fmla="*/ 995881 h 1068309"/>
              <a:gd name="connsiteX6" fmla="*/ 977774 w 1330859"/>
              <a:gd name="connsiteY6" fmla="*/ 1059255 h 1068309"/>
              <a:gd name="connsiteX7" fmla="*/ 1095469 w 1330859"/>
              <a:gd name="connsiteY7" fmla="*/ 1068309 h 1068309"/>
              <a:gd name="connsiteX8" fmla="*/ 1330859 w 1330859"/>
              <a:gd name="connsiteY8" fmla="*/ 362139 h 1068309"/>
              <a:gd name="connsiteX9" fmla="*/ 923453 w 1330859"/>
              <a:gd name="connsiteY9" fmla="*/ 262550 h 1068309"/>
              <a:gd name="connsiteX10" fmla="*/ 760491 w 1330859"/>
              <a:gd name="connsiteY10" fmla="*/ 334978 h 1068309"/>
              <a:gd name="connsiteX11" fmla="*/ 633742 w 1330859"/>
              <a:gd name="connsiteY11" fmla="*/ 117695 h 1068309"/>
              <a:gd name="connsiteX12" fmla="*/ 360723 w 1330859"/>
              <a:gd name="connsiteY12" fmla="*/ 1934 h 10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0859" h="1068309">
                <a:moveTo>
                  <a:pt x="362139" y="0"/>
                </a:moveTo>
                <a:lnTo>
                  <a:pt x="325925" y="389299"/>
                </a:lnTo>
                <a:lnTo>
                  <a:pt x="244443" y="561315"/>
                </a:lnTo>
                <a:lnTo>
                  <a:pt x="0" y="543208"/>
                </a:lnTo>
                <a:lnTo>
                  <a:pt x="54321" y="787651"/>
                </a:lnTo>
                <a:lnTo>
                  <a:pt x="588475" y="995881"/>
                </a:lnTo>
                <a:lnTo>
                  <a:pt x="977774" y="1059255"/>
                </a:lnTo>
                <a:lnTo>
                  <a:pt x="1095469" y="1068309"/>
                </a:lnTo>
                <a:lnTo>
                  <a:pt x="1330859" y="362139"/>
                </a:lnTo>
                <a:lnTo>
                  <a:pt x="923453" y="262550"/>
                </a:lnTo>
                <a:lnTo>
                  <a:pt x="760491" y="334978"/>
                </a:lnTo>
                <a:lnTo>
                  <a:pt x="633742" y="117695"/>
                </a:lnTo>
                <a:lnTo>
                  <a:pt x="360723" y="1934"/>
                </a:lnTo>
              </a:path>
            </a:pathLst>
          </a:custGeom>
          <a:solidFill>
            <a:srgbClr val="996633">
              <a:alpha val="51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2" name="Forme libre 31"/>
          <p:cNvSpPr/>
          <p:nvPr/>
        </p:nvSpPr>
        <p:spPr>
          <a:xfrm>
            <a:off x="3005750" y="1910281"/>
            <a:ext cx="1032096" cy="1606330"/>
          </a:xfrm>
          <a:custGeom>
            <a:avLst/>
            <a:gdLst>
              <a:gd name="connsiteX0" fmla="*/ 0 w 1032096"/>
              <a:gd name="connsiteY0" fmla="*/ 0 h 1711105"/>
              <a:gd name="connsiteX1" fmla="*/ 669957 w 1032096"/>
              <a:gd name="connsiteY1" fmla="*/ 534155 h 1711105"/>
              <a:gd name="connsiteX2" fmla="*/ 1032096 w 1032096"/>
              <a:gd name="connsiteY2" fmla="*/ 679010 h 1711105"/>
              <a:gd name="connsiteX3" fmla="*/ 959668 w 1032096"/>
              <a:gd name="connsiteY3" fmla="*/ 977774 h 1711105"/>
              <a:gd name="connsiteX4" fmla="*/ 878187 w 1032096"/>
              <a:gd name="connsiteY4" fmla="*/ 1167897 h 1711105"/>
              <a:gd name="connsiteX5" fmla="*/ 742385 w 1032096"/>
              <a:gd name="connsiteY5" fmla="*/ 1711105 h 1711105"/>
              <a:gd name="connsiteX0" fmla="*/ 0 w 1032096"/>
              <a:gd name="connsiteY0" fmla="*/ 0 h 1711105"/>
              <a:gd name="connsiteX1" fmla="*/ 669957 w 1032096"/>
              <a:gd name="connsiteY1" fmla="*/ 534155 h 1711105"/>
              <a:gd name="connsiteX2" fmla="*/ 1032096 w 1032096"/>
              <a:gd name="connsiteY2" fmla="*/ 679010 h 1711105"/>
              <a:gd name="connsiteX3" fmla="*/ 921568 w 1032096"/>
              <a:gd name="connsiteY3" fmla="*/ 944437 h 1711105"/>
              <a:gd name="connsiteX4" fmla="*/ 878187 w 1032096"/>
              <a:gd name="connsiteY4" fmla="*/ 1167897 h 1711105"/>
              <a:gd name="connsiteX5" fmla="*/ 742385 w 1032096"/>
              <a:gd name="connsiteY5" fmla="*/ 1711105 h 1711105"/>
              <a:gd name="connsiteX0" fmla="*/ 0 w 1032096"/>
              <a:gd name="connsiteY0" fmla="*/ 0 h 1711105"/>
              <a:gd name="connsiteX1" fmla="*/ 669957 w 1032096"/>
              <a:gd name="connsiteY1" fmla="*/ 534155 h 1711105"/>
              <a:gd name="connsiteX2" fmla="*/ 1032096 w 1032096"/>
              <a:gd name="connsiteY2" fmla="*/ 679010 h 1711105"/>
              <a:gd name="connsiteX3" fmla="*/ 921568 w 1032096"/>
              <a:gd name="connsiteY3" fmla="*/ 944437 h 1711105"/>
              <a:gd name="connsiteX4" fmla="*/ 863899 w 1032096"/>
              <a:gd name="connsiteY4" fmla="*/ 1167897 h 1711105"/>
              <a:gd name="connsiteX5" fmla="*/ 742385 w 1032096"/>
              <a:gd name="connsiteY5" fmla="*/ 1711105 h 1711105"/>
              <a:gd name="connsiteX0" fmla="*/ 0 w 1032096"/>
              <a:gd name="connsiteY0" fmla="*/ 0 h 1606330"/>
              <a:gd name="connsiteX1" fmla="*/ 669957 w 1032096"/>
              <a:gd name="connsiteY1" fmla="*/ 534155 h 1606330"/>
              <a:gd name="connsiteX2" fmla="*/ 1032096 w 1032096"/>
              <a:gd name="connsiteY2" fmla="*/ 679010 h 1606330"/>
              <a:gd name="connsiteX3" fmla="*/ 921568 w 1032096"/>
              <a:gd name="connsiteY3" fmla="*/ 944437 h 1606330"/>
              <a:gd name="connsiteX4" fmla="*/ 863899 w 1032096"/>
              <a:gd name="connsiteY4" fmla="*/ 1167897 h 1606330"/>
              <a:gd name="connsiteX5" fmla="*/ 713810 w 1032096"/>
              <a:gd name="connsiteY5" fmla="*/ 1606330 h 1606330"/>
              <a:gd name="connsiteX0" fmla="*/ 0 w 1032096"/>
              <a:gd name="connsiteY0" fmla="*/ 0 h 1606330"/>
              <a:gd name="connsiteX1" fmla="*/ 669957 w 1032096"/>
              <a:gd name="connsiteY1" fmla="*/ 534155 h 1606330"/>
              <a:gd name="connsiteX2" fmla="*/ 1032096 w 1032096"/>
              <a:gd name="connsiteY2" fmla="*/ 679010 h 1606330"/>
              <a:gd name="connsiteX3" fmla="*/ 921568 w 1032096"/>
              <a:gd name="connsiteY3" fmla="*/ 944437 h 1606330"/>
              <a:gd name="connsiteX4" fmla="*/ 854374 w 1032096"/>
              <a:gd name="connsiteY4" fmla="*/ 1153609 h 1606330"/>
              <a:gd name="connsiteX5" fmla="*/ 713810 w 1032096"/>
              <a:gd name="connsiteY5" fmla="*/ 1606330 h 160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2096" h="1606330">
                <a:moveTo>
                  <a:pt x="0" y="0"/>
                </a:moveTo>
                <a:lnTo>
                  <a:pt x="669957" y="534155"/>
                </a:lnTo>
                <a:lnTo>
                  <a:pt x="1032096" y="679010"/>
                </a:lnTo>
                <a:lnTo>
                  <a:pt x="921568" y="944437"/>
                </a:lnTo>
                <a:lnTo>
                  <a:pt x="854374" y="1153609"/>
                </a:lnTo>
                <a:lnTo>
                  <a:pt x="713810" y="1606330"/>
                </a:lnTo>
              </a:path>
            </a:pathLst>
          </a:custGeom>
          <a:ln w="53975">
            <a:solidFill>
              <a:srgbClr val="00B050"/>
            </a:solidFill>
          </a:ln>
        </p:spPr>
        <p:style>
          <a:lnRef idx="3">
            <a:schemeClr val="accent3"/>
          </a:lnRef>
          <a:fillRef idx="0">
            <a:schemeClr val="accent3"/>
          </a:fillRef>
          <a:effectRef idx="2">
            <a:schemeClr val="accent3"/>
          </a:effectRef>
          <a:fontRef idx="minor">
            <a:schemeClr val="tx1"/>
          </a:fontRef>
        </p:style>
        <p:txBody>
          <a:bodyPr rtlCol="0" anchor="ctr"/>
          <a:lstStyle/>
          <a:p>
            <a:pPr algn="ctr"/>
            <a:endParaRPr lang="fr-FR"/>
          </a:p>
        </p:txBody>
      </p:sp>
      <p:sp>
        <p:nvSpPr>
          <p:cNvPr id="38" name="ZoneTexte 37"/>
          <p:cNvSpPr txBox="1"/>
          <p:nvPr/>
        </p:nvSpPr>
        <p:spPr>
          <a:xfrm>
            <a:off x="3262777" y="1514555"/>
            <a:ext cx="1016874" cy="461665"/>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Petite haie buissonnante masquant les dépôts </a:t>
            </a:r>
            <a:endParaRPr lang="fr-FR" sz="800" b="1" dirty="0">
              <a:latin typeface="Arial Narrow" panose="020B0606020202030204" pitchFamily="34" charset="0"/>
            </a:endParaRPr>
          </a:p>
        </p:txBody>
      </p:sp>
      <p:cxnSp>
        <p:nvCxnSpPr>
          <p:cNvPr id="39" name="Connecteur en arc 38"/>
          <p:cNvCxnSpPr/>
          <p:nvPr/>
        </p:nvCxnSpPr>
        <p:spPr>
          <a:xfrm rot="5400000">
            <a:off x="3635339" y="2000466"/>
            <a:ext cx="444345" cy="360671"/>
          </a:xfrm>
          <a:prstGeom prst="curvedConnector3">
            <a:avLst>
              <a:gd name="adj1" fmla="val 50000"/>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42" name="ZoneTexte 41"/>
          <p:cNvSpPr txBox="1"/>
          <p:nvPr/>
        </p:nvSpPr>
        <p:spPr>
          <a:xfrm>
            <a:off x="1214811" y="2353963"/>
            <a:ext cx="1016874" cy="461665"/>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 Dépôt de vieilles ferrailles et de camions militaires</a:t>
            </a:r>
            <a:endParaRPr lang="fr-FR" sz="800" b="1" dirty="0">
              <a:latin typeface="Arial Narrow" panose="020B0606020202030204" pitchFamily="34" charset="0"/>
            </a:endParaRPr>
          </a:p>
        </p:txBody>
      </p:sp>
      <p:cxnSp>
        <p:nvCxnSpPr>
          <p:cNvPr id="44" name="Connecteur en arc 43"/>
          <p:cNvCxnSpPr>
            <a:stCxn id="42" idx="3"/>
          </p:cNvCxnSpPr>
          <p:nvPr/>
        </p:nvCxnSpPr>
        <p:spPr>
          <a:xfrm flipV="1">
            <a:off x="2231685" y="2384467"/>
            <a:ext cx="733991" cy="200329"/>
          </a:xfrm>
          <a:prstGeom prst="curvedConnector3">
            <a:avLst>
              <a:gd name="adj1" fmla="val 50000"/>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cxnSp>
        <p:nvCxnSpPr>
          <p:cNvPr id="46" name="Connecteur en arc 45"/>
          <p:cNvCxnSpPr>
            <a:stCxn id="42" idx="3"/>
            <a:endCxn id="25" idx="1"/>
          </p:cNvCxnSpPr>
          <p:nvPr/>
        </p:nvCxnSpPr>
        <p:spPr>
          <a:xfrm>
            <a:off x="2231685" y="2584796"/>
            <a:ext cx="602050" cy="547703"/>
          </a:xfrm>
          <a:prstGeom prst="curvedConnector3">
            <a:avLst>
              <a:gd name="adj1" fmla="val 76276"/>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52" name="ZoneTexte 51"/>
          <p:cNvSpPr txBox="1"/>
          <p:nvPr/>
        </p:nvSpPr>
        <p:spPr>
          <a:xfrm>
            <a:off x="799925" y="4752678"/>
            <a:ext cx="1016874"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Limite territoire communal</a:t>
            </a:r>
            <a:endParaRPr lang="fr-FR" sz="800" b="1" dirty="0">
              <a:latin typeface="Arial Narrow" panose="020B0606020202030204" pitchFamily="34" charset="0"/>
            </a:endParaRPr>
          </a:p>
        </p:txBody>
      </p:sp>
      <p:sp>
        <p:nvSpPr>
          <p:cNvPr id="53" name="ZoneTexte 52"/>
          <p:cNvSpPr txBox="1"/>
          <p:nvPr/>
        </p:nvSpPr>
        <p:spPr>
          <a:xfrm>
            <a:off x="1104876" y="3470113"/>
            <a:ext cx="1016874"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2 Constructions ancienne ferme </a:t>
            </a:r>
            <a:endParaRPr lang="fr-FR" sz="800" b="1" dirty="0">
              <a:latin typeface="Arial Narrow" panose="020B0606020202030204" pitchFamily="34" charset="0"/>
            </a:endParaRPr>
          </a:p>
        </p:txBody>
      </p:sp>
      <p:cxnSp>
        <p:nvCxnSpPr>
          <p:cNvPr id="54" name="Connecteur en arc 53"/>
          <p:cNvCxnSpPr/>
          <p:nvPr/>
        </p:nvCxnSpPr>
        <p:spPr>
          <a:xfrm>
            <a:off x="2138554" y="3639391"/>
            <a:ext cx="1049559" cy="512344"/>
          </a:xfrm>
          <a:prstGeom prst="curvedConnector3">
            <a:avLst>
              <a:gd name="adj1" fmla="val 50000"/>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60" name="Forme libre 59"/>
          <p:cNvSpPr/>
          <p:nvPr/>
        </p:nvSpPr>
        <p:spPr>
          <a:xfrm>
            <a:off x="2243138" y="1928813"/>
            <a:ext cx="985837" cy="2490787"/>
          </a:xfrm>
          <a:custGeom>
            <a:avLst/>
            <a:gdLst>
              <a:gd name="connsiteX0" fmla="*/ 723900 w 985837"/>
              <a:gd name="connsiteY0" fmla="*/ 0 h 2490787"/>
              <a:gd name="connsiteX1" fmla="*/ 442912 w 985837"/>
              <a:gd name="connsiteY1" fmla="*/ 490537 h 2490787"/>
              <a:gd name="connsiteX2" fmla="*/ 266700 w 985837"/>
              <a:gd name="connsiteY2" fmla="*/ 1052512 h 2490787"/>
              <a:gd name="connsiteX3" fmla="*/ 0 w 985837"/>
              <a:gd name="connsiteY3" fmla="*/ 1952625 h 2490787"/>
              <a:gd name="connsiteX4" fmla="*/ 985837 w 985837"/>
              <a:gd name="connsiteY4" fmla="*/ 2490787 h 2490787"/>
              <a:gd name="connsiteX5" fmla="*/ 985837 w 985837"/>
              <a:gd name="connsiteY5" fmla="*/ 2490787 h 249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837" h="2490787">
                <a:moveTo>
                  <a:pt x="723900" y="0"/>
                </a:moveTo>
                <a:lnTo>
                  <a:pt x="442912" y="490537"/>
                </a:lnTo>
                <a:lnTo>
                  <a:pt x="266700" y="1052512"/>
                </a:lnTo>
                <a:lnTo>
                  <a:pt x="0" y="1952625"/>
                </a:lnTo>
                <a:lnTo>
                  <a:pt x="985837" y="2490787"/>
                </a:lnTo>
                <a:lnTo>
                  <a:pt x="985837" y="2490787"/>
                </a:lnTo>
              </a:path>
            </a:pathLst>
          </a:custGeom>
          <a:ln w="53975">
            <a:solidFill>
              <a:srgbClr val="00B050"/>
            </a:solidFill>
          </a:ln>
        </p:spPr>
        <p:style>
          <a:lnRef idx="3">
            <a:schemeClr val="accent3"/>
          </a:lnRef>
          <a:fillRef idx="0">
            <a:schemeClr val="accent3"/>
          </a:fillRef>
          <a:effectRef idx="2">
            <a:schemeClr val="accent3"/>
          </a:effectRef>
          <a:fontRef idx="minor">
            <a:schemeClr val="tx1"/>
          </a:fontRef>
        </p:style>
        <p:txBody>
          <a:bodyPr rtlCol="0" anchor="ctr"/>
          <a:lstStyle/>
          <a:p>
            <a:pPr algn="ctr"/>
            <a:endParaRPr lang="fr-FR">
              <a:solidFill>
                <a:schemeClr val="tx1"/>
              </a:solidFill>
            </a:endParaRPr>
          </a:p>
        </p:txBody>
      </p:sp>
      <p:sp>
        <p:nvSpPr>
          <p:cNvPr id="64" name="ZoneTexte 63"/>
          <p:cNvSpPr txBox="1"/>
          <p:nvPr/>
        </p:nvSpPr>
        <p:spPr>
          <a:xfrm>
            <a:off x="3275782" y="5323103"/>
            <a:ext cx="1016874"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Accès privé direct sur la RD910</a:t>
            </a:r>
            <a:endParaRPr lang="fr-FR" sz="800" b="1" dirty="0">
              <a:latin typeface="Arial Narrow" panose="020B0606020202030204" pitchFamily="34" charset="0"/>
            </a:endParaRPr>
          </a:p>
        </p:txBody>
      </p:sp>
      <p:cxnSp>
        <p:nvCxnSpPr>
          <p:cNvPr id="65" name="Connecteur en arc 64"/>
          <p:cNvCxnSpPr/>
          <p:nvPr/>
        </p:nvCxnSpPr>
        <p:spPr>
          <a:xfrm rot="5400000" flipH="1" flipV="1">
            <a:off x="2944816" y="4629019"/>
            <a:ext cx="1314735" cy="69591"/>
          </a:xfrm>
          <a:prstGeom prst="curvedConnector3">
            <a:avLst>
              <a:gd name="adj1" fmla="val 50000"/>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70" name="Étoile à 6 branches 69"/>
          <p:cNvSpPr/>
          <p:nvPr/>
        </p:nvSpPr>
        <p:spPr>
          <a:xfrm>
            <a:off x="2894634" y="4698004"/>
            <a:ext cx="377299" cy="447902"/>
          </a:xfrm>
          <a:prstGeom prst="star6">
            <a:avLst/>
          </a:prstGeom>
          <a:solidFill>
            <a:schemeClr val="accent5">
              <a:alpha val="73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fr-FR"/>
          </a:p>
        </p:txBody>
      </p:sp>
      <p:sp>
        <p:nvSpPr>
          <p:cNvPr id="71" name="ZoneTexte 70"/>
          <p:cNvSpPr txBox="1"/>
          <p:nvPr/>
        </p:nvSpPr>
        <p:spPr>
          <a:xfrm>
            <a:off x="2189076" y="4453364"/>
            <a:ext cx="1016874" cy="21544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Ecart occupé</a:t>
            </a:r>
            <a:endParaRPr lang="fr-FR" sz="800" b="1" dirty="0">
              <a:latin typeface="Arial Narrow" panose="020B0606020202030204" pitchFamily="34" charset="0"/>
            </a:endParaRPr>
          </a:p>
        </p:txBody>
      </p:sp>
      <p:sp>
        <p:nvSpPr>
          <p:cNvPr id="72" name="Forme libre 71"/>
          <p:cNvSpPr/>
          <p:nvPr/>
        </p:nvSpPr>
        <p:spPr>
          <a:xfrm>
            <a:off x="247650" y="3876675"/>
            <a:ext cx="2938463" cy="1376363"/>
          </a:xfrm>
          <a:custGeom>
            <a:avLst/>
            <a:gdLst>
              <a:gd name="connsiteX0" fmla="*/ 0 w 2938463"/>
              <a:gd name="connsiteY0" fmla="*/ 14288 h 1376363"/>
              <a:gd name="connsiteX1" fmla="*/ 166688 w 2938463"/>
              <a:gd name="connsiteY1" fmla="*/ 0 h 1376363"/>
              <a:gd name="connsiteX2" fmla="*/ 309563 w 2938463"/>
              <a:gd name="connsiteY2" fmla="*/ 28575 h 1376363"/>
              <a:gd name="connsiteX3" fmla="*/ 700088 w 2938463"/>
              <a:gd name="connsiteY3" fmla="*/ 295275 h 1376363"/>
              <a:gd name="connsiteX4" fmla="*/ 2743200 w 2938463"/>
              <a:gd name="connsiteY4" fmla="*/ 1319213 h 1376363"/>
              <a:gd name="connsiteX5" fmla="*/ 2938463 w 2938463"/>
              <a:gd name="connsiteY5" fmla="*/ 1376363 h 1376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8463" h="1376363">
                <a:moveTo>
                  <a:pt x="0" y="14288"/>
                </a:moveTo>
                <a:lnTo>
                  <a:pt x="166688" y="0"/>
                </a:lnTo>
                <a:lnTo>
                  <a:pt x="309563" y="28575"/>
                </a:lnTo>
                <a:lnTo>
                  <a:pt x="700088" y="295275"/>
                </a:lnTo>
                <a:lnTo>
                  <a:pt x="2743200" y="1319213"/>
                </a:lnTo>
                <a:lnTo>
                  <a:pt x="2938463" y="1376363"/>
                </a:lnTo>
              </a:path>
            </a:pathLst>
          </a:custGeom>
          <a:noFill/>
          <a:ln w="412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solidFill>
                <a:schemeClr val="bg1">
                  <a:lumMod val="50000"/>
                </a:schemeClr>
              </a:solidFill>
            </a:endParaRPr>
          </a:p>
        </p:txBody>
      </p:sp>
      <p:sp>
        <p:nvSpPr>
          <p:cNvPr id="73" name="Étoile à 5 branches 72"/>
          <p:cNvSpPr/>
          <p:nvPr/>
        </p:nvSpPr>
        <p:spPr>
          <a:xfrm>
            <a:off x="3624329" y="4127041"/>
            <a:ext cx="225234" cy="203881"/>
          </a:xfrm>
          <a:prstGeom prst="star5">
            <a:avLst/>
          </a:prstGeom>
          <a:ln w="12700"/>
        </p:spPr>
        <p:style>
          <a:lnRef idx="3">
            <a:schemeClr val="lt1"/>
          </a:lnRef>
          <a:fillRef idx="1">
            <a:schemeClr val="accent2"/>
          </a:fillRef>
          <a:effectRef idx="1">
            <a:schemeClr val="accent2"/>
          </a:effectRef>
          <a:fontRef idx="minor">
            <a:schemeClr val="lt1"/>
          </a:fontRef>
        </p:style>
        <p:txBody>
          <a:bodyPr rtlCol="0" anchor="ctr"/>
          <a:lstStyle/>
          <a:p>
            <a:pPr algn="ctr"/>
            <a:endParaRPr lang="fr-FR"/>
          </a:p>
        </p:txBody>
      </p:sp>
      <p:sp>
        <p:nvSpPr>
          <p:cNvPr id="74" name="ZoneTexte 73"/>
          <p:cNvSpPr txBox="1"/>
          <p:nvPr/>
        </p:nvSpPr>
        <p:spPr>
          <a:xfrm>
            <a:off x="4246221" y="4359450"/>
            <a:ext cx="546259" cy="33855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Arrêt de car</a:t>
            </a:r>
            <a:endParaRPr lang="fr-FR" sz="800" b="1" dirty="0">
              <a:latin typeface="Arial Narrow" panose="020B0606020202030204" pitchFamily="34" charset="0"/>
            </a:endParaRPr>
          </a:p>
        </p:txBody>
      </p:sp>
      <p:cxnSp>
        <p:nvCxnSpPr>
          <p:cNvPr id="75" name="Connecteur en arc 74"/>
          <p:cNvCxnSpPr/>
          <p:nvPr/>
        </p:nvCxnSpPr>
        <p:spPr>
          <a:xfrm>
            <a:off x="1770946" y="5033506"/>
            <a:ext cx="744182" cy="10755"/>
          </a:xfrm>
          <a:prstGeom prst="curvedConnector3">
            <a:avLst>
              <a:gd name="adj1" fmla="val 50000"/>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78" name="ZoneTexte 77"/>
          <p:cNvSpPr txBox="1"/>
          <p:nvPr/>
        </p:nvSpPr>
        <p:spPr>
          <a:xfrm>
            <a:off x="1097099" y="3852133"/>
            <a:ext cx="1016874" cy="215444"/>
          </a:xfrm>
          <a:prstGeom prst="rect">
            <a:avLst/>
          </a:prstGeom>
          <a:solidFill>
            <a:schemeClr val="bg1">
              <a:lumMod val="95000"/>
            </a:schemeClr>
          </a:solidFill>
        </p:spPr>
        <p:txBody>
          <a:bodyPr wrap="square" rtlCol="0">
            <a:spAutoFit/>
          </a:bodyPr>
          <a:lstStyle/>
          <a:p>
            <a:pPr algn="ctr"/>
            <a:r>
              <a:rPr lang="fr-FR" sz="800" b="1" dirty="0" smtClean="0">
                <a:latin typeface="Arial Narrow" panose="020B0606020202030204" pitchFamily="34" charset="0"/>
              </a:rPr>
              <a:t>Chemin communal</a:t>
            </a:r>
            <a:endParaRPr lang="fr-FR" sz="800" b="1" dirty="0">
              <a:latin typeface="Arial Narrow" panose="020B0606020202030204" pitchFamily="34" charset="0"/>
            </a:endParaRPr>
          </a:p>
        </p:txBody>
      </p:sp>
      <p:cxnSp>
        <p:nvCxnSpPr>
          <p:cNvPr id="79" name="Connecteur en arc 78"/>
          <p:cNvCxnSpPr/>
          <p:nvPr/>
        </p:nvCxnSpPr>
        <p:spPr>
          <a:xfrm rot="16200000" flipH="1">
            <a:off x="1337592" y="4252616"/>
            <a:ext cx="443685" cy="38617"/>
          </a:xfrm>
          <a:prstGeom prst="curvedConnector3">
            <a:avLst>
              <a:gd name="adj1" fmla="val 50000"/>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cxnSp>
        <p:nvCxnSpPr>
          <p:cNvPr id="81" name="Connecteur en arc 80"/>
          <p:cNvCxnSpPr>
            <a:stCxn id="74" idx="1"/>
            <a:endCxn id="73" idx="4"/>
          </p:cNvCxnSpPr>
          <p:nvPr/>
        </p:nvCxnSpPr>
        <p:spPr>
          <a:xfrm rot="10800000">
            <a:off x="3849563" y="4204917"/>
            <a:ext cx="396658" cy="323811"/>
          </a:xfrm>
          <a:prstGeom prst="curvedConnector3">
            <a:avLst>
              <a:gd name="adj1" fmla="val 50000"/>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84" name="ZoneTexte 83"/>
          <p:cNvSpPr txBox="1"/>
          <p:nvPr/>
        </p:nvSpPr>
        <p:spPr>
          <a:xfrm>
            <a:off x="5462905" y="1060318"/>
            <a:ext cx="3147775" cy="5632311"/>
          </a:xfrm>
          <a:prstGeom prst="rect">
            <a:avLst/>
          </a:prstGeom>
          <a:noFill/>
        </p:spPr>
        <p:txBody>
          <a:bodyPr wrap="square" rtlCol="0">
            <a:spAutoFit/>
          </a:bodyPr>
          <a:lstStyle/>
          <a:p>
            <a:pPr marL="171450" indent="-171450" algn="just">
              <a:buFont typeface="Wingdings" panose="05000000000000000000" pitchFamily="2" charset="2"/>
              <a:buChar char="§"/>
            </a:pPr>
            <a:r>
              <a:rPr lang="fr-FR" sz="1200" dirty="0" smtClean="0">
                <a:latin typeface="Arial Narrow" panose="020B0606020202030204" pitchFamily="34" charset="0"/>
              </a:rPr>
              <a:t>La surface du site représente 3,3 ha correspondant au stockage des ferrailles.</a:t>
            </a:r>
          </a:p>
          <a:p>
            <a:pPr marL="171450" indent="-171450" algn="just">
              <a:buFont typeface="Wingdings" panose="05000000000000000000" pitchFamily="2" charset="2"/>
              <a:buChar char="§"/>
            </a:pPr>
            <a:r>
              <a:rPr lang="fr-FR" sz="1200" dirty="0" smtClean="0">
                <a:latin typeface="Arial Narrow" panose="020B0606020202030204" pitchFamily="34" charset="0"/>
              </a:rPr>
              <a:t>Il s’agit d’un site de dépôt, voire d’exposition d’anciens véhicules militaires (camions) rouillés et autres matériels ferreux.</a:t>
            </a:r>
          </a:p>
          <a:p>
            <a:pPr marL="171450" indent="-171450" algn="just">
              <a:buFont typeface="Wingdings" panose="05000000000000000000" pitchFamily="2" charset="2"/>
              <a:buChar char="§"/>
            </a:pPr>
            <a:endParaRPr lang="fr-FR" sz="1200" dirty="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Il présente une configuration de délaissé et de défaut de tout entretien laissant la végétation reprendre ses droits. 2 constructions sont présentes et vacantes attenantes au terrain d’entreposage – une ancienne ferme avec la maison à l’alignement dont la toiture a été restaurée et le bâtiment annexe.</a:t>
            </a:r>
          </a:p>
          <a:p>
            <a:pPr marL="171450" indent="-171450" algn="just">
              <a:buFont typeface="Wingdings" panose="05000000000000000000" pitchFamily="2" charset="2"/>
              <a:buChar char="§"/>
            </a:pPr>
            <a:endParaRPr lang="fr-FR" sz="1200" dirty="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En rive sud, le site du Cheval Blanc comprend un autre écart composé de plusieurs bâtiments anciens dont une maison occupée</a:t>
            </a:r>
          </a:p>
          <a:p>
            <a:pPr algn="just"/>
            <a:endParaRPr lang="fr-FR" sz="1200" dirty="0" smtClean="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Une haie buissonnante forme une enceinte autour du site et un petit écran végétal depuis l’extérieur. La perception des dépôts reste bonne.</a:t>
            </a:r>
          </a:p>
          <a:p>
            <a:pPr algn="just"/>
            <a:endParaRPr lang="fr-FR" sz="1200" dirty="0">
              <a:latin typeface="Arial Narrow" panose="020B0606020202030204" pitchFamily="34" charset="0"/>
            </a:endParaRPr>
          </a:p>
          <a:p>
            <a:pPr marL="171450" indent="-171450" algn="just">
              <a:buFont typeface="Wingdings" panose="05000000000000000000" pitchFamily="2" charset="2"/>
              <a:buChar char="§"/>
            </a:pPr>
            <a:r>
              <a:rPr lang="fr-FR" sz="1200" dirty="0" smtClean="0">
                <a:latin typeface="Arial Narrow" panose="020B0606020202030204" pitchFamily="34" charset="0"/>
              </a:rPr>
              <a:t>En face, un monceau de gravillons bitumineux, à usage routier – dépendant du Conseil Départemental – s’élève. Il marque d’autant plus cette entrée sud sur le territoire communal associant dépôt et stockage en tout genre peu valorisant.</a:t>
            </a:r>
          </a:p>
          <a:p>
            <a:pPr marL="171450" indent="-171450" algn="just">
              <a:buFont typeface="Wingdings" panose="05000000000000000000" pitchFamily="2" charset="2"/>
              <a:buChar char="§"/>
            </a:pPr>
            <a:endParaRPr lang="fr-FR" sz="1200" dirty="0" smtClean="0">
              <a:latin typeface="Arial Narrow" panose="020B0606020202030204" pitchFamily="34" charset="0"/>
            </a:endParaRPr>
          </a:p>
        </p:txBody>
      </p:sp>
    </p:spTree>
    <p:extLst>
      <p:ext uri="{BB962C8B-B14F-4D97-AF65-F5344CB8AC3E}">
        <p14:creationId xmlns:p14="http://schemas.microsoft.com/office/powerpoint/2010/main" val="26633950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218906" y="883639"/>
            <a:ext cx="5217189"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smtClean="0">
                <a:ln>
                  <a:noFill/>
                </a:ln>
                <a:solidFill>
                  <a:srgbClr val="C00000"/>
                </a:solidFill>
                <a:effectLst/>
                <a:uLnTx/>
                <a:uFillTx/>
                <a:latin typeface="Arial Narrow" panose="020B0606020202030204" pitchFamily="34" charset="0"/>
              </a:rPr>
              <a:t>La</a:t>
            </a:r>
            <a:r>
              <a:rPr kumimoji="0" lang="fr-FR" sz="1600" b="0" i="0" u="none" strike="noStrike" kern="1200" cap="none" spc="0" normalizeH="0" noProof="0" dirty="0" smtClean="0">
                <a:ln>
                  <a:noFill/>
                </a:ln>
                <a:solidFill>
                  <a:srgbClr val="C00000"/>
                </a:solidFill>
                <a:effectLst/>
                <a:uLnTx/>
                <a:uFillTx/>
                <a:latin typeface="Arial Narrow" panose="020B0606020202030204" pitchFamily="34" charset="0"/>
              </a:rPr>
              <a:t> situation géographique des sites étudiés : Le Cheval Blanc</a:t>
            </a:r>
            <a:endParaRPr kumimoji="0" lang="fr-FR" sz="1500" b="0" i="1" u="none" strike="noStrike" kern="1200" cap="none" spc="0" normalizeH="0" baseline="0" noProof="0" dirty="0">
              <a:ln>
                <a:noFill/>
              </a:ln>
              <a:solidFill>
                <a:srgbClr val="C00000"/>
              </a:solidFill>
              <a:effectLst/>
              <a:uLnTx/>
              <a:uFillTx/>
              <a:latin typeface="Arial Narrow" panose="020B0606020202030204" pitchFamily="34" charset="0"/>
            </a:endParaRPr>
          </a:p>
        </p:txBody>
      </p:sp>
      <p:sp>
        <p:nvSpPr>
          <p:cNvPr id="2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lIns="91440" tIns="45720" rIns="91440" bIns="45720" rtlCol="0" anchor="ctr"/>
          <a:lstStyle/>
          <a:p>
            <a:pPr algn="just"/>
            <a:r>
              <a:rPr lang="fr-FR" sz="2000" dirty="0">
                <a:solidFill>
                  <a:schemeClr val="tx1"/>
                </a:solidFill>
                <a:latin typeface="Arial Narrow" panose="020B0606020202030204" pitchFamily="34" charset="0"/>
              </a:rPr>
              <a:t>Partie 1- DIAGNOSTIC DES SITES </a:t>
            </a:r>
          </a:p>
          <a:p>
            <a:pPr algn="just"/>
            <a:r>
              <a:rPr lang="fr-FR" sz="2000" dirty="0">
                <a:latin typeface="Arial Narrow" panose="020B0606020202030204" pitchFamily="34" charset="0"/>
              </a:rPr>
              <a:t>1.2 – La situation des </a:t>
            </a:r>
            <a:r>
              <a:rPr lang="fr-FR" sz="2000" dirty="0" smtClean="0">
                <a:latin typeface="Arial Narrow" panose="020B0606020202030204" pitchFamily="34" charset="0"/>
              </a:rPr>
              <a:t>4 </a:t>
            </a:r>
            <a:r>
              <a:rPr lang="fr-FR" sz="2000" dirty="0">
                <a:latin typeface="Arial Narrow" panose="020B0606020202030204" pitchFamily="34" charset="0"/>
              </a:rPr>
              <a:t>secteurs d’étude</a:t>
            </a:r>
          </a:p>
        </p:txBody>
      </p:sp>
      <p:pic>
        <p:nvPicPr>
          <p:cNvPr id="29" name="Image 2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9" name="Image 8"/>
          <p:cNvPicPr>
            <a:picLocks noChangeAspect="1"/>
          </p:cNvPicPr>
          <p:nvPr/>
        </p:nvPicPr>
        <p:blipFill rotWithShape="1">
          <a:blip r:embed="rId4">
            <a:grayscl/>
          </a:blip>
          <a:srcRect l="32025" r="28143"/>
          <a:stretch/>
        </p:blipFill>
        <p:spPr>
          <a:xfrm>
            <a:off x="387573" y="1418304"/>
            <a:ext cx="2952328" cy="4632540"/>
          </a:xfrm>
          <a:prstGeom prst="rect">
            <a:avLst/>
          </a:prstGeom>
        </p:spPr>
      </p:pic>
      <p:sp>
        <p:nvSpPr>
          <p:cNvPr id="7" name="Forme libre 6"/>
          <p:cNvSpPr/>
          <p:nvPr/>
        </p:nvSpPr>
        <p:spPr>
          <a:xfrm>
            <a:off x="517678" y="1312794"/>
            <a:ext cx="2275417" cy="3263407"/>
          </a:xfrm>
          <a:custGeom>
            <a:avLst/>
            <a:gdLst>
              <a:gd name="connsiteX0" fmla="*/ 390525 w 938212"/>
              <a:gd name="connsiteY0" fmla="*/ 0 h 1495425"/>
              <a:gd name="connsiteX1" fmla="*/ 290512 w 938212"/>
              <a:gd name="connsiteY1" fmla="*/ 228600 h 1495425"/>
              <a:gd name="connsiteX2" fmla="*/ 142875 w 938212"/>
              <a:gd name="connsiteY2" fmla="*/ 438150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881062 w 938212"/>
              <a:gd name="connsiteY10" fmla="*/ 219075 h 1495425"/>
              <a:gd name="connsiteX11" fmla="*/ 390525 w 938212"/>
              <a:gd name="connsiteY11" fmla="*/ 0 h 1495425"/>
              <a:gd name="connsiteX0" fmla="*/ 390525 w 938212"/>
              <a:gd name="connsiteY0" fmla="*/ 0 h 1495425"/>
              <a:gd name="connsiteX1" fmla="*/ 290512 w 938212"/>
              <a:gd name="connsiteY1" fmla="*/ 228600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881062 w 938212"/>
              <a:gd name="connsiteY10" fmla="*/ 21907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881062 w 938212"/>
              <a:gd name="connsiteY10" fmla="*/ 21907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770287 w 938212"/>
              <a:gd name="connsiteY10" fmla="*/ 31099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690562 w 938212"/>
              <a:gd name="connsiteY9" fmla="*/ 661987 h 1495425"/>
              <a:gd name="connsiteX10" fmla="*/ 770287 w 938212"/>
              <a:gd name="connsiteY10" fmla="*/ 310995 h 1495425"/>
              <a:gd name="connsiteX11" fmla="*/ 390525 w 938212"/>
              <a:gd name="connsiteY11" fmla="*/ 0 h 1495425"/>
              <a:gd name="connsiteX0" fmla="*/ 390525 w 938212"/>
              <a:gd name="connsiteY0" fmla="*/ 0 h 1495425"/>
              <a:gd name="connsiteX1" fmla="*/ 275127 w 938212"/>
              <a:gd name="connsiteY1" fmla="*/ 220244 h 1495425"/>
              <a:gd name="connsiteX2" fmla="*/ 219802 w 938212"/>
              <a:gd name="connsiteY2" fmla="*/ 521713 h 1495425"/>
              <a:gd name="connsiteX3" fmla="*/ 0 w 938212"/>
              <a:gd name="connsiteY3" fmla="*/ 1033462 h 1495425"/>
              <a:gd name="connsiteX4" fmla="*/ 300037 w 938212"/>
              <a:gd name="connsiteY4" fmla="*/ 1162050 h 1495425"/>
              <a:gd name="connsiteX5" fmla="*/ 466725 w 938212"/>
              <a:gd name="connsiteY5" fmla="*/ 1309687 h 1495425"/>
              <a:gd name="connsiteX6" fmla="*/ 438150 w 938212"/>
              <a:gd name="connsiteY6" fmla="*/ 1419225 h 1495425"/>
              <a:gd name="connsiteX7" fmla="*/ 647700 w 938212"/>
              <a:gd name="connsiteY7" fmla="*/ 1495425 h 1495425"/>
              <a:gd name="connsiteX8" fmla="*/ 938212 w 938212"/>
              <a:gd name="connsiteY8" fmla="*/ 757237 h 1495425"/>
              <a:gd name="connsiteX9" fmla="*/ 730564 w 938212"/>
              <a:gd name="connsiteY9" fmla="*/ 482326 h 1495425"/>
              <a:gd name="connsiteX10" fmla="*/ 770287 w 938212"/>
              <a:gd name="connsiteY10" fmla="*/ 310995 h 1495425"/>
              <a:gd name="connsiteX11" fmla="*/ 390525 w 938212"/>
              <a:gd name="connsiteY11" fmla="*/ 0 h 1495425"/>
              <a:gd name="connsiteX0" fmla="*/ 390525 w 956675"/>
              <a:gd name="connsiteY0" fmla="*/ 0 h 1495425"/>
              <a:gd name="connsiteX1" fmla="*/ 275127 w 956675"/>
              <a:gd name="connsiteY1" fmla="*/ 220244 h 1495425"/>
              <a:gd name="connsiteX2" fmla="*/ 219802 w 956675"/>
              <a:gd name="connsiteY2" fmla="*/ 521713 h 1495425"/>
              <a:gd name="connsiteX3" fmla="*/ 0 w 956675"/>
              <a:gd name="connsiteY3" fmla="*/ 1033462 h 1495425"/>
              <a:gd name="connsiteX4" fmla="*/ 300037 w 956675"/>
              <a:gd name="connsiteY4" fmla="*/ 1162050 h 1495425"/>
              <a:gd name="connsiteX5" fmla="*/ 466725 w 956675"/>
              <a:gd name="connsiteY5" fmla="*/ 1309687 h 1495425"/>
              <a:gd name="connsiteX6" fmla="*/ 438150 w 956675"/>
              <a:gd name="connsiteY6" fmla="*/ 1419225 h 1495425"/>
              <a:gd name="connsiteX7" fmla="*/ 647700 w 956675"/>
              <a:gd name="connsiteY7" fmla="*/ 1495425 h 1495425"/>
              <a:gd name="connsiteX8" fmla="*/ 956675 w 956675"/>
              <a:gd name="connsiteY8" fmla="*/ 619357 h 1495425"/>
              <a:gd name="connsiteX9" fmla="*/ 730564 w 956675"/>
              <a:gd name="connsiteY9" fmla="*/ 482326 h 1495425"/>
              <a:gd name="connsiteX10" fmla="*/ 770287 w 956675"/>
              <a:gd name="connsiteY10" fmla="*/ 310995 h 1495425"/>
              <a:gd name="connsiteX11" fmla="*/ 390525 w 956675"/>
              <a:gd name="connsiteY11" fmla="*/ 0 h 1495425"/>
              <a:gd name="connsiteX0" fmla="*/ 390525 w 956675"/>
              <a:gd name="connsiteY0" fmla="*/ 0 h 1487069"/>
              <a:gd name="connsiteX1" fmla="*/ 275127 w 956675"/>
              <a:gd name="connsiteY1" fmla="*/ 220244 h 1487069"/>
              <a:gd name="connsiteX2" fmla="*/ 219802 w 956675"/>
              <a:gd name="connsiteY2" fmla="*/ 521713 h 1487069"/>
              <a:gd name="connsiteX3" fmla="*/ 0 w 956675"/>
              <a:gd name="connsiteY3" fmla="*/ 1033462 h 1487069"/>
              <a:gd name="connsiteX4" fmla="*/ 300037 w 956675"/>
              <a:gd name="connsiteY4" fmla="*/ 1162050 h 1487069"/>
              <a:gd name="connsiteX5" fmla="*/ 466725 w 956675"/>
              <a:gd name="connsiteY5" fmla="*/ 1309687 h 1487069"/>
              <a:gd name="connsiteX6" fmla="*/ 438150 w 956675"/>
              <a:gd name="connsiteY6" fmla="*/ 1419225 h 1487069"/>
              <a:gd name="connsiteX7" fmla="*/ 706165 w 956675"/>
              <a:gd name="connsiteY7" fmla="*/ 1487069 h 1487069"/>
              <a:gd name="connsiteX8" fmla="*/ 956675 w 956675"/>
              <a:gd name="connsiteY8" fmla="*/ 619357 h 1487069"/>
              <a:gd name="connsiteX9" fmla="*/ 730564 w 956675"/>
              <a:gd name="connsiteY9" fmla="*/ 482326 h 1487069"/>
              <a:gd name="connsiteX10" fmla="*/ 770287 w 956675"/>
              <a:gd name="connsiteY10" fmla="*/ 310995 h 1487069"/>
              <a:gd name="connsiteX11" fmla="*/ 390525 w 956675"/>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170800 w 827438"/>
              <a:gd name="connsiteY4" fmla="*/ 1162050 h 1487069"/>
              <a:gd name="connsiteX5" fmla="*/ 337488 w 827438"/>
              <a:gd name="connsiteY5" fmla="*/ 1309687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01580 w 827438"/>
              <a:gd name="connsiteY4" fmla="*/ 1162050 h 1487069"/>
              <a:gd name="connsiteX5" fmla="*/ 337488 w 827438"/>
              <a:gd name="connsiteY5" fmla="*/ 1309687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337488 w 827438"/>
              <a:gd name="connsiteY5" fmla="*/ 1309687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442108 w 827438"/>
              <a:gd name="connsiteY5" fmla="*/ 1338935 h 1487069"/>
              <a:gd name="connsiteX6" fmla="*/ 308913 w 827438"/>
              <a:gd name="connsiteY6" fmla="*/ 1419225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442108 w 827438"/>
              <a:gd name="connsiteY5" fmla="*/ 1338935 h 1487069"/>
              <a:gd name="connsiteX6" fmla="*/ 438150 w 827438"/>
              <a:gd name="connsiteY6" fmla="*/ 1385799 h 1487069"/>
              <a:gd name="connsiteX7" fmla="*/ 576928 w 827438"/>
              <a:gd name="connsiteY7" fmla="*/ 1487069 h 1487069"/>
              <a:gd name="connsiteX8" fmla="*/ 827438 w 827438"/>
              <a:gd name="connsiteY8" fmla="*/ 619357 h 1487069"/>
              <a:gd name="connsiteX9" fmla="*/ 601327 w 827438"/>
              <a:gd name="connsiteY9" fmla="*/ 482326 h 1487069"/>
              <a:gd name="connsiteX10" fmla="*/ 641050 w 827438"/>
              <a:gd name="connsiteY10" fmla="*/ 310995 h 1487069"/>
              <a:gd name="connsiteX11" fmla="*/ 261288 w 827438"/>
              <a:gd name="connsiteY11" fmla="*/ 0 h 1487069"/>
              <a:gd name="connsiteX0" fmla="*/ 261288 w 827438"/>
              <a:gd name="connsiteY0" fmla="*/ 0 h 1487069"/>
              <a:gd name="connsiteX1" fmla="*/ 145890 w 827438"/>
              <a:gd name="connsiteY1" fmla="*/ 220244 h 1487069"/>
              <a:gd name="connsiteX2" fmla="*/ 90565 w 827438"/>
              <a:gd name="connsiteY2" fmla="*/ 521713 h 1487069"/>
              <a:gd name="connsiteX3" fmla="*/ 0 w 827438"/>
              <a:gd name="connsiteY3" fmla="*/ 916473 h 1487069"/>
              <a:gd name="connsiteX4" fmla="*/ 493892 w 827438"/>
              <a:gd name="connsiteY4" fmla="*/ 1187119 h 1487069"/>
              <a:gd name="connsiteX5" fmla="*/ 442108 w 827438"/>
              <a:gd name="connsiteY5" fmla="*/ 1338935 h 1487069"/>
              <a:gd name="connsiteX6" fmla="*/ 438150 w 827438"/>
              <a:gd name="connsiteY6" fmla="*/ 1385799 h 1487069"/>
              <a:gd name="connsiteX7" fmla="*/ 576928 w 827438"/>
              <a:gd name="connsiteY7" fmla="*/ 1487069 h 1487069"/>
              <a:gd name="connsiteX8" fmla="*/ 827438 w 827438"/>
              <a:gd name="connsiteY8" fmla="*/ 619357 h 1487069"/>
              <a:gd name="connsiteX9" fmla="*/ 592096 w 827438"/>
              <a:gd name="connsiteY9" fmla="*/ 469791 h 1487069"/>
              <a:gd name="connsiteX10" fmla="*/ 641050 w 827438"/>
              <a:gd name="connsiteY10" fmla="*/ 310995 h 1487069"/>
              <a:gd name="connsiteX11" fmla="*/ 261288 w 827438"/>
              <a:gd name="connsiteY11" fmla="*/ 0 h 1487069"/>
              <a:gd name="connsiteX0" fmla="*/ 273596 w 827438"/>
              <a:gd name="connsiteY0" fmla="*/ 0 h 1520494"/>
              <a:gd name="connsiteX1" fmla="*/ 145890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1050 w 827438"/>
              <a:gd name="connsiteY10" fmla="*/ 344420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1050 w 827438"/>
              <a:gd name="connsiteY10" fmla="*/ 344420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493892 w 827438"/>
              <a:gd name="connsiteY4" fmla="*/ 1220544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395426 w 827438"/>
              <a:gd name="connsiteY4" fmla="*/ 1249791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395426 w 827438"/>
              <a:gd name="connsiteY4" fmla="*/ 1249791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2096 w 827438"/>
              <a:gd name="connsiteY9" fmla="*/ 503216 h 1520494"/>
              <a:gd name="connsiteX10" fmla="*/ 647204 w 827438"/>
              <a:gd name="connsiteY10" fmla="*/ 331885 h 1520494"/>
              <a:gd name="connsiteX11" fmla="*/ 273596 w 827438"/>
              <a:gd name="connsiteY11" fmla="*/ 0 h 1520494"/>
              <a:gd name="connsiteX0" fmla="*/ 273596 w 827438"/>
              <a:gd name="connsiteY0" fmla="*/ 0 h 1520494"/>
              <a:gd name="connsiteX1" fmla="*/ 161275 w 827438"/>
              <a:gd name="connsiteY1" fmla="*/ 253669 h 1520494"/>
              <a:gd name="connsiteX2" fmla="*/ 90565 w 827438"/>
              <a:gd name="connsiteY2" fmla="*/ 555138 h 1520494"/>
              <a:gd name="connsiteX3" fmla="*/ 0 w 827438"/>
              <a:gd name="connsiteY3" fmla="*/ 949898 h 1520494"/>
              <a:gd name="connsiteX4" fmla="*/ 395426 w 827438"/>
              <a:gd name="connsiteY4" fmla="*/ 1249791 h 1520494"/>
              <a:gd name="connsiteX5" fmla="*/ 442108 w 827438"/>
              <a:gd name="connsiteY5" fmla="*/ 1372360 h 1520494"/>
              <a:gd name="connsiteX6" fmla="*/ 438150 w 827438"/>
              <a:gd name="connsiteY6" fmla="*/ 1419224 h 1520494"/>
              <a:gd name="connsiteX7" fmla="*/ 576928 w 827438"/>
              <a:gd name="connsiteY7" fmla="*/ 1520494 h 1520494"/>
              <a:gd name="connsiteX8" fmla="*/ 827438 w 827438"/>
              <a:gd name="connsiteY8" fmla="*/ 652782 h 1520494"/>
              <a:gd name="connsiteX9" fmla="*/ 596952 w 827438"/>
              <a:gd name="connsiteY9" fmla="*/ 503216 h 1520494"/>
              <a:gd name="connsiteX10" fmla="*/ 647204 w 827438"/>
              <a:gd name="connsiteY10" fmla="*/ 331885 h 1520494"/>
              <a:gd name="connsiteX11" fmla="*/ 273596 w 827438"/>
              <a:gd name="connsiteY11" fmla="*/ 0 h 1520494"/>
              <a:gd name="connsiteX0" fmla="*/ 356677 w 827438"/>
              <a:gd name="connsiteY0" fmla="*/ 0 h 1771184"/>
              <a:gd name="connsiteX1" fmla="*/ 161275 w 827438"/>
              <a:gd name="connsiteY1" fmla="*/ 504359 h 1771184"/>
              <a:gd name="connsiteX2" fmla="*/ 90565 w 827438"/>
              <a:gd name="connsiteY2" fmla="*/ 805828 h 1771184"/>
              <a:gd name="connsiteX3" fmla="*/ 0 w 827438"/>
              <a:gd name="connsiteY3" fmla="*/ 1200588 h 1771184"/>
              <a:gd name="connsiteX4" fmla="*/ 395426 w 827438"/>
              <a:gd name="connsiteY4" fmla="*/ 1500481 h 1771184"/>
              <a:gd name="connsiteX5" fmla="*/ 442108 w 827438"/>
              <a:gd name="connsiteY5" fmla="*/ 1623050 h 1771184"/>
              <a:gd name="connsiteX6" fmla="*/ 438150 w 827438"/>
              <a:gd name="connsiteY6" fmla="*/ 1669914 h 1771184"/>
              <a:gd name="connsiteX7" fmla="*/ 576928 w 827438"/>
              <a:gd name="connsiteY7" fmla="*/ 1771184 h 1771184"/>
              <a:gd name="connsiteX8" fmla="*/ 827438 w 827438"/>
              <a:gd name="connsiteY8" fmla="*/ 903472 h 1771184"/>
              <a:gd name="connsiteX9" fmla="*/ 596952 w 827438"/>
              <a:gd name="connsiteY9" fmla="*/ 753906 h 1771184"/>
              <a:gd name="connsiteX10" fmla="*/ 647204 w 827438"/>
              <a:gd name="connsiteY10" fmla="*/ 582575 h 1771184"/>
              <a:gd name="connsiteX11" fmla="*/ 356677 w 827438"/>
              <a:gd name="connsiteY11" fmla="*/ 0 h 1771184"/>
              <a:gd name="connsiteX0" fmla="*/ 356677 w 827438"/>
              <a:gd name="connsiteY0" fmla="*/ 0 h 1771184"/>
              <a:gd name="connsiteX1" fmla="*/ 161275 w 827438"/>
              <a:gd name="connsiteY1" fmla="*/ 504359 h 1771184"/>
              <a:gd name="connsiteX2" fmla="*/ 90565 w 827438"/>
              <a:gd name="connsiteY2" fmla="*/ 805828 h 1771184"/>
              <a:gd name="connsiteX3" fmla="*/ 0 w 827438"/>
              <a:gd name="connsiteY3" fmla="*/ 1200588 h 1771184"/>
              <a:gd name="connsiteX4" fmla="*/ 395426 w 827438"/>
              <a:gd name="connsiteY4" fmla="*/ 1500481 h 1771184"/>
              <a:gd name="connsiteX5" fmla="*/ 442108 w 827438"/>
              <a:gd name="connsiteY5" fmla="*/ 1623050 h 1771184"/>
              <a:gd name="connsiteX6" fmla="*/ 438150 w 827438"/>
              <a:gd name="connsiteY6" fmla="*/ 1669914 h 1771184"/>
              <a:gd name="connsiteX7" fmla="*/ 576928 w 827438"/>
              <a:gd name="connsiteY7" fmla="*/ 1771184 h 1771184"/>
              <a:gd name="connsiteX8" fmla="*/ 827438 w 827438"/>
              <a:gd name="connsiteY8" fmla="*/ 903472 h 1771184"/>
              <a:gd name="connsiteX9" fmla="*/ 596952 w 827438"/>
              <a:gd name="connsiteY9" fmla="*/ 753906 h 1771184"/>
              <a:gd name="connsiteX10" fmla="*/ 773364 w 827438"/>
              <a:gd name="connsiteY10" fmla="*/ 231609 h 1771184"/>
              <a:gd name="connsiteX11" fmla="*/ 356677 w 827438"/>
              <a:gd name="connsiteY11" fmla="*/ 0 h 1771184"/>
              <a:gd name="connsiteX0" fmla="*/ 356677 w 773364"/>
              <a:gd name="connsiteY0" fmla="*/ 0 h 1771184"/>
              <a:gd name="connsiteX1" fmla="*/ 161275 w 773364"/>
              <a:gd name="connsiteY1" fmla="*/ 504359 h 1771184"/>
              <a:gd name="connsiteX2" fmla="*/ 90565 w 773364"/>
              <a:gd name="connsiteY2" fmla="*/ 805828 h 1771184"/>
              <a:gd name="connsiteX3" fmla="*/ 0 w 773364"/>
              <a:gd name="connsiteY3" fmla="*/ 1200588 h 1771184"/>
              <a:gd name="connsiteX4" fmla="*/ 395426 w 773364"/>
              <a:gd name="connsiteY4" fmla="*/ 1500481 h 1771184"/>
              <a:gd name="connsiteX5" fmla="*/ 442108 w 773364"/>
              <a:gd name="connsiteY5" fmla="*/ 1623050 h 1771184"/>
              <a:gd name="connsiteX6" fmla="*/ 438150 w 773364"/>
              <a:gd name="connsiteY6" fmla="*/ 1669914 h 1771184"/>
              <a:gd name="connsiteX7" fmla="*/ 576928 w 773364"/>
              <a:gd name="connsiteY7" fmla="*/ 1771184 h 1771184"/>
              <a:gd name="connsiteX8" fmla="*/ 522808 w 773364"/>
              <a:gd name="connsiteY8" fmla="*/ 1053886 h 1771184"/>
              <a:gd name="connsiteX9" fmla="*/ 596952 w 773364"/>
              <a:gd name="connsiteY9" fmla="*/ 753906 h 1771184"/>
              <a:gd name="connsiteX10" fmla="*/ 773364 w 773364"/>
              <a:gd name="connsiteY10" fmla="*/ 231609 h 1771184"/>
              <a:gd name="connsiteX11" fmla="*/ 356677 w 773364"/>
              <a:gd name="connsiteY11" fmla="*/ 0 h 1771184"/>
              <a:gd name="connsiteX0" fmla="*/ 356677 w 773364"/>
              <a:gd name="connsiteY0" fmla="*/ 0 h 1771184"/>
              <a:gd name="connsiteX1" fmla="*/ 161275 w 773364"/>
              <a:gd name="connsiteY1" fmla="*/ 504359 h 1771184"/>
              <a:gd name="connsiteX2" fmla="*/ 90565 w 773364"/>
              <a:gd name="connsiteY2" fmla="*/ 805828 h 1771184"/>
              <a:gd name="connsiteX3" fmla="*/ 0 w 773364"/>
              <a:gd name="connsiteY3" fmla="*/ 1200588 h 1771184"/>
              <a:gd name="connsiteX4" fmla="*/ 395426 w 773364"/>
              <a:gd name="connsiteY4" fmla="*/ 1500481 h 1771184"/>
              <a:gd name="connsiteX5" fmla="*/ 411338 w 773364"/>
              <a:gd name="connsiteY5" fmla="*/ 1506061 h 1771184"/>
              <a:gd name="connsiteX6" fmla="*/ 438150 w 773364"/>
              <a:gd name="connsiteY6" fmla="*/ 1669914 h 1771184"/>
              <a:gd name="connsiteX7" fmla="*/ 576928 w 773364"/>
              <a:gd name="connsiteY7" fmla="*/ 1771184 h 1771184"/>
              <a:gd name="connsiteX8" fmla="*/ 522808 w 773364"/>
              <a:gd name="connsiteY8" fmla="*/ 1053886 h 1771184"/>
              <a:gd name="connsiteX9" fmla="*/ 596952 w 773364"/>
              <a:gd name="connsiteY9" fmla="*/ 753906 h 1771184"/>
              <a:gd name="connsiteX10" fmla="*/ 773364 w 773364"/>
              <a:gd name="connsiteY10" fmla="*/ 231609 h 1771184"/>
              <a:gd name="connsiteX11" fmla="*/ 356677 w 773364"/>
              <a:gd name="connsiteY11" fmla="*/ 0 h 1771184"/>
              <a:gd name="connsiteX0" fmla="*/ 356677 w 773364"/>
              <a:gd name="connsiteY0" fmla="*/ 0 h 1771184"/>
              <a:gd name="connsiteX1" fmla="*/ 161275 w 773364"/>
              <a:gd name="connsiteY1" fmla="*/ 504359 h 1771184"/>
              <a:gd name="connsiteX2" fmla="*/ 90565 w 773364"/>
              <a:gd name="connsiteY2" fmla="*/ 805828 h 1771184"/>
              <a:gd name="connsiteX3" fmla="*/ 0 w 773364"/>
              <a:gd name="connsiteY3" fmla="*/ 1200588 h 1771184"/>
              <a:gd name="connsiteX4" fmla="*/ 395426 w 773364"/>
              <a:gd name="connsiteY4" fmla="*/ 1500481 h 1771184"/>
              <a:gd name="connsiteX5" fmla="*/ 411338 w 773364"/>
              <a:gd name="connsiteY5" fmla="*/ 1506061 h 1771184"/>
              <a:gd name="connsiteX6" fmla="*/ 475075 w 773364"/>
              <a:gd name="connsiteY6" fmla="*/ 1289700 h 1771184"/>
              <a:gd name="connsiteX7" fmla="*/ 576928 w 773364"/>
              <a:gd name="connsiteY7" fmla="*/ 1771184 h 1771184"/>
              <a:gd name="connsiteX8" fmla="*/ 522808 w 773364"/>
              <a:gd name="connsiteY8" fmla="*/ 1053886 h 1771184"/>
              <a:gd name="connsiteX9" fmla="*/ 596952 w 773364"/>
              <a:gd name="connsiteY9" fmla="*/ 753906 h 1771184"/>
              <a:gd name="connsiteX10" fmla="*/ 773364 w 773364"/>
              <a:gd name="connsiteY10" fmla="*/ 231609 h 1771184"/>
              <a:gd name="connsiteX11" fmla="*/ 356677 w 773364"/>
              <a:gd name="connsiteY11" fmla="*/ 0 h 1771184"/>
              <a:gd name="connsiteX0" fmla="*/ 356677 w 773364"/>
              <a:gd name="connsiteY0" fmla="*/ 0 h 1506061"/>
              <a:gd name="connsiteX1" fmla="*/ 161275 w 773364"/>
              <a:gd name="connsiteY1" fmla="*/ 504359 h 1506061"/>
              <a:gd name="connsiteX2" fmla="*/ 90565 w 773364"/>
              <a:gd name="connsiteY2" fmla="*/ 805828 h 1506061"/>
              <a:gd name="connsiteX3" fmla="*/ 0 w 773364"/>
              <a:gd name="connsiteY3" fmla="*/ 1200588 h 1506061"/>
              <a:gd name="connsiteX4" fmla="*/ 395426 w 773364"/>
              <a:gd name="connsiteY4" fmla="*/ 1500481 h 1506061"/>
              <a:gd name="connsiteX5" fmla="*/ 411338 w 773364"/>
              <a:gd name="connsiteY5" fmla="*/ 1506061 h 1506061"/>
              <a:gd name="connsiteX6" fmla="*/ 475075 w 773364"/>
              <a:gd name="connsiteY6" fmla="*/ 1289700 h 1506061"/>
              <a:gd name="connsiteX7" fmla="*/ 506156 w 773364"/>
              <a:gd name="connsiteY7" fmla="*/ 1148637 h 1506061"/>
              <a:gd name="connsiteX8" fmla="*/ 522808 w 773364"/>
              <a:gd name="connsiteY8" fmla="*/ 1053886 h 1506061"/>
              <a:gd name="connsiteX9" fmla="*/ 596952 w 773364"/>
              <a:gd name="connsiteY9" fmla="*/ 753906 h 1506061"/>
              <a:gd name="connsiteX10" fmla="*/ 773364 w 773364"/>
              <a:gd name="connsiteY10" fmla="*/ 231609 h 1506061"/>
              <a:gd name="connsiteX11" fmla="*/ 356677 w 773364"/>
              <a:gd name="connsiteY11" fmla="*/ 0 h 1506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3364" h="1506061">
                <a:moveTo>
                  <a:pt x="356677" y="0"/>
                </a:moveTo>
                <a:lnTo>
                  <a:pt x="161275" y="504359"/>
                </a:lnTo>
                <a:lnTo>
                  <a:pt x="90565" y="805828"/>
                </a:lnTo>
                <a:lnTo>
                  <a:pt x="0" y="1200588"/>
                </a:lnTo>
                <a:cubicBezTo>
                  <a:pt x="131809" y="1300552"/>
                  <a:pt x="260540" y="1362914"/>
                  <a:pt x="395426" y="1500481"/>
                </a:cubicBezTo>
                <a:lnTo>
                  <a:pt x="411338" y="1506061"/>
                </a:lnTo>
                <a:lnTo>
                  <a:pt x="475075" y="1289700"/>
                </a:lnTo>
                <a:lnTo>
                  <a:pt x="506156" y="1148637"/>
                </a:lnTo>
                <a:lnTo>
                  <a:pt x="522808" y="1053886"/>
                </a:lnTo>
                <a:lnTo>
                  <a:pt x="596952" y="753906"/>
                </a:lnTo>
                <a:lnTo>
                  <a:pt x="773364" y="231609"/>
                </a:lnTo>
                <a:cubicBezTo>
                  <a:pt x="563696" y="132122"/>
                  <a:pt x="483264" y="103665"/>
                  <a:pt x="356677" y="0"/>
                </a:cubicBezTo>
                <a:close/>
              </a:path>
            </a:pathLst>
          </a:custGeom>
          <a:noFill/>
          <a:ln w="38100">
            <a:solidFill>
              <a:srgbClr val="FFFF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Forme libre 21"/>
          <p:cNvSpPr/>
          <p:nvPr/>
        </p:nvSpPr>
        <p:spPr>
          <a:xfrm>
            <a:off x="418002" y="4727062"/>
            <a:ext cx="1131683" cy="1312752"/>
          </a:xfrm>
          <a:custGeom>
            <a:avLst/>
            <a:gdLst>
              <a:gd name="connsiteX0" fmla="*/ 0 w 2942377"/>
              <a:gd name="connsiteY0" fmla="*/ 0 h 2145671"/>
              <a:gd name="connsiteX1" fmla="*/ 153909 w 2942377"/>
              <a:gd name="connsiteY1" fmla="*/ 9054 h 2145671"/>
              <a:gd name="connsiteX2" fmla="*/ 271604 w 2942377"/>
              <a:gd name="connsiteY2" fmla="*/ 36214 h 2145671"/>
              <a:gd name="connsiteX3" fmla="*/ 706171 w 2942377"/>
              <a:gd name="connsiteY3" fmla="*/ 325925 h 2145671"/>
              <a:gd name="connsiteX4" fmla="*/ 2734147 w 2942377"/>
              <a:gd name="connsiteY4" fmla="*/ 1321806 h 2145671"/>
              <a:gd name="connsiteX5" fmla="*/ 2942377 w 2942377"/>
              <a:gd name="connsiteY5" fmla="*/ 1385180 h 2145671"/>
              <a:gd name="connsiteX6" fmla="*/ 2625505 w 2942377"/>
              <a:gd name="connsiteY6" fmla="*/ 2145671 h 2145671"/>
              <a:gd name="connsiteX0" fmla="*/ 0 w 2788468"/>
              <a:gd name="connsiteY0" fmla="*/ 0 h 2136617"/>
              <a:gd name="connsiteX1" fmla="*/ 117695 w 2788468"/>
              <a:gd name="connsiteY1" fmla="*/ 27160 h 2136617"/>
              <a:gd name="connsiteX2" fmla="*/ 552262 w 2788468"/>
              <a:gd name="connsiteY2" fmla="*/ 316871 h 2136617"/>
              <a:gd name="connsiteX3" fmla="*/ 2580238 w 2788468"/>
              <a:gd name="connsiteY3" fmla="*/ 1312752 h 2136617"/>
              <a:gd name="connsiteX4" fmla="*/ 2788468 w 2788468"/>
              <a:gd name="connsiteY4" fmla="*/ 1376126 h 2136617"/>
              <a:gd name="connsiteX5" fmla="*/ 2471596 w 2788468"/>
              <a:gd name="connsiteY5" fmla="*/ 2136617 h 2136617"/>
              <a:gd name="connsiteX0" fmla="*/ 0 w 2670773"/>
              <a:gd name="connsiteY0" fmla="*/ 0 h 2109457"/>
              <a:gd name="connsiteX1" fmla="*/ 434567 w 2670773"/>
              <a:gd name="connsiteY1" fmla="*/ 289711 h 2109457"/>
              <a:gd name="connsiteX2" fmla="*/ 2462543 w 2670773"/>
              <a:gd name="connsiteY2" fmla="*/ 1285592 h 2109457"/>
              <a:gd name="connsiteX3" fmla="*/ 2670773 w 2670773"/>
              <a:gd name="connsiteY3" fmla="*/ 1348966 h 2109457"/>
              <a:gd name="connsiteX4" fmla="*/ 2353901 w 2670773"/>
              <a:gd name="connsiteY4" fmla="*/ 2109457 h 2109457"/>
              <a:gd name="connsiteX0" fmla="*/ 0 w 2236206"/>
              <a:gd name="connsiteY0" fmla="*/ 0 h 1819746"/>
              <a:gd name="connsiteX1" fmla="*/ 2027976 w 2236206"/>
              <a:gd name="connsiteY1" fmla="*/ 995881 h 1819746"/>
              <a:gd name="connsiteX2" fmla="*/ 2236206 w 2236206"/>
              <a:gd name="connsiteY2" fmla="*/ 1059255 h 1819746"/>
              <a:gd name="connsiteX3" fmla="*/ 1919334 w 2236206"/>
              <a:gd name="connsiteY3" fmla="*/ 1819746 h 1819746"/>
              <a:gd name="connsiteX0" fmla="*/ 0 w 1131683"/>
              <a:gd name="connsiteY0" fmla="*/ 0 h 1312752"/>
              <a:gd name="connsiteX1" fmla="*/ 923453 w 1131683"/>
              <a:gd name="connsiteY1" fmla="*/ 488887 h 1312752"/>
              <a:gd name="connsiteX2" fmla="*/ 1131683 w 1131683"/>
              <a:gd name="connsiteY2" fmla="*/ 552261 h 1312752"/>
              <a:gd name="connsiteX3" fmla="*/ 814811 w 1131683"/>
              <a:gd name="connsiteY3" fmla="*/ 1312752 h 1312752"/>
            </a:gdLst>
            <a:ahLst/>
            <a:cxnLst>
              <a:cxn ang="0">
                <a:pos x="connsiteX0" y="connsiteY0"/>
              </a:cxn>
              <a:cxn ang="0">
                <a:pos x="connsiteX1" y="connsiteY1"/>
              </a:cxn>
              <a:cxn ang="0">
                <a:pos x="connsiteX2" y="connsiteY2"/>
              </a:cxn>
              <a:cxn ang="0">
                <a:pos x="connsiteX3" y="connsiteY3"/>
              </a:cxn>
            </a:cxnLst>
            <a:rect l="l" t="t" r="r" b="b"/>
            <a:pathLst>
              <a:path w="1131683" h="1312752">
                <a:moveTo>
                  <a:pt x="0" y="0"/>
                </a:moveTo>
                <a:lnTo>
                  <a:pt x="923453" y="488887"/>
                </a:lnTo>
                <a:lnTo>
                  <a:pt x="1131683" y="552261"/>
                </a:lnTo>
                <a:lnTo>
                  <a:pt x="814811" y="1312752"/>
                </a:lnTo>
              </a:path>
            </a:pathLst>
          </a:custGeom>
          <a:ln w="63500">
            <a:solidFill>
              <a:srgbClr val="FF3300"/>
            </a:solidFill>
            <a:prstDash val="dashDot"/>
          </a:ln>
        </p:spPr>
        <p:style>
          <a:lnRef idx="3">
            <a:schemeClr val="accent6"/>
          </a:lnRef>
          <a:fillRef idx="0">
            <a:schemeClr val="accent6"/>
          </a:fillRef>
          <a:effectRef idx="2">
            <a:schemeClr val="accent6"/>
          </a:effectRef>
          <a:fontRef idx="minor">
            <a:schemeClr val="tx1"/>
          </a:fontRef>
        </p:style>
        <p:txBody>
          <a:bodyPr rtlCol="0" anchor="ctr"/>
          <a:lstStyle/>
          <a:p>
            <a:pPr algn="ctr"/>
            <a:endParaRPr lang="fr-FR">
              <a:solidFill>
                <a:srgbClr val="FF33CC"/>
              </a:solidFill>
            </a:endParaRPr>
          </a:p>
        </p:txBody>
      </p:sp>
      <p:sp>
        <p:nvSpPr>
          <p:cNvPr id="47" name="Demi-cadre 46"/>
          <p:cNvSpPr/>
          <p:nvPr/>
        </p:nvSpPr>
        <p:spPr>
          <a:xfrm rot="4422149">
            <a:off x="2699036" y="1475304"/>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48" name="ZoneTexte 47"/>
          <p:cNvSpPr txBox="1"/>
          <p:nvPr/>
        </p:nvSpPr>
        <p:spPr>
          <a:xfrm>
            <a:off x="2783752" y="1647930"/>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1</a:t>
            </a:r>
            <a:endParaRPr lang="fr-FR" sz="1200" dirty="0">
              <a:solidFill>
                <a:schemeClr val="accent2">
                  <a:lumMod val="75000"/>
                </a:schemeClr>
              </a:solidFill>
              <a:latin typeface="Arial Narrow" panose="020B0606020202030204" pitchFamily="34" charset="0"/>
            </a:endParaRPr>
          </a:p>
        </p:txBody>
      </p:sp>
      <p:sp>
        <p:nvSpPr>
          <p:cNvPr id="49" name="ZoneTexte 48"/>
          <p:cNvSpPr txBox="1"/>
          <p:nvPr/>
        </p:nvSpPr>
        <p:spPr>
          <a:xfrm>
            <a:off x="5544498" y="1065524"/>
            <a:ext cx="2998102"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1 – vue sur le site depuis le nord de la RD910</a:t>
            </a:r>
            <a:endParaRPr lang="fr-FR" sz="1200" dirty="0">
              <a:solidFill>
                <a:schemeClr val="accent2">
                  <a:lumMod val="75000"/>
                </a:schemeClr>
              </a:solidFill>
              <a:latin typeface="Arial Narrow" panose="020B0606020202030204" pitchFamily="34" charset="0"/>
            </a:endParaRPr>
          </a:p>
        </p:txBody>
      </p:sp>
      <p:pic>
        <p:nvPicPr>
          <p:cNvPr id="6" name="Image 5"/>
          <p:cNvPicPr>
            <a:picLocks noChangeAspect="1"/>
          </p:cNvPicPr>
          <p:nvPr/>
        </p:nvPicPr>
        <p:blipFill rotWithShape="1">
          <a:blip r:embed="rId5" cstate="print">
            <a:extLst>
              <a:ext uri="{28A0092B-C50C-407E-A947-70E740481C1C}">
                <a14:useLocalDpi xmlns:a14="http://schemas.microsoft.com/office/drawing/2010/main" val="0"/>
              </a:ext>
            </a:extLst>
          </a:blip>
          <a:srcRect t="38407"/>
          <a:stretch/>
        </p:blipFill>
        <p:spPr>
          <a:xfrm>
            <a:off x="3470006" y="1353768"/>
            <a:ext cx="4328465" cy="2075231"/>
          </a:xfrm>
          <a:prstGeom prst="rect">
            <a:avLst/>
          </a:prstGeom>
        </p:spPr>
      </p:pic>
      <p:pic>
        <p:nvPicPr>
          <p:cNvPr id="10" name="Image 9"/>
          <p:cNvPicPr>
            <a:picLocks noChangeAspect="1"/>
          </p:cNvPicPr>
          <p:nvPr/>
        </p:nvPicPr>
        <p:blipFill rotWithShape="1">
          <a:blip r:embed="rId6" cstate="print">
            <a:extLst>
              <a:ext uri="{28A0092B-C50C-407E-A947-70E740481C1C}">
                <a14:useLocalDpi xmlns:a14="http://schemas.microsoft.com/office/drawing/2010/main" val="0"/>
              </a:ext>
            </a:extLst>
          </a:blip>
          <a:srcRect t="38919"/>
          <a:stretch/>
        </p:blipFill>
        <p:spPr>
          <a:xfrm>
            <a:off x="4246696" y="1353768"/>
            <a:ext cx="4328465" cy="2057963"/>
          </a:xfrm>
          <a:prstGeom prst="rect">
            <a:avLst/>
          </a:prstGeom>
        </p:spPr>
      </p:pic>
      <p:sp>
        <p:nvSpPr>
          <p:cNvPr id="55" name="Parenthèse ouvrante 54"/>
          <p:cNvSpPr/>
          <p:nvPr/>
        </p:nvSpPr>
        <p:spPr>
          <a:xfrm rot="5400000">
            <a:off x="4841763" y="1260935"/>
            <a:ext cx="266168" cy="1456302"/>
          </a:xfrm>
          <a:prstGeom prst="leftBracket">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fr-FR"/>
          </a:p>
        </p:txBody>
      </p:sp>
      <p:sp>
        <p:nvSpPr>
          <p:cNvPr id="56" name="Parenthèse ouvrante 55"/>
          <p:cNvSpPr/>
          <p:nvPr/>
        </p:nvSpPr>
        <p:spPr>
          <a:xfrm rot="5400000">
            <a:off x="6532394" y="1562284"/>
            <a:ext cx="266168" cy="853604"/>
          </a:xfrm>
          <a:prstGeom prst="leftBracket">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fr-FR"/>
          </a:p>
        </p:txBody>
      </p:sp>
      <p:sp>
        <p:nvSpPr>
          <p:cNvPr id="57" name="Parenthèse ouvrante 56"/>
          <p:cNvSpPr/>
          <p:nvPr/>
        </p:nvSpPr>
        <p:spPr>
          <a:xfrm rot="5400000">
            <a:off x="7720360" y="1292986"/>
            <a:ext cx="266168" cy="1378311"/>
          </a:xfrm>
          <a:prstGeom prst="leftBracket">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fr-FR"/>
          </a:p>
        </p:txBody>
      </p:sp>
      <p:sp>
        <p:nvSpPr>
          <p:cNvPr id="58" name="ZoneTexte 57"/>
          <p:cNvSpPr txBox="1"/>
          <p:nvPr/>
        </p:nvSpPr>
        <p:spPr>
          <a:xfrm>
            <a:off x="4015471" y="1478652"/>
            <a:ext cx="1800200" cy="307777"/>
          </a:xfrm>
          <a:prstGeom prst="rect">
            <a:avLst/>
          </a:prstGeom>
          <a:noFill/>
        </p:spPr>
        <p:txBody>
          <a:bodyPr wrap="square" rtlCol="0">
            <a:spAutoFit/>
          </a:bodyPr>
          <a:lstStyle/>
          <a:p>
            <a:pPr algn="ctr"/>
            <a:r>
              <a:rPr lang="fr-FR" sz="1400" dirty="0" smtClean="0">
                <a:latin typeface="Arial Narrow" panose="020B0606020202030204" pitchFamily="34" charset="0"/>
              </a:rPr>
              <a:t>Monticule de gravillons</a:t>
            </a:r>
            <a:endParaRPr lang="fr-FR" sz="1400" dirty="0">
              <a:latin typeface="Arial Narrow" panose="020B0606020202030204" pitchFamily="34" charset="0"/>
            </a:endParaRPr>
          </a:p>
        </p:txBody>
      </p:sp>
      <p:sp>
        <p:nvSpPr>
          <p:cNvPr id="59" name="ZoneTexte 58"/>
          <p:cNvSpPr txBox="1"/>
          <p:nvPr/>
        </p:nvSpPr>
        <p:spPr>
          <a:xfrm>
            <a:off x="7097944" y="1384111"/>
            <a:ext cx="1661264" cy="415498"/>
          </a:xfrm>
          <a:prstGeom prst="rect">
            <a:avLst/>
          </a:prstGeom>
          <a:noFill/>
        </p:spPr>
        <p:txBody>
          <a:bodyPr wrap="square" rtlCol="0">
            <a:spAutoFit/>
          </a:bodyPr>
          <a:lstStyle/>
          <a:p>
            <a:pPr algn="ctr"/>
            <a:r>
              <a:rPr lang="fr-FR" sz="1050" dirty="0" smtClean="0">
                <a:latin typeface="Arial Narrow" panose="020B0606020202030204" pitchFamily="34" charset="0"/>
              </a:rPr>
              <a:t>Site d’étude / 1</a:t>
            </a:r>
            <a:r>
              <a:rPr lang="fr-FR" sz="1050" baseline="30000" dirty="0" smtClean="0">
                <a:latin typeface="Arial Narrow" panose="020B0606020202030204" pitchFamily="34" charset="0"/>
              </a:rPr>
              <a:t>er</a:t>
            </a:r>
            <a:r>
              <a:rPr lang="fr-FR" sz="1050" dirty="0" smtClean="0">
                <a:latin typeface="Arial Narrow" panose="020B0606020202030204" pitchFamily="34" charset="0"/>
              </a:rPr>
              <a:t> plan dissimulé derrière une haie</a:t>
            </a:r>
            <a:endParaRPr lang="fr-FR" sz="1050" dirty="0">
              <a:latin typeface="Arial Narrow" panose="020B0606020202030204" pitchFamily="34" charset="0"/>
            </a:endParaRPr>
          </a:p>
        </p:txBody>
      </p:sp>
      <p:sp>
        <p:nvSpPr>
          <p:cNvPr id="63" name="ZoneTexte 62"/>
          <p:cNvSpPr txBox="1"/>
          <p:nvPr/>
        </p:nvSpPr>
        <p:spPr>
          <a:xfrm>
            <a:off x="5815671" y="1403119"/>
            <a:ext cx="1661264" cy="253916"/>
          </a:xfrm>
          <a:prstGeom prst="rect">
            <a:avLst/>
          </a:prstGeom>
          <a:noFill/>
        </p:spPr>
        <p:txBody>
          <a:bodyPr wrap="square" rtlCol="0">
            <a:spAutoFit/>
          </a:bodyPr>
          <a:lstStyle/>
          <a:p>
            <a:pPr algn="ctr"/>
            <a:r>
              <a:rPr lang="fr-FR" sz="1050" dirty="0" smtClean="0">
                <a:latin typeface="Arial Narrow" panose="020B0606020202030204" pitchFamily="34" charset="0"/>
              </a:rPr>
              <a:t>Ecart du Cheval Blanc</a:t>
            </a:r>
            <a:endParaRPr lang="fr-FR" sz="1050" dirty="0">
              <a:latin typeface="Arial Narrow" panose="020B0606020202030204" pitchFamily="34" charset="0"/>
            </a:endParaRPr>
          </a:p>
        </p:txBody>
      </p:sp>
      <p:pic>
        <p:nvPicPr>
          <p:cNvPr id="14" name="Image 13"/>
          <p:cNvPicPr>
            <a:picLocks noChangeAspect="1"/>
          </p:cNvPicPr>
          <p:nvPr/>
        </p:nvPicPr>
        <p:blipFill rotWithShape="1">
          <a:blip r:embed="rId7" cstate="print">
            <a:extLst>
              <a:ext uri="{28A0092B-C50C-407E-A947-70E740481C1C}">
                <a14:useLocalDpi xmlns:a14="http://schemas.microsoft.com/office/drawing/2010/main" val="0"/>
              </a:ext>
            </a:extLst>
          </a:blip>
          <a:srcRect t="10108"/>
          <a:stretch/>
        </p:blipFill>
        <p:spPr>
          <a:xfrm>
            <a:off x="387573" y="5158132"/>
            <a:ext cx="2573728" cy="1735197"/>
          </a:xfrm>
          <a:prstGeom prst="rect">
            <a:avLst/>
          </a:prstGeom>
        </p:spPr>
      </p:pic>
      <p:pic>
        <p:nvPicPr>
          <p:cNvPr id="15" name="Image 14"/>
          <p:cNvPicPr>
            <a:picLocks noChangeAspect="1"/>
          </p:cNvPicPr>
          <p:nvPr/>
        </p:nvPicPr>
        <p:blipFill rotWithShape="1">
          <a:blip r:embed="rId8" cstate="print">
            <a:extLst>
              <a:ext uri="{28A0092B-C50C-407E-A947-70E740481C1C}">
                <a14:useLocalDpi xmlns:a14="http://schemas.microsoft.com/office/drawing/2010/main" val="0"/>
              </a:ext>
            </a:extLst>
          </a:blip>
          <a:srcRect t="7824" b="2646"/>
          <a:stretch/>
        </p:blipFill>
        <p:spPr>
          <a:xfrm>
            <a:off x="2350951" y="5158133"/>
            <a:ext cx="2573728" cy="1728192"/>
          </a:xfrm>
          <a:prstGeom prst="rect">
            <a:avLst/>
          </a:prstGeom>
        </p:spPr>
      </p:pic>
      <p:pic>
        <p:nvPicPr>
          <p:cNvPr id="16" name="Image 15"/>
          <p:cNvPicPr>
            <a:picLocks noChangeAspect="1"/>
          </p:cNvPicPr>
          <p:nvPr/>
        </p:nvPicPr>
        <p:blipFill rotWithShape="1">
          <a:blip r:embed="rId9" cstate="print">
            <a:extLst>
              <a:ext uri="{28A0092B-C50C-407E-A947-70E740481C1C}">
                <a14:useLocalDpi xmlns:a14="http://schemas.microsoft.com/office/drawing/2010/main" val="0"/>
              </a:ext>
            </a:extLst>
          </a:blip>
          <a:srcRect t="8611" b="1859"/>
          <a:stretch/>
        </p:blipFill>
        <p:spPr>
          <a:xfrm>
            <a:off x="4599668" y="5158133"/>
            <a:ext cx="2573728" cy="1728192"/>
          </a:xfrm>
          <a:prstGeom prst="rect">
            <a:avLst/>
          </a:prstGeom>
        </p:spPr>
      </p:pic>
      <p:pic>
        <p:nvPicPr>
          <p:cNvPr id="17" name="Image 16"/>
          <p:cNvPicPr>
            <a:picLocks noChangeAspect="1"/>
          </p:cNvPicPr>
          <p:nvPr/>
        </p:nvPicPr>
        <p:blipFill rotWithShape="1">
          <a:blip r:embed="rId10" cstate="print">
            <a:extLst>
              <a:ext uri="{28A0092B-C50C-407E-A947-70E740481C1C}">
                <a14:useLocalDpi xmlns:a14="http://schemas.microsoft.com/office/drawing/2010/main" val="0"/>
              </a:ext>
            </a:extLst>
          </a:blip>
          <a:srcRect t="7735" b="2734"/>
          <a:stretch/>
        </p:blipFill>
        <p:spPr>
          <a:xfrm>
            <a:off x="6068119" y="5158132"/>
            <a:ext cx="2573728" cy="1728193"/>
          </a:xfrm>
          <a:prstGeom prst="rect">
            <a:avLst/>
          </a:prstGeom>
        </p:spPr>
      </p:pic>
      <p:sp>
        <p:nvSpPr>
          <p:cNvPr id="66" name="ZoneTexte 65"/>
          <p:cNvSpPr txBox="1"/>
          <p:nvPr/>
        </p:nvSpPr>
        <p:spPr>
          <a:xfrm>
            <a:off x="3358430" y="5158131"/>
            <a:ext cx="2998102"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2 – vue sur la façade du site depuis la RD910</a:t>
            </a:r>
            <a:endParaRPr lang="fr-FR" sz="1200" dirty="0">
              <a:solidFill>
                <a:schemeClr val="accent2">
                  <a:lumMod val="75000"/>
                </a:schemeClr>
              </a:solidFill>
              <a:latin typeface="Arial Narrow" panose="020B0606020202030204" pitchFamily="34" charset="0"/>
            </a:endParaRPr>
          </a:p>
        </p:txBody>
      </p:sp>
      <p:sp>
        <p:nvSpPr>
          <p:cNvPr id="67" name="Demi-cadre 66"/>
          <p:cNvSpPr/>
          <p:nvPr/>
        </p:nvSpPr>
        <p:spPr>
          <a:xfrm rot="9057869">
            <a:off x="1755680" y="3717700"/>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68" name="ZoneTexte 67"/>
          <p:cNvSpPr txBox="1"/>
          <p:nvPr/>
        </p:nvSpPr>
        <p:spPr>
          <a:xfrm>
            <a:off x="2304653" y="3918119"/>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2</a:t>
            </a:r>
            <a:endParaRPr lang="fr-FR" sz="1200" dirty="0">
              <a:solidFill>
                <a:schemeClr val="accent2">
                  <a:lumMod val="75000"/>
                </a:schemeClr>
              </a:solidFill>
              <a:latin typeface="Arial Narrow" panose="020B0606020202030204" pitchFamily="34" charset="0"/>
            </a:endParaRPr>
          </a:p>
        </p:txBody>
      </p:sp>
      <p:pic>
        <p:nvPicPr>
          <p:cNvPr id="19" name="Image 18"/>
          <p:cNvPicPr>
            <a:picLocks noChangeAspect="1"/>
          </p:cNvPicPr>
          <p:nvPr/>
        </p:nvPicPr>
        <p:blipFill rotWithShape="1">
          <a:blip r:embed="rId11" cstate="print">
            <a:extLst>
              <a:ext uri="{28A0092B-C50C-407E-A947-70E740481C1C}">
                <a14:useLocalDpi xmlns:a14="http://schemas.microsoft.com/office/drawing/2010/main" val="0"/>
              </a:ext>
            </a:extLst>
          </a:blip>
          <a:srcRect t="9858" b="6399"/>
          <a:stretch/>
        </p:blipFill>
        <p:spPr>
          <a:xfrm>
            <a:off x="3480810" y="3797013"/>
            <a:ext cx="2063688" cy="1296145"/>
          </a:xfrm>
          <a:prstGeom prst="rect">
            <a:avLst/>
          </a:prstGeom>
        </p:spPr>
      </p:pic>
      <p:pic>
        <p:nvPicPr>
          <p:cNvPr id="20" name="Image 19"/>
          <p:cNvPicPr>
            <a:picLocks noChangeAspect="1"/>
          </p:cNvPicPr>
          <p:nvPr/>
        </p:nvPicPr>
        <p:blipFill rotWithShape="1">
          <a:blip r:embed="rId12" cstate="print">
            <a:extLst>
              <a:ext uri="{28A0092B-C50C-407E-A947-70E740481C1C}">
                <a14:useLocalDpi xmlns:a14="http://schemas.microsoft.com/office/drawing/2010/main" val="0"/>
              </a:ext>
            </a:extLst>
          </a:blip>
          <a:srcRect t="12978" b="3279"/>
          <a:stretch/>
        </p:blipFill>
        <p:spPr>
          <a:xfrm>
            <a:off x="4980699" y="3797014"/>
            <a:ext cx="2063688" cy="1296144"/>
          </a:xfrm>
          <a:prstGeom prst="rect">
            <a:avLst/>
          </a:prstGeom>
        </p:spPr>
      </p:pic>
      <p:sp>
        <p:nvSpPr>
          <p:cNvPr id="76" name="ZoneTexte 75"/>
          <p:cNvSpPr txBox="1"/>
          <p:nvPr/>
        </p:nvSpPr>
        <p:spPr>
          <a:xfrm>
            <a:off x="3480810" y="3411731"/>
            <a:ext cx="3579908" cy="461665"/>
          </a:xfrm>
          <a:prstGeom prst="rect">
            <a:avLst/>
          </a:prstGeom>
          <a:solidFill>
            <a:schemeClr val="bg2"/>
          </a:solidFill>
        </p:spPr>
        <p:txBody>
          <a:bodyPr wrap="square" rtlCol="0">
            <a:spAutoFit/>
          </a:bodyPr>
          <a:lstStyle/>
          <a:p>
            <a:r>
              <a:rPr lang="fr-FR" sz="1200" dirty="0">
                <a:solidFill>
                  <a:schemeClr val="accent2">
                    <a:lumMod val="75000"/>
                  </a:schemeClr>
                </a:solidFill>
                <a:latin typeface="Arial Narrow" panose="020B0606020202030204" pitchFamily="34" charset="0"/>
              </a:rPr>
              <a:t>3</a:t>
            </a:r>
            <a:r>
              <a:rPr lang="fr-FR" sz="1200" dirty="0" smtClean="0">
                <a:solidFill>
                  <a:schemeClr val="accent2">
                    <a:lumMod val="75000"/>
                  </a:schemeClr>
                </a:solidFill>
                <a:latin typeface="Arial Narrow" panose="020B0606020202030204" pitchFamily="34" charset="0"/>
              </a:rPr>
              <a:t> – Vue sur le monticule de gravillons avec l’arrêt de car en 1</a:t>
            </a:r>
            <a:r>
              <a:rPr lang="fr-FR" sz="1200" baseline="30000" dirty="0" smtClean="0">
                <a:solidFill>
                  <a:schemeClr val="accent2">
                    <a:lumMod val="75000"/>
                  </a:schemeClr>
                </a:solidFill>
                <a:latin typeface="Arial Narrow" panose="020B0606020202030204" pitchFamily="34" charset="0"/>
              </a:rPr>
              <a:t>er</a:t>
            </a:r>
            <a:r>
              <a:rPr lang="fr-FR" sz="1200" dirty="0" smtClean="0">
                <a:solidFill>
                  <a:schemeClr val="accent2">
                    <a:lumMod val="75000"/>
                  </a:schemeClr>
                </a:solidFill>
                <a:latin typeface="Arial Narrow" panose="020B0606020202030204" pitchFamily="34" charset="0"/>
              </a:rPr>
              <a:t> plan</a:t>
            </a:r>
            <a:endParaRPr lang="fr-FR" sz="1200" dirty="0">
              <a:solidFill>
                <a:schemeClr val="accent2">
                  <a:lumMod val="75000"/>
                </a:schemeClr>
              </a:solidFill>
              <a:latin typeface="Arial Narrow" panose="020B0606020202030204" pitchFamily="34" charset="0"/>
            </a:endParaRPr>
          </a:p>
        </p:txBody>
      </p:sp>
      <p:sp>
        <p:nvSpPr>
          <p:cNvPr id="77" name="Demi-cadre 76"/>
          <p:cNvSpPr/>
          <p:nvPr/>
        </p:nvSpPr>
        <p:spPr>
          <a:xfrm rot="16590210">
            <a:off x="1769020" y="4110335"/>
            <a:ext cx="416733" cy="410624"/>
          </a:xfrm>
          <a:prstGeom prst="halfFrame">
            <a:avLst>
              <a:gd name="adj1" fmla="val 10719"/>
              <a:gd name="adj2" fmla="val 11168"/>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fr-FR">
              <a:solidFill>
                <a:schemeClr val="tx1"/>
              </a:solidFill>
            </a:endParaRPr>
          </a:p>
        </p:txBody>
      </p:sp>
      <p:sp>
        <p:nvSpPr>
          <p:cNvPr id="80" name="ZoneTexte 79"/>
          <p:cNvSpPr txBox="1"/>
          <p:nvPr/>
        </p:nvSpPr>
        <p:spPr>
          <a:xfrm>
            <a:off x="1443756" y="4441286"/>
            <a:ext cx="268117" cy="276999"/>
          </a:xfrm>
          <a:prstGeom prst="rect">
            <a:avLst/>
          </a:prstGeom>
          <a:solidFill>
            <a:schemeClr val="bg2"/>
          </a:solidFill>
        </p:spPr>
        <p:txBody>
          <a:bodyPr wrap="square" rtlCol="0">
            <a:spAutoFit/>
          </a:bodyPr>
          <a:lstStyle/>
          <a:p>
            <a:r>
              <a:rPr lang="fr-FR" sz="1200" dirty="0" smtClean="0">
                <a:solidFill>
                  <a:schemeClr val="accent2">
                    <a:lumMod val="75000"/>
                  </a:schemeClr>
                </a:solidFill>
                <a:latin typeface="Arial Narrow" panose="020B0606020202030204" pitchFamily="34" charset="0"/>
              </a:rPr>
              <a:t>3</a:t>
            </a:r>
            <a:endParaRPr lang="fr-FR" sz="1200" dirty="0">
              <a:solidFill>
                <a:schemeClr val="accent2">
                  <a:lumMod val="75000"/>
                </a:schemeClr>
              </a:solidFill>
              <a:latin typeface="Arial Narrow" panose="020B0606020202030204" pitchFamily="34" charset="0"/>
            </a:endParaRPr>
          </a:p>
        </p:txBody>
      </p:sp>
      <p:sp>
        <p:nvSpPr>
          <p:cNvPr id="82" name="Parenthèse ouvrante 81"/>
          <p:cNvSpPr/>
          <p:nvPr/>
        </p:nvSpPr>
        <p:spPr>
          <a:xfrm rot="5400000">
            <a:off x="6036754" y="4643986"/>
            <a:ext cx="266168" cy="2490318"/>
          </a:xfrm>
          <a:prstGeom prst="leftBracket">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fr-FR"/>
          </a:p>
        </p:txBody>
      </p:sp>
      <p:sp>
        <p:nvSpPr>
          <p:cNvPr id="83" name="ZoneTexte 82"/>
          <p:cNvSpPr txBox="1"/>
          <p:nvPr/>
        </p:nvSpPr>
        <p:spPr>
          <a:xfrm>
            <a:off x="4986153" y="5486962"/>
            <a:ext cx="2202754" cy="253916"/>
          </a:xfrm>
          <a:prstGeom prst="rect">
            <a:avLst/>
          </a:prstGeom>
          <a:noFill/>
        </p:spPr>
        <p:txBody>
          <a:bodyPr wrap="square" rtlCol="0">
            <a:spAutoFit/>
          </a:bodyPr>
          <a:lstStyle/>
          <a:p>
            <a:pPr algn="ctr"/>
            <a:r>
              <a:rPr lang="fr-FR" sz="1050" dirty="0" smtClean="0">
                <a:latin typeface="Arial Narrow" panose="020B0606020202030204" pitchFamily="34" charset="0"/>
              </a:rPr>
              <a:t>Dépôt des véhicules en 1</a:t>
            </a:r>
            <a:r>
              <a:rPr lang="fr-FR" sz="1050" baseline="30000" dirty="0" smtClean="0">
                <a:latin typeface="Arial Narrow" panose="020B0606020202030204" pitchFamily="34" charset="0"/>
              </a:rPr>
              <a:t>er</a:t>
            </a:r>
            <a:r>
              <a:rPr lang="fr-FR" sz="1050" dirty="0" smtClean="0">
                <a:latin typeface="Arial Narrow" panose="020B0606020202030204" pitchFamily="34" charset="0"/>
              </a:rPr>
              <a:t> plan </a:t>
            </a:r>
            <a:endParaRPr lang="fr-FR" sz="1050" dirty="0">
              <a:latin typeface="Arial Narrow" panose="020B0606020202030204" pitchFamily="34" charset="0"/>
            </a:endParaRPr>
          </a:p>
        </p:txBody>
      </p:sp>
      <p:sp>
        <p:nvSpPr>
          <p:cNvPr id="85" name="Parenthèse ouvrante 84"/>
          <p:cNvSpPr/>
          <p:nvPr/>
        </p:nvSpPr>
        <p:spPr>
          <a:xfrm rot="5400000">
            <a:off x="1542596" y="4101635"/>
            <a:ext cx="266168" cy="2490318"/>
          </a:xfrm>
          <a:prstGeom prst="leftBracket">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fr-FR"/>
          </a:p>
        </p:txBody>
      </p:sp>
      <p:sp>
        <p:nvSpPr>
          <p:cNvPr id="86" name="ZoneTexte 85"/>
          <p:cNvSpPr txBox="1"/>
          <p:nvPr/>
        </p:nvSpPr>
        <p:spPr>
          <a:xfrm>
            <a:off x="404505" y="5325524"/>
            <a:ext cx="2202754" cy="253916"/>
          </a:xfrm>
          <a:prstGeom prst="rect">
            <a:avLst/>
          </a:prstGeom>
          <a:noFill/>
        </p:spPr>
        <p:txBody>
          <a:bodyPr wrap="square" rtlCol="0">
            <a:spAutoFit/>
          </a:bodyPr>
          <a:lstStyle/>
          <a:p>
            <a:pPr algn="ctr"/>
            <a:r>
              <a:rPr lang="fr-FR" sz="1050" dirty="0" smtClean="0">
                <a:solidFill>
                  <a:schemeClr val="bg1"/>
                </a:solidFill>
                <a:latin typeface="Arial Narrow" panose="020B0606020202030204" pitchFamily="34" charset="0"/>
              </a:rPr>
              <a:t>Bâti vacant du site </a:t>
            </a:r>
            <a:endParaRPr lang="fr-FR" sz="1050" dirty="0">
              <a:solidFill>
                <a:schemeClr val="bg1"/>
              </a:solidFill>
              <a:latin typeface="Arial Narrow" panose="020B0606020202030204" pitchFamily="34" charset="0"/>
            </a:endParaRPr>
          </a:p>
        </p:txBody>
      </p:sp>
    </p:spTree>
    <p:extLst>
      <p:ext uri="{BB962C8B-B14F-4D97-AF65-F5344CB8AC3E}">
        <p14:creationId xmlns:p14="http://schemas.microsoft.com/office/powerpoint/2010/main" val="176296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32</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3" name="ZoneTexte 12">
            <a:extLst>
              <a:ext uri="{FF2B5EF4-FFF2-40B4-BE49-F238E27FC236}">
                <a16:creationId xmlns="" xmlns:a16="http://schemas.microsoft.com/office/drawing/2014/main" id="{E81D954A-A4AC-4D5B-B112-1EAA233C8281}"/>
              </a:ext>
            </a:extLst>
          </p:cNvPr>
          <p:cNvSpPr txBox="1"/>
          <p:nvPr/>
        </p:nvSpPr>
        <p:spPr>
          <a:xfrm>
            <a:off x="60008" y="826799"/>
            <a:ext cx="7765670" cy="338554"/>
          </a:xfrm>
          <a:prstGeom prst="rect">
            <a:avLst/>
          </a:prstGeom>
          <a:noFill/>
        </p:spPr>
        <p:txBody>
          <a:bodyPr wrap="square" rtlCol="0">
            <a:spAutoFit/>
          </a:bodyPr>
          <a:lstStyle/>
          <a:p>
            <a:r>
              <a:rPr lang="fr-FR" sz="1600" dirty="0">
                <a:solidFill>
                  <a:srgbClr val="C00000"/>
                </a:solidFill>
                <a:latin typeface="Arial Narrow" panose="020B0606020202030204" pitchFamily="34" charset="0"/>
              </a:rPr>
              <a:t>Les transports </a:t>
            </a:r>
            <a:r>
              <a:rPr lang="fr-FR" sz="1600" dirty="0" smtClean="0">
                <a:solidFill>
                  <a:srgbClr val="C00000"/>
                </a:solidFill>
                <a:latin typeface="Arial Narrow" panose="020B0606020202030204" pitchFamily="34" charset="0"/>
              </a:rPr>
              <a:t>: une </a:t>
            </a:r>
            <a:r>
              <a:rPr lang="fr-FR" sz="1500" i="1" dirty="0">
                <a:solidFill>
                  <a:srgbClr val="C00000"/>
                </a:solidFill>
                <a:latin typeface="Arial Narrow" panose="020B0606020202030204" pitchFamily="34" charset="0"/>
              </a:rPr>
              <a:t>desserte </a:t>
            </a:r>
            <a:r>
              <a:rPr lang="fr-FR" sz="1500" i="1" dirty="0" smtClean="0">
                <a:solidFill>
                  <a:srgbClr val="C00000"/>
                </a:solidFill>
                <a:latin typeface="Arial Narrow" panose="020B0606020202030204" pitchFamily="34" charset="0"/>
              </a:rPr>
              <a:t>routière </a:t>
            </a:r>
            <a:r>
              <a:rPr lang="fr-FR" sz="1500" i="1" dirty="0" err="1" smtClean="0">
                <a:solidFill>
                  <a:srgbClr val="C00000"/>
                </a:solidFill>
                <a:latin typeface="Arial Narrow" panose="020B0606020202030204" pitchFamily="34" charset="0"/>
              </a:rPr>
              <a:t>impactante</a:t>
            </a:r>
            <a:endParaRPr lang="fr-FR" sz="1500" i="1" dirty="0">
              <a:solidFill>
                <a:srgbClr val="C00000"/>
              </a:solidFill>
              <a:latin typeface="Arial Narrow" panose="020B0606020202030204" pitchFamily="34" charset="0"/>
            </a:endParaRPr>
          </a:p>
        </p:txBody>
      </p:sp>
      <p:sp>
        <p:nvSpPr>
          <p:cNvPr id="3" name="ZoneTexte 2">
            <a:extLst>
              <a:ext uri="{FF2B5EF4-FFF2-40B4-BE49-F238E27FC236}">
                <a16:creationId xmlns="" xmlns:a16="http://schemas.microsoft.com/office/drawing/2014/main" id="{73724E61-93EF-4E98-B97D-FE02BCBEA9A4}"/>
              </a:ext>
            </a:extLst>
          </p:cNvPr>
          <p:cNvSpPr txBox="1"/>
          <p:nvPr/>
        </p:nvSpPr>
        <p:spPr>
          <a:xfrm>
            <a:off x="0" y="1165353"/>
            <a:ext cx="3824601" cy="4154984"/>
          </a:xfrm>
          <a:prstGeom prst="rect">
            <a:avLst/>
          </a:prstGeom>
          <a:noFill/>
        </p:spPr>
        <p:txBody>
          <a:bodyPr wrap="square" rtlCol="0">
            <a:spAutoFit/>
          </a:bodyPr>
          <a:lstStyle/>
          <a:p>
            <a:pPr algn="just"/>
            <a:r>
              <a:rPr lang="fr-FR" sz="1200" dirty="0">
                <a:latin typeface="Arial Narrow" panose="020B0606020202030204" pitchFamily="34" charset="0"/>
                <a:sym typeface="Wingdings" panose="05000000000000000000" pitchFamily="2" charset="2"/>
              </a:rPr>
              <a:t> </a:t>
            </a:r>
            <a:r>
              <a:rPr lang="fr-FR" sz="1200" dirty="0" err="1">
                <a:latin typeface="Arial Narrow" panose="020B0606020202030204" pitchFamily="34" charset="0"/>
                <a:sym typeface="Wingdings" panose="05000000000000000000" pitchFamily="2" charset="2"/>
              </a:rPr>
              <a:t>Sorigny</a:t>
            </a:r>
            <a:r>
              <a:rPr lang="fr-FR" sz="1200" dirty="0">
                <a:latin typeface="Arial Narrow" panose="020B0606020202030204" pitchFamily="34" charset="0"/>
                <a:sym typeface="Wingdings" panose="05000000000000000000" pitchFamily="2" charset="2"/>
              </a:rPr>
              <a:t> </a:t>
            </a:r>
            <a:r>
              <a:rPr lang="fr-FR" sz="1200" dirty="0" smtClean="0">
                <a:latin typeface="Arial Narrow" panose="020B0606020202030204" pitchFamily="34" charset="0"/>
                <a:sym typeface="Wingdings" panose="05000000000000000000" pitchFamily="2" charset="2"/>
              </a:rPr>
              <a:t>est un territoire très bien irrigué et desservi en terme routier. Elle se </a:t>
            </a:r>
            <a:r>
              <a:rPr lang="fr-FR" sz="1200" dirty="0">
                <a:latin typeface="Arial Narrow" panose="020B0606020202030204" pitchFamily="34" charset="0"/>
                <a:sym typeface="Wingdings" panose="05000000000000000000" pitchFamily="2" charset="2"/>
              </a:rPr>
              <a:t>situe au carrefour d’un axe nord/sud d’intérêt national </a:t>
            </a:r>
            <a:r>
              <a:rPr lang="fr-FR" sz="1200" dirty="0" smtClean="0">
                <a:latin typeface="Arial Narrow" panose="020B0606020202030204" pitchFamily="34" charset="0"/>
                <a:sym typeface="Wingdings" panose="05000000000000000000" pitchFamily="2" charset="2"/>
              </a:rPr>
              <a:t>avec l’ex RN10 et </a:t>
            </a:r>
            <a:r>
              <a:rPr lang="fr-FR" sz="1200" dirty="0">
                <a:latin typeface="Arial Narrow" panose="020B0606020202030204" pitchFamily="34" charset="0"/>
                <a:sym typeface="Wingdings" panose="05000000000000000000" pitchFamily="2" charset="2"/>
              </a:rPr>
              <a:t>d’un axe Est/Ouest d’intérêt </a:t>
            </a:r>
            <a:r>
              <a:rPr lang="fr-FR" sz="1200" dirty="0" smtClean="0">
                <a:latin typeface="Arial Narrow" panose="020B0606020202030204" pitchFamily="34" charset="0"/>
                <a:sym typeface="Wingdings" panose="05000000000000000000" pitchFamily="2" charset="2"/>
              </a:rPr>
              <a:t>départemental la RD84.</a:t>
            </a:r>
          </a:p>
          <a:p>
            <a:pPr algn="just"/>
            <a:endParaRPr lang="fr-FR" sz="1200" dirty="0">
              <a:latin typeface="Arial Narrow" panose="020B0606020202030204" pitchFamily="34" charset="0"/>
            </a:endParaRPr>
          </a:p>
          <a:p>
            <a:pPr marL="285750" indent="-285750" algn="just">
              <a:buFont typeface="Arial" panose="020B0604020202020204" pitchFamily="34" charset="0"/>
              <a:buChar char="•"/>
            </a:pPr>
            <a:r>
              <a:rPr lang="fr-FR" sz="1200" dirty="0" smtClean="0">
                <a:latin typeface="Arial Narrow" panose="020B0606020202030204" pitchFamily="34" charset="0"/>
              </a:rPr>
              <a:t>De plus la commune bénéficie d’une </a:t>
            </a:r>
            <a:r>
              <a:rPr lang="fr-FR" sz="1200" dirty="0">
                <a:latin typeface="Arial Narrow" panose="020B0606020202030204" pitchFamily="34" charset="0"/>
              </a:rPr>
              <a:t>desserte et un accès direct à l’A10 raccordée à un échangeur autoroutier permettant de rejoindre l’A28 (Tours – Le Mans) et l’A85 (Nantes – Vierzon)</a:t>
            </a:r>
          </a:p>
          <a:p>
            <a:pPr algn="just"/>
            <a:r>
              <a:rPr lang="fr-FR" sz="1200" dirty="0" smtClean="0">
                <a:latin typeface="Arial Narrow" panose="020B0606020202030204" pitchFamily="34" charset="0"/>
                <a:sym typeface="Wingdings" panose="05000000000000000000" pitchFamily="2" charset="2"/>
              </a:rPr>
              <a:t>Le trafic routier y est fort </a:t>
            </a:r>
            <a:r>
              <a:rPr lang="fr-FR" sz="1200" dirty="0">
                <a:latin typeface="Arial Narrow" panose="020B0606020202030204" pitchFamily="34" charset="0"/>
                <a:sym typeface="Wingdings" panose="05000000000000000000" pitchFamily="2" charset="2"/>
              </a:rPr>
              <a:t>sur l’A10 : 33 </a:t>
            </a:r>
            <a:r>
              <a:rPr lang="fr-FR" sz="1200" dirty="0" smtClean="0">
                <a:latin typeface="Arial Narrow" panose="020B0606020202030204" pitchFamily="34" charset="0"/>
                <a:sym typeface="Wingdings" panose="05000000000000000000" pitchFamily="2" charset="2"/>
              </a:rPr>
              <a:t>080v/j (en 2018)</a:t>
            </a:r>
            <a:endParaRPr lang="fr-FR" sz="1200" dirty="0">
              <a:latin typeface="Arial Narrow" panose="020B0606020202030204" pitchFamily="34" charset="0"/>
              <a:sym typeface="Wingdings" panose="05000000000000000000" pitchFamily="2" charset="2"/>
            </a:endParaRPr>
          </a:p>
          <a:p>
            <a:pPr algn="just"/>
            <a:endParaRPr lang="fr-FR" sz="1200" dirty="0">
              <a:latin typeface="Arial Narrow" panose="020B0606020202030204" pitchFamily="34" charset="0"/>
              <a:sym typeface="Wingdings" panose="05000000000000000000" pitchFamily="2" charset="2"/>
            </a:endParaRPr>
          </a:p>
          <a:p>
            <a:pPr marL="285750" indent="-285750" algn="just">
              <a:buFont typeface="Arial" panose="020B0604020202020204" pitchFamily="34" charset="0"/>
              <a:buChar char="•"/>
            </a:pPr>
            <a:r>
              <a:rPr lang="fr-FR" sz="1200" dirty="0">
                <a:latin typeface="Arial Narrow" panose="020B0606020202030204" pitchFamily="34" charset="0"/>
                <a:sym typeface="Wingdings" panose="05000000000000000000" pitchFamily="2" charset="2"/>
              </a:rPr>
              <a:t>La </a:t>
            </a:r>
            <a:r>
              <a:rPr lang="fr-FR" sz="1200" dirty="0" smtClean="0">
                <a:latin typeface="Arial Narrow" panose="020B0606020202030204" pitchFamily="34" charset="0"/>
                <a:sym typeface="Wingdings" panose="05000000000000000000" pitchFamily="2" charset="2"/>
              </a:rPr>
              <a:t>RD910 supporte quant à elle un trafic de 8 286 v/j en 2018 au sud du croisement avec la RD84, contre 8948 en 2009. </a:t>
            </a:r>
          </a:p>
          <a:p>
            <a:pPr marL="285750" indent="-285750" algn="just">
              <a:buFont typeface="Arial" panose="020B0604020202020204" pitchFamily="34" charset="0"/>
              <a:buChar char="•"/>
            </a:pPr>
            <a:endParaRPr lang="fr-FR" sz="1200" dirty="0" smtClean="0">
              <a:latin typeface="Arial Narrow" panose="020B0606020202030204" pitchFamily="34" charset="0"/>
              <a:sym typeface="Wingdings" panose="05000000000000000000" pitchFamily="2" charset="2"/>
            </a:endParaRPr>
          </a:p>
          <a:p>
            <a:pPr marL="285750" indent="-285750" algn="just">
              <a:buFont typeface="Arial" panose="020B0604020202020204" pitchFamily="34" charset="0"/>
              <a:buChar char="•"/>
            </a:pPr>
            <a:r>
              <a:rPr lang="fr-FR" sz="1200" dirty="0" smtClean="0">
                <a:latin typeface="Arial Narrow" panose="020B0606020202030204" pitchFamily="34" charset="0"/>
                <a:sym typeface="Wingdings" panose="05000000000000000000" pitchFamily="2" charset="2"/>
              </a:rPr>
              <a:t>La </a:t>
            </a:r>
            <a:r>
              <a:rPr lang="fr-FR" sz="1200" dirty="0">
                <a:latin typeface="Arial Narrow" panose="020B0606020202030204" pitchFamily="34" charset="0"/>
                <a:sym typeface="Wingdings" panose="05000000000000000000" pitchFamily="2" charset="2"/>
              </a:rPr>
              <a:t>RD84 </a:t>
            </a:r>
            <a:r>
              <a:rPr lang="fr-FR" sz="1200" dirty="0" smtClean="0">
                <a:latin typeface="Arial Narrow" panose="020B0606020202030204" pitchFamily="34" charset="0"/>
                <a:sym typeface="Wingdings" panose="05000000000000000000" pitchFamily="2" charset="2"/>
              </a:rPr>
              <a:t>scinde le territoire d’Est </a:t>
            </a:r>
            <a:r>
              <a:rPr lang="fr-FR" sz="1200" dirty="0">
                <a:latin typeface="Arial Narrow" panose="020B0606020202030204" pitchFamily="34" charset="0"/>
                <a:sym typeface="Wingdings" panose="05000000000000000000" pitchFamily="2" charset="2"/>
              </a:rPr>
              <a:t>en </a:t>
            </a:r>
            <a:r>
              <a:rPr lang="fr-FR" sz="1200" dirty="0" smtClean="0">
                <a:latin typeface="Arial Narrow" panose="020B0606020202030204" pitchFamily="34" charset="0"/>
                <a:sym typeface="Wingdings" panose="05000000000000000000" pitchFamily="2" charset="2"/>
              </a:rPr>
              <a:t>Ouest avec des comptages très contrastés : à l’ouest de la RD910, 3691 v/j comptabilisés en 2018 contre 1516 v/j en 2017 à l’est de la RD910 entre les bourgs de </a:t>
            </a:r>
            <a:r>
              <a:rPr lang="fr-FR" sz="1200" dirty="0" err="1" smtClean="0">
                <a:latin typeface="Arial Narrow" panose="020B0606020202030204" pitchFamily="34" charset="0"/>
                <a:sym typeface="Wingdings" panose="05000000000000000000" pitchFamily="2" charset="2"/>
              </a:rPr>
              <a:t>Sorigny</a:t>
            </a:r>
            <a:r>
              <a:rPr lang="fr-FR" sz="1200" dirty="0" smtClean="0">
                <a:latin typeface="Arial Narrow" panose="020B0606020202030204" pitchFamily="34" charset="0"/>
                <a:sym typeface="Wingdings" panose="05000000000000000000" pitchFamily="2" charset="2"/>
              </a:rPr>
              <a:t> et de St </a:t>
            </a:r>
            <a:r>
              <a:rPr lang="fr-FR" sz="1200" dirty="0" err="1" smtClean="0">
                <a:latin typeface="Arial Narrow" panose="020B0606020202030204" pitchFamily="34" charset="0"/>
                <a:sym typeface="Wingdings" panose="05000000000000000000" pitchFamily="2" charset="2"/>
              </a:rPr>
              <a:t>Branchs</a:t>
            </a:r>
            <a:r>
              <a:rPr lang="fr-FR" sz="1200" dirty="0" smtClean="0">
                <a:latin typeface="Arial Narrow" panose="020B0606020202030204" pitchFamily="34" charset="0"/>
                <a:sym typeface="Wingdings" panose="05000000000000000000" pitchFamily="2" charset="2"/>
              </a:rPr>
              <a:t> 1690 </a:t>
            </a:r>
            <a:r>
              <a:rPr lang="fr-FR" sz="1200" dirty="0">
                <a:latin typeface="Arial Narrow" panose="020B0606020202030204" pitchFamily="34" charset="0"/>
                <a:sym typeface="Wingdings" panose="05000000000000000000" pitchFamily="2" charset="2"/>
              </a:rPr>
              <a:t>v/j)</a:t>
            </a:r>
            <a:endParaRPr lang="fr-FR" sz="1200" dirty="0">
              <a:latin typeface="Arial Narrow" panose="020B0606020202030204" pitchFamily="34" charset="0"/>
            </a:endParaRPr>
          </a:p>
          <a:p>
            <a:pPr marL="285750" indent="-285750" algn="just">
              <a:buFont typeface="Arial" panose="020B0604020202020204" pitchFamily="34" charset="0"/>
              <a:buChar char="•"/>
            </a:pPr>
            <a:endParaRPr lang="fr-FR" sz="1200" dirty="0">
              <a:latin typeface="Arial Narrow" panose="020B0606020202030204" pitchFamily="34" charset="0"/>
            </a:endParaRPr>
          </a:p>
          <a:p>
            <a:pPr algn="just"/>
            <a:endParaRPr lang="fr-FR" sz="1200" dirty="0">
              <a:latin typeface="Arial Narrow" panose="020B0606020202030204" pitchFamily="34" charset="0"/>
            </a:endParaRPr>
          </a:p>
        </p:txBody>
      </p:sp>
      <p:sp>
        <p:nvSpPr>
          <p:cNvPr id="6" name="ZoneTexte 5"/>
          <p:cNvSpPr txBox="1"/>
          <p:nvPr/>
        </p:nvSpPr>
        <p:spPr>
          <a:xfrm>
            <a:off x="215008" y="5015778"/>
            <a:ext cx="3609593" cy="1754326"/>
          </a:xfrm>
          <a:prstGeom prst="rect">
            <a:avLst/>
          </a:prstGeom>
          <a:noFill/>
        </p:spPr>
        <p:txBody>
          <a:bodyPr wrap="square" rtlCol="0">
            <a:spAutoFit/>
          </a:bodyPr>
          <a:lstStyle/>
          <a:p>
            <a:pPr algn="just"/>
            <a:r>
              <a:rPr lang="fr-FR" sz="1200" dirty="0">
                <a:latin typeface="Arial Narrow" panose="020B0606020202030204" pitchFamily="34" charset="0"/>
              </a:rPr>
              <a:t>Entre </a:t>
            </a:r>
            <a:r>
              <a:rPr lang="fr-FR" sz="1200" dirty="0" smtClean="0">
                <a:latin typeface="Arial Narrow" panose="020B0606020202030204" pitchFamily="34" charset="0"/>
              </a:rPr>
              <a:t>2014 et 2018 </a:t>
            </a:r>
            <a:r>
              <a:rPr lang="fr-FR" sz="1200" dirty="0">
                <a:latin typeface="Arial Narrow" panose="020B0606020202030204" pitchFamily="34" charset="0"/>
              </a:rPr>
              <a:t>au niveau Sorigny, le trafic de la </a:t>
            </a:r>
            <a:r>
              <a:rPr lang="fr-FR" sz="1200" dirty="0" smtClean="0">
                <a:latin typeface="Arial Narrow" panose="020B0606020202030204" pitchFamily="34" charset="0"/>
              </a:rPr>
              <a:t>RD910 n’ a eu de cesse de diminuer </a:t>
            </a:r>
            <a:r>
              <a:rPr lang="fr-FR" sz="1200" dirty="0">
                <a:latin typeface="Arial Narrow" panose="020B0606020202030204" pitchFamily="34" charset="0"/>
              </a:rPr>
              <a:t>(9 244 v/j contre 8 </a:t>
            </a:r>
            <a:r>
              <a:rPr lang="fr-FR" sz="1200" dirty="0" smtClean="0">
                <a:latin typeface="Arial Narrow" panose="020B0606020202030204" pitchFamily="34" charset="0"/>
              </a:rPr>
              <a:t>286 </a:t>
            </a:r>
            <a:r>
              <a:rPr lang="fr-FR" sz="1200" dirty="0">
                <a:latin typeface="Arial Narrow" panose="020B0606020202030204" pitchFamily="34" charset="0"/>
              </a:rPr>
              <a:t>v/j) tandis que celui de l’A10 a augmenté (31 773 v/j contre 33 </a:t>
            </a:r>
            <a:r>
              <a:rPr lang="fr-FR" sz="1200" dirty="0" smtClean="0">
                <a:latin typeface="Arial Narrow" panose="020B0606020202030204" pitchFamily="34" charset="0"/>
              </a:rPr>
              <a:t>080 </a:t>
            </a:r>
            <a:r>
              <a:rPr lang="fr-FR" sz="1200" dirty="0">
                <a:latin typeface="Arial Narrow" panose="020B0606020202030204" pitchFamily="34" charset="0"/>
              </a:rPr>
              <a:t>v/j). </a:t>
            </a:r>
          </a:p>
          <a:p>
            <a:pPr marL="285750" indent="-285750" algn="just">
              <a:buFont typeface="Wingdings" panose="05000000000000000000" pitchFamily="2" charset="2"/>
              <a:buChar char="Ø"/>
            </a:pPr>
            <a:r>
              <a:rPr lang="fr-FR" sz="1200" dirty="0">
                <a:latin typeface="Arial Narrow" panose="020B0606020202030204" pitchFamily="34" charset="0"/>
              </a:rPr>
              <a:t>Conséquence de l’élargissement de l’A10 sur trois voies qui a permis de capter une partie des automobilistes empruntant les axes secondaires. Le trajet entre les communes périurbaines et l’agglomération de Tours y est plus rapide et plus directe</a:t>
            </a: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1.3 – Les déplacements et transports</a:t>
            </a:r>
            <a:endParaRPr lang="fr-FR" sz="1800" dirty="0">
              <a:latin typeface="Arial Narrow" panose="020B0606020202030204" pitchFamily="34" charset="0"/>
            </a:endParaRPr>
          </a:p>
        </p:txBody>
      </p:sp>
      <p:pic>
        <p:nvPicPr>
          <p:cNvPr id="16" name="Imag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pic>
        <p:nvPicPr>
          <p:cNvPr id="17" name="Image 16"/>
          <p:cNvPicPr>
            <a:picLocks noChangeAspect="1"/>
          </p:cNvPicPr>
          <p:nvPr/>
        </p:nvPicPr>
        <p:blipFill rotWithShape="1">
          <a:blip r:embed="rId4"/>
          <a:srcRect l="7664" t="44005" r="38163" b="7901"/>
          <a:stretch/>
        </p:blipFill>
        <p:spPr>
          <a:xfrm>
            <a:off x="3956663" y="913540"/>
            <a:ext cx="4680521" cy="2597109"/>
          </a:xfrm>
          <a:prstGeom prst="rect">
            <a:avLst/>
          </a:prstGeom>
          <a:ln>
            <a:noFill/>
          </a:ln>
          <a:effectLst>
            <a:outerShdw blurRad="292100" dist="139700" dir="2700000" algn="tl" rotWithShape="0">
              <a:srgbClr val="333333">
                <a:alpha val="65000"/>
              </a:srgbClr>
            </a:outerShdw>
          </a:effectLst>
        </p:spPr>
      </p:pic>
      <p:pic>
        <p:nvPicPr>
          <p:cNvPr id="18" name="Image 17"/>
          <p:cNvPicPr>
            <a:picLocks noChangeAspect="1"/>
          </p:cNvPicPr>
          <p:nvPr/>
        </p:nvPicPr>
        <p:blipFill rotWithShape="1">
          <a:blip r:embed="rId5"/>
          <a:srcRect l="30788" t="12785" r="40459" b="41209"/>
          <a:stretch/>
        </p:blipFill>
        <p:spPr>
          <a:xfrm>
            <a:off x="5952251" y="3493082"/>
            <a:ext cx="2691843" cy="2691844"/>
          </a:xfrm>
          <a:prstGeom prst="rect">
            <a:avLst/>
          </a:prstGeom>
          <a:ln>
            <a:noFill/>
          </a:ln>
          <a:effectLst>
            <a:outerShdw blurRad="292100" dist="139700" dir="2700000" algn="tl" rotWithShape="0">
              <a:srgbClr val="333333">
                <a:alpha val="65000"/>
              </a:srgbClr>
            </a:outerShdw>
          </a:effectLst>
        </p:spPr>
      </p:pic>
      <p:pic>
        <p:nvPicPr>
          <p:cNvPr id="19" name="Image 18"/>
          <p:cNvPicPr>
            <a:picLocks noChangeAspect="1"/>
          </p:cNvPicPr>
          <p:nvPr/>
        </p:nvPicPr>
        <p:blipFill rotWithShape="1">
          <a:blip r:embed="rId6"/>
          <a:srcRect l="38780" t="43027" r="38718" b="32970"/>
          <a:stretch/>
        </p:blipFill>
        <p:spPr>
          <a:xfrm>
            <a:off x="3852136" y="4067937"/>
            <a:ext cx="2072580" cy="1381720"/>
          </a:xfrm>
          <a:prstGeom prst="rect">
            <a:avLst/>
          </a:prstGeom>
          <a:ln>
            <a:noFill/>
          </a:ln>
          <a:effectLst>
            <a:outerShdw blurRad="292100" dist="139700" dir="2700000" algn="tl" rotWithShape="0">
              <a:srgbClr val="333333">
                <a:alpha val="65000"/>
              </a:srgbClr>
            </a:outerShdw>
          </a:effectLst>
        </p:spPr>
      </p:pic>
      <p:pic>
        <p:nvPicPr>
          <p:cNvPr id="20" name="Image 19"/>
          <p:cNvPicPr>
            <a:picLocks noChangeAspect="1"/>
          </p:cNvPicPr>
          <p:nvPr/>
        </p:nvPicPr>
        <p:blipFill rotWithShape="1">
          <a:blip r:embed="rId7"/>
          <a:srcRect l="6245" t="48005" r="57501" b="19991"/>
          <a:stretch/>
        </p:blipFill>
        <p:spPr>
          <a:xfrm>
            <a:off x="4123372" y="5428429"/>
            <a:ext cx="2504368" cy="138172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065653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fld id="{5984EF46-BB3D-4FDF-82E1-02E3D33C4E6D}" type="slidenum">
              <a:rPr lang="fr-FR" smtClean="0"/>
              <a:t>33</a:t>
            </a:fld>
            <a:endParaRPr lang="fr-FR" dirty="0"/>
          </a:p>
        </p:txBody>
      </p:sp>
      <p:sp>
        <p:nvSpPr>
          <p:cNvPr id="8" name="Rectangle 7"/>
          <p:cNvSpPr/>
          <p:nvPr/>
        </p:nvSpPr>
        <p:spPr>
          <a:xfrm>
            <a:off x="-4356992" y="-459432"/>
            <a:ext cx="4572000" cy="369332"/>
          </a:xfrm>
          <a:prstGeom prst="rect">
            <a:avLst/>
          </a:prstGeom>
        </p:spPr>
        <p:txBody>
          <a:bodyPr>
            <a:spAutoFit/>
          </a:bodyPr>
          <a:lstStyle/>
          <a:p>
            <a:r>
              <a:rPr lang="fr-FR" dirty="0"/>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13" name="ZoneTexte 12">
            <a:extLst>
              <a:ext uri="{FF2B5EF4-FFF2-40B4-BE49-F238E27FC236}">
                <a16:creationId xmlns="" xmlns:a16="http://schemas.microsoft.com/office/drawing/2014/main" id="{E81D954A-A4AC-4D5B-B112-1EAA233C8281}"/>
              </a:ext>
            </a:extLst>
          </p:cNvPr>
          <p:cNvSpPr txBox="1"/>
          <p:nvPr/>
        </p:nvSpPr>
        <p:spPr>
          <a:xfrm>
            <a:off x="200157" y="888184"/>
            <a:ext cx="7765670" cy="338554"/>
          </a:xfrm>
          <a:prstGeom prst="rect">
            <a:avLst/>
          </a:prstGeom>
          <a:noFill/>
        </p:spPr>
        <p:txBody>
          <a:bodyPr wrap="square" rtlCol="0">
            <a:spAutoFit/>
          </a:bodyPr>
          <a:lstStyle/>
          <a:p>
            <a:r>
              <a:rPr lang="fr-FR" sz="1600" dirty="0">
                <a:solidFill>
                  <a:srgbClr val="C00000"/>
                </a:solidFill>
                <a:latin typeface="Arial Narrow" panose="020B0606020202030204" pitchFamily="34" charset="0"/>
              </a:rPr>
              <a:t>Les transports – </a:t>
            </a:r>
            <a:r>
              <a:rPr lang="fr-FR" sz="1500" i="1" dirty="0">
                <a:solidFill>
                  <a:srgbClr val="C00000"/>
                </a:solidFill>
                <a:latin typeface="Arial Narrow" panose="020B0606020202030204" pitchFamily="34" charset="0"/>
              </a:rPr>
              <a:t>TC et aérodrome de Tours-Sorigny</a:t>
            </a:r>
          </a:p>
        </p:txBody>
      </p:sp>
      <p:sp>
        <p:nvSpPr>
          <p:cNvPr id="3" name="ZoneTexte 2">
            <a:extLst>
              <a:ext uri="{FF2B5EF4-FFF2-40B4-BE49-F238E27FC236}">
                <a16:creationId xmlns="" xmlns:a16="http://schemas.microsoft.com/office/drawing/2014/main" id="{73724E61-93EF-4E98-B97D-FE02BCBEA9A4}"/>
              </a:ext>
            </a:extLst>
          </p:cNvPr>
          <p:cNvSpPr txBox="1"/>
          <p:nvPr/>
        </p:nvSpPr>
        <p:spPr>
          <a:xfrm>
            <a:off x="97669" y="1251966"/>
            <a:ext cx="3259188" cy="4524315"/>
          </a:xfrm>
          <a:prstGeom prst="rect">
            <a:avLst/>
          </a:prstGeom>
          <a:noFill/>
        </p:spPr>
        <p:txBody>
          <a:bodyPr wrap="square" rtlCol="0">
            <a:spAutoFit/>
          </a:bodyPr>
          <a:lstStyle/>
          <a:p>
            <a:pPr marL="0" lvl="1" algn="just"/>
            <a:r>
              <a:rPr lang="fr-FR" sz="1200" dirty="0">
                <a:latin typeface="Arial Narrow" panose="020B0606020202030204" pitchFamily="34" charset="0"/>
              </a:rPr>
              <a:t>Transport en commun :</a:t>
            </a:r>
          </a:p>
          <a:p>
            <a:pPr marL="285750" lvl="1" indent="-285750" algn="just">
              <a:buFont typeface="Arial" panose="020B0604020202020204" pitchFamily="34" charset="0"/>
              <a:buChar char="•"/>
            </a:pPr>
            <a:r>
              <a:rPr lang="fr-FR" sz="1200" dirty="0">
                <a:latin typeface="Arial Narrow" panose="020B0606020202030204" pitchFamily="34" charset="0"/>
              </a:rPr>
              <a:t>Géré par la région Centre-Val de Loire et exploité par Transdev Touraine, le réseau Rémi, Réseau de Mobilité Interurbaine assure via les lignes G, H, H1 et H2 la liaison entre Tours et </a:t>
            </a:r>
            <a:r>
              <a:rPr lang="fr-FR" sz="1200" dirty="0" err="1" smtClean="0">
                <a:latin typeface="Arial Narrow" panose="020B0606020202030204" pitchFamily="34" charset="0"/>
              </a:rPr>
              <a:t>Sorigny</a:t>
            </a:r>
            <a:endParaRPr lang="fr-FR" sz="1200" dirty="0" smtClean="0">
              <a:latin typeface="Arial Narrow" panose="020B0606020202030204" pitchFamily="34" charset="0"/>
            </a:endParaRPr>
          </a:p>
          <a:p>
            <a:pPr marL="285750" lvl="1" indent="-285750" algn="just">
              <a:buFont typeface="Arial" panose="020B0604020202020204" pitchFamily="34" charset="0"/>
              <a:buChar char="•"/>
            </a:pPr>
            <a:endParaRPr lang="fr-FR" sz="1200" dirty="0">
              <a:latin typeface="Arial Narrow" panose="020B0606020202030204" pitchFamily="34" charset="0"/>
            </a:endParaRPr>
          </a:p>
          <a:p>
            <a:pPr marL="285750" lvl="1" indent="-285750" algn="just">
              <a:buFont typeface="Arial" panose="020B0604020202020204" pitchFamily="34" charset="0"/>
              <a:buChar char="•"/>
            </a:pPr>
            <a:endParaRPr lang="fr-FR" sz="1200" dirty="0">
              <a:latin typeface="Arial Narrow" panose="020B0606020202030204" pitchFamily="34" charset="0"/>
            </a:endParaRPr>
          </a:p>
          <a:p>
            <a:pPr marL="0" lvl="1" algn="just"/>
            <a:endParaRPr lang="fr-FR" sz="1200" dirty="0">
              <a:latin typeface="Arial Narrow" panose="020B0606020202030204" pitchFamily="34" charset="0"/>
            </a:endParaRPr>
          </a:p>
          <a:p>
            <a:pPr marL="0" lvl="1" algn="just"/>
            <a:endParaRPr lang="fr-FR" sz="1200" dirty="0" smtClean="0">
              <a:latin typeface="Arial Narrow" panose="020B0606020202030204" pitchFamily="34" charset="0"/>
            </a:endParaRPr>
          </a:p>
          <a:p>
            <a:pPr marL="0" lvl="1" algn="just"/>
            <a:endParaRPr lang="fr-FR" sz="1200" dirty="0">
              <a:latin typeface="Arial Narrow" panose="020B0606020202030204" pitchFamily="34" charset="0"/>
            </a:endParaRPr>
          </a:p>
          <a:p>
            <a:pPr marL="0" lvl="1" algn="just"/>
            <a:endParaRPr lang="fr-FR" sz="1200" dirty="0" smtClean="0">
              <a:latin typeface="Arial Narrow" panose="020B0606020202030204" pitchFamily="34" charset="0"/>
            </a:endParaRPr>
          </a:p>
          <a:p>
            <a:pPr marL="0" lvl="1" algn="just"/>
            <a:endParaRPr lang="fr-FR" sz="1200" dirty="0">
              <a:latin typeface="Arial Narrow" panose="020B0606020202030204" pitchFamily="34" charset="0"/>
            </a:endParaRPr>
          </a:p>
          <a:p>
            <a:pPr marL="0" lvl="1" algn="just"/>
            <a:endParaRPr lang="fr-FR" sz="1200" dirty="0" smtClean="0">
              <a:latin typeface="Arial Narrow" panose="020B0606020202030204" pitchFamily="34" charset="0"/>
            </a:endParaRPr>
          </a:p>
          <a:p>
            <a:pPr marL="0" lvl="1" algn="just"/>
            <a:endParaRPr lang="fr-FR" sz="1200" dirty="0">
              <a:latin typeface="Arial Narrow" panose="020B0606020202030204" pitchFamily="34" charset="0"/>
            </a:endParaRPr>
          </a:p>
          <a:p>
            <a:pPr marL="0" lvl="1" algn="just"/>
            <a:endParaRPr lang="fr-FR" sz="1200" dirty="0" smtClean="0">
              <a:latin typeface="Arial Narrow" panose="020B0606020202030204" pitchFamily="34" charset="0"/>
            </a:endParaRPr>
          </a:p>
          <a:p>
            <a:pPr marL="0" lvl="1" algn="just"/>
            <a:endParaRPr lang="fr-FR" sz="1200" dirty="0">
              <a:latin typeface="Arial Narrow" panose="020B0606020202030204" pitchFamily="34" charset="0"/>
            </a:endParaRPr>
          </a:p>
          <a:p>
            <a:pPr marL="0" lvl="1" algn="just"/>
            <a:endParaRPr lang="fr-FR" sz="1200" dirty="0" smtClean="0">
              <a:latin typeface="Arial Narrow" panose="020B0606020202030204" pitchFamily="34" charset="0"/>
            </a:endParaRPr>
          </a:p>
          <a:p>
            <a:pPr marL="0" lvl="1" algn="just"/>
            <a:endParaRPr lang="fr-FR" sz="1200" dirty="0">
              <a:latin typeface="Arial Narrow" panose="020B0606020202030204" pitchFamily="34" charset="0"/>
            </a:endParaRPr>
          </a:p>
          <a:p>
            <a:pPr marL="0" lvl="1" algn="just"/>
            <a:r>
              <a:rPr lang="fr-FR" sz="1200" dirty="0">
                <a:latin typeface="Arial Narrow" panose="020B0606020202030204" pitchFamily="34" charset="0"/>
              </a:rPr>
              <a:t>Aérodrome de Tours-Sorigny :</a:t>
            </a:r>
          </a:p>
          <a:p>
            <a:pPr marL="285750" lvl="1" indent="-285750" algn="just">
              <a:buFont typeface="Arial" panose="020B0604020202020204" pitchFamily="34" charset="0"/>
              <a:buChar char="•"/>
            </a:pPr>
            <a:r>
              <a:rPr lang="fr-FR" sz="1200" dirty="0">
                <a:latin typeface="Arial Narrow" panose="020B0606020202030204" pitchFamily="34" charset="0"/>
              </a:rPr>
              <a:t>Situé en partie nord de la commune, l’aérodrome est calé entre la limite communale avec Montbazon et la ZAC ISOPARC.</a:t>
            </a:r>
          </a:p>
          <a:p>
            <a:pPr marL="0" lvl="1" algn="just"/>
            <a:r>
              <a:rPr lang="fr-FR" sz="1200" dirty="0">
                <a:latin typeface="Arial Narrow" panose="020B0606020202030204" pitchFamily="34" charset="0"/>
              </a:rPr>
              <a:t>En 2012, sa  fréquentation annuelle était de 24 000 mouvements (avions basés, aéronefs, ULM)</a:t>
            </a:r>
          </a:p>
        </p:txBody>
      </p:sp>
      <p:pic>
        <p:nvPicPr>
          <p:cNvPr id="9" name="Image 8">
            <a:extLst>
              <a:ext uri="{FF2B5EF4-FFF2-40B4-BE49-F238E27FC236}">
                <a16:creationId xmlns="" xmlns:a16="http://schemas.microsoft.com/office/drawing/2014/main" id="{C9011299-8D0F-4740-8D43-44D87EFCCC8E}"/>
              </a:ext>
            </a:extLst>
          </p:cNvPr>
          <p:cNvPicPr>
            <a:picLocks noChangeAspect="1"/>
          </p:cNvPicPr>
          <p:nvPr/>
        </p:nvPicPr>
        <p:blipFill>
          <a:blip r:embed="rId3"/>
          <a:stretch>
            <a:fillRect/>
          </a:stretch>
        </p:blipFill>
        <p:spPr>
          <a:xfrm>
            <a:off x="3356857" y="603894"/>
            <a:ext cx="5426369" cy="5722478"/>
          </a:xfrm>
          <a:prstGeom prst="rect">
            <a:avLst/>
          </a:prstGeom>
        </p:spPr>
      </p:pic>
      <p:sp>
        <p:nvSpPr>
          <p:cNvPr id="6" name="ZoneTexte 5">
            <a:extLst>
              <a:ext uri="{FF2B5EF4-FFF2-40B4-BE49-F238E27FC236}">
                <a16:creationId xmlns="" xmlns:a16="http://schemas.microsoft.com/office/drawing/2014/main" id="{AA9717A5-D3B6-477C-A6AD-0B26C46C8FBD}"/>
              </a:ext>
            </a:extLst>
          </p:cNvPr>
          <p:cNvSpPr txBox="1"/>
          <p:nvPr/>
        </p:nvSpPr>
        <p:spPr>
          <a:xfrm>
            <a:off x="6256929" y="6577099"/>
            <a:ext cx="2094057" cy="246221"/>
          </a:xfrm>
          <a:prstGeom prst="rect">
            <a:avLst/>
          </a:prstGeom>
          <a:noFill/>
        </p:spPr>
        <p:txBody>
          <a:bodyPr wrap="square" rtlCol="0">
            <a:spAutoFit/>
          </a:bodyPr>
          <a:lstStyle/>
          <a:p>
            <a:r>
              <a:rPr lang="fr-FR" sz="1000" i="1" dirty="0">
                <a:latin typeface="Titillium Up" panose="00000500000000000000" pitchFamily="50" charset="0"/>
              </a:rPr>
              <a:t>Rémi centrevaldeloire – plan réseau</a:t>
            </a: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smtClean="0">
                <a:solidFill>
                  <a:schemeClr val="tx1"/>
                </a:solidFill>
                <a:latin typeface="Arial Narrow" panose="020B0606020202030204" pitchFamily="34" charset="0"/>
              </a:rPr>
              <a:t>Partie 1- DIAGNOSTIC DES SITES </a:t>
            </a:r>
          </a:p>
          <a:p>
            <a:pPr algn="just"/>
            <a:r>
              <a:rPr lang="fr-FR" sz="1800" dirty="0" smtClean="0">
                <a:latin typeface="Arial Narrow" panose="020B0606020202030204" pitchFamily="34" charset="0"/>
              </a:rPr>
              <a:t>1.3- Les déplacements et transports</a:t>
            </a:r>
            <a:endParaRPr lang="fr-FR" sz="1800" dirty="0">
              <a:latin typeface="Arial Narrow" panose="020B0606020202030204" pitchFamily="34" charset="0"/>
            </a:endParaRPr>
          </a:p>
        </p:txBody>
      </p:sp>
      <p:pic>
        <p:nvPicPr>
          <p:cNvPr id="16" name="Imag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5230" y="74681"/>
            <a:ext cx="1362803" cy="933455"/>
          </a:xfrm>
          <a:prstGeom prst="rect">
            <a:avLst/>
          </a:prstGeom>
        </p:spPr>
      </p:pic>
      <p:sp>
        <p:nvSpPr>
          <p:cNvPr id="12" name="ZoneTexte 11">
            <a:extLst>
              <a:ext uri="{FF2B5EF4-FFF2-40B4-BE49-F238E27FC236}">
                <a16:creationId xmlns="" xmlns:a16="http://schemas.microsoft.com/office/drawing/2014/main" id="{73724E61-93EF-4E98-B97D-FE02BCBEA9A4}"/>
              </a:ext>
            </a:extLst>
          </p:cNvPr>
          <p:cNvSpPr txBox="1"/>
          <p:nvPr/>
        </p:nvSpPr>
        <p:spPr>
          <a:xfrm>
            <a:off x="404119" y="2417033"/>
            <a:ext cx="2889313" cy="1938992"/>
          </a:xfrm>
          <a:prstGeom prst="rect">
            <a:avLst/>
          </a:prstGeom>
          <a:noFill/>
          <a:ln>
            <a:solidFill>
              <a:srgbClr val="C00000"/>
            </a:solidFill>
          </a:ln>
        </p:spPr>
        <p:txBody>
          <a:bodyPr wrap="square" rtlCol="0">
            <a:spAutoFit/>
          </a:bodyPr>
          <a:lstStyle/>
          <a:p>
            <a:pPr algn="just"/>
            <a:r>
              <a:rPr lang="fr-FR" sz="1200" dirty="0">
                <a:solidFill>
                  <a:srgbClr val="C00000"/>
                </a:solidFill>
                <a:latin typeface="Arial Narrow" panose="020B0606020202030204" pitchFamily="34" charset="0"/>
              </a:rPr>
              <a:t>Les lignes H, H1 et H2 : Traversée de la commune sur un axe nord/sud par la RD910 desservant également l’ISOPARC</a:t>
            </a:r>
          </a:p>
          <a:p>
            <a:pPr algn="just"/>
            <a:r>
              <a:rPr lang="fr-FR" sz="1200" dirty="0">
                <a:solidFill>
                  <a:srgbClr val="C00000"/>
                </a:solidFill>
                <a:latin typeface="Arial Narrow" panose="020B0606020202030204" pitchFamily="34" charset="0"/>
              </a:rPr>
              <a:t>Une circulation prévue uniquement en période scolaire du lundi au vendredi (matin et sortie scolaire + mercredi midi)</a:t>
            </a:r>
          </a:p>
          <a:p>
            <a:pPr algn="just"/>
            <a:endParaRPr lang="fr-FR" sz="1200" dirty="0">
              <a:solidFill>
                <a:srgbClr val="C00000"/>
              </a:solidFill>
              <a:latin typeface="Arial Narrow" panose="020B0606020202030204" pitchFamily="34" charset="0"/>
            </a:endParaRPr>
          </a:p>
          <a:p>
            <a:pPr algn="just"/>
            <a:r>
              <a:rPr lang="fr-FR" sz="1200" dirty="0">
                <a:solidFill>
                  <a:srgbClr val="C00000"/>
                </a:solidFill>
                <a:latin typeface="Arial Narrow" panose="020B0606020202030204" pitchFamily="34" charset="0"/>
              </a:rPr>
              <a:t>Ligne G : Traversée par l’est de la commune avec un arrêt sur l’aire de covoiturage de l’ISOPARC</a:t>
            </a:r>
          </a:p>
        </p:txBody>
      </p:sp>
      <p:sp>
        <p:nvSpPr>
          <p:cNvPr id="17" name="ZoneTexte 16">
            <a:extLst>
              <a:ext uri="{FF2B5EF4-FFF2-40B4-BE49-F238E27FC236}">
                <a16:creationId xmlns="" xmlns:a16="http://schemas.microsoft.com/office/drawing/2014/main" id="{73724E61-93EF-4E98-B97D-FE02BCBEA9A4}"/>
              </a:ext>
            </a:extLst>
          </p:cNvPr>
          <p:cNvSpPr txBox="1"/>
          <p:nvPr/>
        </p:nvSpPr>
        <p:spPr>
          <a:xfrm>
            <a:off x="97669" y="5890478"/>
            <a:ext cx="3696686" cy="830997"/>
          </a:xfrm>
          <a:prstGeom prst="rect">
            <a:avLst/>
          </a:prstGeom>
          <a:noFill/>
        </p:spPr>
        <p:txBody>
          <a:bodyPr wrap="square" rtlCol="0">
            <a:spAutoFit/>
          </a:bodyPr>
          <a:lstStyle/>
          <a:p>
            <a:pPr algn="just"/>
            <a:r>
              <a:rPr lang="fr-FR" sz="1200" dirty="0" smtClean="0">
                <a:latin typeface="Arial Narrow" panose="020B0606020202030204" pitchFamily="34" charset="0"/>
              </a:rPr>
              <a:t>La </a:t>
            </a:r>
            <a:r>
              <a:rPr lang="fr-FR" sz="1200" dirty="0">
                <a:latin typeface="Arial Narrow" panose="020B0606020202030204" pitchFamily="34" charset="0"/>
              </a:rPr>
              <a:t>Ligne à Grande Vitesse Atlantique (LVG Paris – Bordeaux) longe une petite partie de la limite communale à l’extrême Ouest du territoire, elle a été mise en service en juillet </a:t>
            </a:r>
            <a:r>
              <a:rPr lang="fr-FR" sz="1200" dirty="0" smtClean="0">
                <a:latin typeface="Arial Narrow" panose="020B0606020202030204" pitchFamily="34" charset="0"/>
              </a:rPr>
              <a:t>2017.</a:t>
            </a:r>
            <a:endParaRPr lang="fr-FR" sz="1200" dirty="0">
              <a:latin typeface="Arial Narrow" panose="020B0606020202030204" pitchFamily="34" charset="0"/>
            </a:endParaRPr>
          </a:p>
          <a:p>
            <a:pPr algn="just"/>
            <a:endParaRPr lang="fr-FR" sz="1200" dirty="0">
              <a:latin typeface="Arial Narrow" panose="020B0606020202030204" pitchFamily="34" charset="0"/>
            </a:endParaRPr>
          </a:p>
        </p:txBody>
      </p:sp>
    </p:spTree>
    <p:extLst>
      <p:ext uri="{BB962C8B-B14F-4D97-AF65-F5344CB8AC3E}">
        <p14:creationId xmlns:p14="http://schemas.microsoft.com/office/powerpoint/2010/main" val="1250837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numéro de diapositive 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7" name="Image 6"/>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59674" y="5873674"/>
            <a:ext cx="1475656" cy="492996"/>
          </a:xfrm>
          <a:prstGeom prst="rect">
            <a:avLst/>
          </a:prstGeom>
          <a:ln>
            <a:noFill/>
          </a:ln>
          <a:effectLst>
            <a:outerShdw blurRad="292100" dist="139700" dir="2700000" algn="tl" rotWithShape="0">
              <a:srgbClr val="333333">
                <a:alpha val="65000"/>
              </a:srgbClr>
            </a:outerShdw>
          </a:effectLst>
        </p:spPr>
      </p:pic>
      <p:sp>
        <p:nvSpPr>
          <p:cNvPr id="10" name="ZoneTexte 9">
            <a:extLst>
              <a:ext uri="{FF2B5EF4-FFF2-40B4-BE49-F238E27FC236}">
                <a16:creationId xmlns="" xmlns:a16="http://schemas.microsoft.com/office/drawing/2014/main" id="{E81D954A-A4AC-4D5B-B112-1EAA233C8281}"/>
              </a:ext>
            </a:extLst>
          </p:cNvPr>
          <p:cNvSpPr txBox="1"/>
          <p:nvPr/>
        </p:nvSpPr>
        <p:spPr>
          <a:xfrm>
            <a:off x="159695" y="1338506"/>
            <a:ext cx="776567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smtClean="0">
                <a:ln>
                  <a:noFill/>
                </a:ln>
                <a:solidFill>
                  <a:srgbClr val="C00000"/>
                </a:solidFill>
                <a:effectLst/>
                <a:uLnTx/>
                <a:uFillTx/>
                <a:latin typeface="Titillium Up" panose="00000500000000000000" pitchFamily="50" charset="0"/>
                <a:ea typeface="+mn-ea"/>
                <a:cs typeface="+mn-cs"/>
              </a:rPr>
              <a:t>ORIENTATIONS </a:t>
            </a:r>
            <a:r>
              <a:rPr kumimoji="0" lang="fr-FR" sz="1200" b="0" i="1" u="none" strike="noStrike" kern="1200" cap="none" spc="0" normalizeH="0" baseline="0" noProof="0" dirty="0">
                <a:ln>
                  <a:noFill/>
                </a:ln>
                <a:solidFill>
                  <a:srgbClr val="C00000"/>
                </a:solidFill>
                <a:effectLst/>
                <a:uLnTx/>
                <a:uFillTx/>
                <a:latin typeface="Titillium Up" panose="00000500000000000000" pitchFamily="50" charset="0"/>
                <a:ea typeface="+mn-ea"/>
                <a:cs typeface="+mn-cs"/>
              </a:rPr>
              <a:t>GENERALES EN MATIERE DE MODERATION DE CONSOMMATION D‘ESPACE ET DE LUTTE</a:t>
            </a:r>
            <a:r>
              <a:rPr kumimoji="0" lang="fr-FR" sz="1200" b="0" i="1" u="none" strike="noStrike" kern="1200" cap="none" spc="0" normalizeH="0" noProof="0" dirty="0">
                <a:ln>
                  <a:noFill/>
                </a:ln>
                <a:solidFill>
                  <a:srgbClr val="C00000"/>
                </a:solidFill>
                <a:effectLst/>
                <a:uLnTx/>
                <a:uFillTx/>
                <a:latin typeface="Titillium Up" panose="00000500000000000000" pitchFamily="50" charset="0"/>
                <a:ea typeface="+mn-ea"/>
                <a:cs typeface="+mn-cs"/>
              </a:rPr>
              <a:t> CONTRE L’ETALEMENT URBAIN </a:t>
            </a:r>
            <a:endParaRPr kumimoji="0" lang="fr-FR" sz="1200" b="0" i="1" u="none" strike="noStrike" kern="1200" cap="none" spc="0" normalizeH="0" baseline="0" noProof="0" dirty="0">
              <a:ln>
                <a:noFill/>
              </a:ln>
              <a:solidFill>
                <a:srgbClr val="C00000"/>
              </a:solidFill>
              <a:effectLst/>
              <a:uLnTx/>
              <a:uFillTx/>
              <a:latin typeface="Titillium Up" panose="00000500000000000000" pitchFamily="50" charset="0"/>
              <a:ea typeface="+mn-ea"/>
              <a:cs typeface="+mn-cs"/>
            </a:endParaRPr>
          </a:p>
        </p:txBody>
      </p:sp>
      <p:sp>
        <p:nvSpPr>
          <p:cNvPr id="14" name="Rectangle 6"/>
          <p:cNvSpPr>
            <a:spLocks noChangeArrowheads="1"/>
          </p:cNvSpPr>
          <p:nvPr/>
        </p:nvSpPr>
        <p:spPr bwMode="auto">
          <a:xfrm>
            <a:off x="179512" y="1870295"/>
            <a:ext cx="8313295" cy="4555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FFCC00"/>
              </a:buClr>
              <a:buSzPct val="200000"/>
              <a:buFont typeface="Wingdings" panose="05000000000000000000" pitchFamily="2" charset="2"/>
              <a:buChar char="§"/>
              <a:defRPr sz="2000" b="1">
                <a:solidFill>
                  <a:schemeClr val="tx1"/>
                </a:solidFill>
                <a:latin typeface="Century Gothic" panose="020B0502020202020204" pitchFamily="34" charset="0"/>
              </a:defRPr>
            </a:lvl1pPr>
            <a:lvl2pPr marL="742950" indent="-285750">
              <a:spcBef>
                <a:spcPct val="20000"/>
              </a:spcBef>
              <a:buClr>
                <a:srgbClr val="008000"/>
              </a:buClr>
              <a:buFont typeface="Wingdings" panose="05000000000000000000" pitchFamily="2" charset="2"/>
              <a:buChar char="§"/>
              <a:defRPr sz="1600">
                <a:solidFill>
                  <a:schemeClr val="tx1"/>
                </a:solidFill>
                <a:latin typeface="Century Gothic" panose="020B0502020202020204" pitchFamily="34" charset="0"/>
              </a:defRPr>
            </a:lvl2pPr>
            <a:lvl3pPr marL="1143000" indent="-228600">
              <a:spcBef>
                <a:spcPct val="20000"/>
              </a:spcBef>
              <a:buClr>
                <a:srgbClr val="CC0000"/>
              </a:buClr>
              <a:buSzPct val="50000"/>
              <a:buFont typeface="Wingdings" panose="05000000000000000000" pitchFamily="2" charset="2"/>
              <a:buChar char="§"/>
              <a:defRPr sz="2800">
                <a:solidFill>
                  <a:schemeClr val="tx1"/>
                </a:solidFill>
                <a:latin typeface="Century Gothic" panose="020B0502020202020204" pitchFamily="34" charset="0"/>
              </a:defRPr>
            </a:lvl3pPr>
            <a:lvl4pPr marL="1600200" indent="-228600">
              <a:spcBef>
                <a:spcPct val="20000"/>
              </a:spcBef>
              <a:buChar char="–"/>
              <a:defRPr sz="2500">
                <a:solidFill>
                  <a:schemeClr val="tx1"/>
                </a:solidFill>
                <a:latin typeface="Century Gothic" panose="020B0502020202020204" pitchFamily="34" charset="0"/>
              </a:defRPr>
            </a:lvl4pPr>
            <a:lvl5pPr marL="2057400" indent="-228600">
              <a:spcBef>
                <a:spcPct val="20000"/>
              </a:spcBef>
              <a:buChar char="»"/>
              <a:defRPr sz="2500">
                <a:solidFill>
                  <a:schemeClr val="tx1"/>
                </a:solidFill>
                <a:latin typeface="Century Gothic" panose="020B0502020202020204" pitchFamily="34" charset="0"/>
              </a:defRPr>
            </a:lvl5pPr>
            <a:lvl6pPr marL="2514600" indent="-228600" eaLnBrk="0" fontAlgn="base" hangingPunct="0">
              <a:spcBef>
                <a:spcPct val="20000"/>
              </a:spcBef>
              <a:spcAft>
                <a:spcPct val="0"/>
              </a:spcAft>
              <a:buChar char="»"/>
              <a:defRPr sz="2500">
                <a:solidFill>
                  <a:schemeClr val="tx1"/>
                </a:solidFill>
                <a:latin typeface="Century Gothic" panose="020B0502020202020204" pitchFamily="34" charset="0"/>
              </a:defRPr>
            </a:lvl6pPr>
            <a:lvl7pPr marL="2971800" indent="-228600" eaLnBrk="0" fontAlgn="base" hangingPunct="0">
              <a:spcBef>
                <a:spcPct val="20000"/>
              </a:spcBef>
              <a:spcAft>
                <a:spcPct val="0"/>
              </a:spcAft>
              <a:buChar char="»"/>
              <a:defRPr sz="2500">
                <a:solidFill>
                  <a:schemeClr val="tx1"/>
                </a:solidFill>
                <a:latin typeface="Century Gothic" panose="020B0502020202020204" pitchFamily="34" charset="0"/>
              </a:defRPr>
            </a:lvl7pPr>
            <a:lvl8pPr marL="3429000" indent="-228600" eaLnBrk="0" fontAlgn="base" hangingPunct="0">
              <a:spcBef>
                <a:spcPct val="20000"/>
              </a:spcBef>
              <a:spcAft>
                <a:spcPct val="0"/>
              </a:spcAft>
              <a:buChar char="»"/>
              <a:defRPr sz="2500">
                <a:solidFill>
                  <a:schemeClr val="tx1"/>
                </a:solidFill>
                <a:latin typeface="Century Gothic" panose="020B0502020202020204" pitchFamily="34" charset="0"/>
              </a:defRPr>
            </a:lvl8pPr>
            <a:lvl9pPr marL="3886200" indent="-228600" eaLnBrk="0" fontAlgn="base" hangingPunct="0">
              <a:spcBef>
                <a:spcPct val="20000"/>
              </a:spcBef>
              <a:spcAft>
                <a:spcPct val="0"/>
              </a:spcAft>
              <a:buChar char="»"/>
              <a:defRPr sz="2500">
                <a:solidFill>
                  <a:schemeClr val="tx1"/>
                </a:solidFill>
                <a:latin typeface="Century Gothic" panose="020B0502020202020204" pitchFamily="34" charset="0"/>
              </a:defRPr>
            </a:lvl9pPr>
          </a:lstStyle>
          <a:p>
            <a:pPr defTabSz="685800">
              <a:spcBef>
                <a:spcPct val="0"/>
              </a:spcBef>
              <a:buClrTx/>
              <a:buSzTx/>
              <a:buFontTx/>
              <a:buNone/>
            </a:pPr>
            <a:r>
              <a:rPr lang="fr-FR" altLang="fr-FR" sz="1200" dirty="0">
                <a:solidFill>
                  <a:schemeClr val="tx2"/>
                </a:solidFill>
                <a:latin typeface="Calibri Light" panose="020F0302020204030204" pitchFamily="34" charset="0"/>
                <a:ea typeface="Gulim" panose="020B0600000101010101" pitchFamily="34" charset="-127"/>
                <a:cs typeface="Miriam" panose="020B0502050101010101" pitchFamily="34" charset="-79"/>
              </a:rPr>
              <a:t>CONCENTRER LA CONSOMMATION D’ESPACE ECONOMIQUE DE FACON LOGIQUE </a:t>
            </a:r>
          </a:p>
          <a:p>
            <a:pPr>
              <a:spcBef>
                <a:spcPct val="0"/>
              </a:spcBef>
              <a:buClrTx/>
              <a:buSzTx/>
              <a:buNone/>
            </a:pPr>
            <a:r>
              <a:rPr lang="fr-FR" altLang="fr-FR" sz="1200" b="0" dirty="0" smtClean="0">
                <a:latin typeface="Calibri Light" panose="020F0302020204030204" pitchFamily="34" charset="0"/>
              </a:rPr>
              <a:t>Un </a:t>
            </a:r>
            <a:r>
              <a:rPr lang="fr-FR" altLang="fr-FR" sz="1200" b="0" dirty="0">
                <a:latin typeface="Calibri Light" panose="020F0302020204030204" pitchFamily="34" charset="0"/>
              </a:rPr>
              <a:t>constat sur la dernière décennie : environ 55 ha consommés au titre de l’activité économique, essentiellement au sein des 2 ZA </a:t>
            </a:r>
            <a:r>
              <a:rPr lang="fr-FR" altLang="fr-FR" sz="1200" b="0" dirty="0" err="1">
                <a:latin typeface="Calibri Light" panose="020F0302020204030204" pitchFamily="34" charset="0"/>
              </a:rPr>
              <a:t>Isoparc</a:t>
            </a:r>
            <a:r>
              <a:rPr lang="fr-FR" altLang="fr-FR" sz="1200" b="0" dirty="0">
                <a:latin typeface="Calibri Light" panose="020F0302020204030204" pitchFamily="34" charset="0"/>
              </a:rPr>
              <a:t> et Grange Barbier, mais qui correspond pour </a:t>
            </a:r>
            <a:r>
              <a:rPr lang="fr-FR" altLang="fr-FR" sz="1200" b="0" dirty="0" err="1">
                <a:latin typeface="Calibri Light" panose="020F0302020204030204" pitchFamily="34" charset="0"/>
              </a:rPr>
              <a:t>Isoparc</a:t>
            </a:r>
            <a:r>
              <a:rPr lang="fr-FR" altLang="fr-FR" sz="1200" b="0" dirty="0">
                <a:latin typeface="Calibri Light" panose="020F0302020204030204" pitchFamily="34" charset="0"/>
              </a:rPr>
              <a:t> à une consommation à l’échelle de la communauté de communes s’agissant d’une zone communautaire. Le souhait de la collectivité dans son ensemble est bien de poursuivre cette stratégie afin de renforcer le pôle économique industriel et touristique d’</a:t>
            </a:r>
            <a:r>
              <a:rPr lang="fr-FR" altLang="fr-FR" sz="1200" b="0" dirty="0" err="1">
                <a:latin typeface="Calibri Light" panose="020F0302020204030204" pitchFamily="34" charset="0"/>
              </a:rPr>
              <a:t>Isoparc</a:t>
            </a:r>
            <a:r>
              <a:rPr lang="fr-FR" altLang="fr-FR" sz="1200" b="0" dirty="0">
                <a:latin typeface="Calibri Light" panose="020F0302020204030204" pitchFamily="34" charset="0"/>
              </a:rPr>
              <a:t>.</a:t>
            </a:r>
          </a:p>
          <a:p>
            <a:pPr>
              <a:spcBef>
                <a:spcPct val="0"/>
              </a:spcBef>
              <a:buClrTx/>
              <a:buSzTx/>
              <a:buNone/>
            </a:pPr>
            <a:r>
              <a:rPr lang="fr-FR" altLang="fr-FR" sz="1200" b="0" dirty="0">
                <a:latin typeface="Calibri Light" panose="020F0302020204030204" pitchFamily="34" charset="0"/>
              </a:rPr>
              <a:t>Pour autant, le travail mené repose sur 2 axes  : optimiser les espaces d’ores et déjà aménagés et organiser l’extension d’</a:t>
            </a:r>
            <a:r>
              <a:rPr lang="fr-FR" altLang="fr-FR" sz="1200" b="0" dirty="0" err="1">
                <a:latin typeface="Calibri Light" panose="020F0302020204030204" pitchFamily="34" charset="0"/>
              </a:rPr>
              <a:t>Isoparc</a:t>
            </a:r>
            <a:r>
              <a:rPr lang="fr-FR" altLang="fr-FR" sz="1200" b="0" dirty="0">
                <a:latin typeface="Calibri Light" panose="020F0302020204030204" pitchFamily="34" charset="0"/>
              </a:rPr>
              <a:t> de façon cohérente et maîtrisée.</a:t>
            </a:r>
          </a:p>
          <a:p>
            <a:pPr>
              <a:spcBef>
                <a:spcPct val="0"/>
              </a:spcBef>
              <a:buClrTx/>
              <a:buSzTx/>
              <a:buNone/>
            </a:pPr>
            <a:endParaRPr lang="fr-FR" altLang="fr-FR" sz="1200" b="0" dirty="0">
              <a:latin typeface="Calibri Light" panose="020F0302020204030204" pitchFamily="34" charset="0"/>
            </a:endParaRPr>
          </a:p>
          <a:p>
            <a:pPr marL="171450" indent="-171450">
              <a:spcBef>
                <a:spcPct val="0"/>
              </a:spcBef>
              <a:buClrTx/>
              <a:buSzTx/>
            </a:pPr>
            <a:r>
              <a:rPr lang="fr-FR" altLang="fr-FR" sz="1200" b="0" dirty="0">
                <a:solidFill>
                  <a:srgbClr val="C00000"/>
                </a:solidFill>
                <a:latin typeface="Calibri Light" panose="020F0302020204030204" pitchFamily="34" charset="0"/>
              </a:rPr>
              <a:t>OPTIMISER LE POTENTIEL EXISTANT </a:t>
            </a:r>
          </a:p>
          <a:p>
            <a:pPr>
              <a:spcBef>
                <a:spcPct val="0"/>
              </a:spcBef>
              <a:buClrTx/>
              <a:buSzTx/>
              <a:buNone/>
            </a:pPr>
            <a:r>
              <a:rPr lang="fr-FR" altLang="fr-FR" sz="1200" b="0" dirty="0">
                <a:latin typeface="Calibri Light" panose="020F0302020204030204" pitchFamily="34" charset="0"/>
              </a:rPr>
              <a:t>Une recherche de la limitation de cette consommation d’espace au sein d’</a:t>
            </a:r>
            <a:r>
              <a:rPr lang="fr-FR" altLang="fr-FR" sz="1200" b="0" dirty="0" err="1">
                <a:latin typeface="Calibri Light" panose="020F0302020204030204" pitchFamily="34" charset="0"/>
              </a:rPr>
              <a:t>Isoparc</a:t>
            </a:r>
            <a:r>
              <a:rPr lang="fr-FR" altLang="fr-FR" sz="1200" b="0" dirty="0">
                <a:latin typeface="Calibri Light" panose="020F0302020204030204" pitchFamily="34" charset="0"/>
              </a:rPr>
              <a:t> et en dehors , dans le cadre du PLU qui s’appuie sur : </a:t>
            </a:r>
          </a:p>
          <a:p>
            <a:pPr marL="285750" indent="-285750">
              <a:spcBef>
                <a:spcPct val="0"/>
              </a:spcBef>
              <a:buClrTx/>
              <a:buSzTx/>
              <a:buFontTx/>
              <a:buChar char="-"/>
            </a:pPr>
            <a:r>
              <a:rPr lang="fr-FR" altLang="fr-FR" sz="1200" b="0" dirty="0">
                <a:latin typeface="Calibri Light" panose="020F0302020204030204" pitchFamily="34" charset="0"/>
              </a:rPr>
              <a:t>la revitalisation de l’existant ; donner la possibilité aux activités vacantes de se reconvertir notamment le long de la RD910</a:t>
            </a:r>
          </a:p>
          <a:p>
            <a:pPr marL="285750" indent="-285750">
              <a:spcBef>
                <a:spcPct val="0"/>
              </a:spcBef>
              <a:buClrTx/>
              <a:buSzTx/>
              <a:buFontTx/>
              <a:buChar char="-"/>
            </a:pPr>
            <a:r>
              <a:rPr lang="fr-FR" altLang="fr-FR" sz="1200" b="0" dirty="0">
                <a:latin typeface="Calibri Light" panose="020F0302020204030204" pitchFamily="34" charset="0"/>
              </a:rPr>
              <a:t>Redynamiser l’activité de l’aérodrome en réfléchissant à sa diversification</a:t>
            </a:r>
          </a:p>
          <a:p>
            <a:pPr marL="285750" indent="-285750">
              <a:spcBef>
                <a:spcPct val="0"/>
              </a:spcBef>
              <a:buClrTx/>
              <a:buSzTx/>
              <a:buFontTx/>
              <a:buChar char="-"/>
            </a:pPr>
            <a:r>
              <a:rPr lang="fr-FR" altLang="fr-FR" sz="1200" b="0" dirty="0">
                <a:latin typeface="Calibri Light" panose="020F0302020204030204" pitchFamily="34" charset="0"/>
              </a:rPr>
              <a:t>La poursuite de l’occupation et de la construction des espaces non bâtis au sein de l’</a:t>
            </a:r>
            <a:r>
              <a:rPr lang="fr-FR" altLang="fr-FR" sz="1200" b="0" dirty="0" err="1">
                <a:latin typeface="Calibri Light" panose="020F0302020204030204" pitchFamily="34" charset="0"/>
              </a:rPr>
              <a:t>Isoparc</a:t>
            </a:r>
            <a:r>
              <a:rPr lang="fr-FR" altLang="fr-FR" sz="1200" b="0" dirty="0">
                <a:latin typeface="Calibri Light" panose="020F0302020204030204" pitchFamily="34" charset="0"/>
              </a:rPr>
              <a:t> d’ores et déjà aménagés – projet du centre routier et du </a:t>
            </a:r>
            <a:r>
              <a:rPr lang="fr-FR" altLang="fr-FR" sz="1200" b="0" dirty="0" err="1">
                <a:latin typeface="Calibri Light" panose="020F0302020204030204" pitchFamily="34" charset="0"/>
              </a:rPr>
              <a:t>Family</a:t>
            </a:r>
            <a:r>
              <a:rPr lang="fr-FR" altLang="fr-FR" sz="1200" b="0" dirty="0">
                <a:latin typeface="Calibri Light" panose="020F0302020204030204" pitchFamily="34" charset="0"/>
              </a:rPr>
              <a:t> Parc en cours ; Village de Marque ; et Village des artisans -</a:t>
            </a:r>
          </a:p>
          <a:p>
            <a:pPr>
              <a:spcBef>
                <a:spcPct val="0"/>
              </a:spcBef>
              <a:buClrTx/>
              <a:buSzTx/>
              <a:buNone/>
            </a:pPr>
            <a:endParaRPr lang="fr-FR" altLang="fr-FR" sz="1200" b="0" dirty="0">
              <a:solidFill>
                <a:srgbClr val="FF0000"/>
              </a:solidFill>
              <a:latin typeface="Calibri Light" panose="020F0302020204030204" pitchFamily="34" charset="0"/>
            </a:endParaRPr>
          </a:p>
          <a:p>
            <a:pPr marL="171450" indent="-171450">
              <a:spcBef>
                <a:spcPct val="0"/>
              </a:spcBef>
              <a:buClrTx/>
              <a:buSzTx/>
            </a:pPr>
            <a:r>
              <a:rPr lang="fr-FR" altLang="fr-FR" sz="1200" b="0" dirty="0">
                <a:latin typeface="Calibri Light" panose="020F0302020204030204" pitchFamily="34" charset="0"/>
              </a:rPr>
              <a:t>ORGANISER L’EXTENSION D’ISOPARC</a:t>
            </a:r>
          </a:p>
          <a:p>
            <a:pPr algn="just">
              <a:spcBef>
                <a:spcPct val="0"/>
              </a:spcBef>
              <a:buClrTx/>
              <a:buSzTx/>
              <a:buNone/>
            </a:pPr>
            <a:r>
              <a:rPr lang="fr-FR" altLang="fr-FR" sz="1200" b="0" dirty="0">
                <a:latin typeface="Calibri Light" panose="020F0302020204030204" pitchFamily="34" charset="0"/>
              </a:rPr>
              <a:t>Et dans le cadre de la politique économique communautaire, une poursuite de la qualification d’</a:t>
            </a:r>
            <a:r>
              <a:rPr lang="fr-FR" altLang="fr-FR" sz="1200" b="0" dirty="0" err="1">
                <a:latin typeface="Calibri Light" panose="020F0302020204030204" pitchFamily="34" charset="0"/>
              </a:rPr>
              <a:t>Isoparc</a:t>
            </a:r>
            <a:r>
              <a:rPr lang="fr-FR" altLang="fr-FR" sz="1200" b="0" dirty="0">
                <a:latin typeface="Calibri Light" panose="020F0302020204030204" pitchFamily="34" charset="0"/>
              </a:rPr>
              <a:t> avec extension de </a:t>
            </a:r>
            <a:r>
              <a:rPr lang="fr-FR" altLang="fr-FR" sz="1200" b="0" dirty="0" smtClean="0">
                <a:latin typeface="Calibri Light" panose="020F0302020204030204" pitchFamily="34" charset="0"/>
              </a:rPr>
              <a:t>48 </a:t>
            </a:r>
            <a:r>
              <a:rPr lang="fr-FR" altLang="fr-FR" sz="1200" b="0" dirty="0">
                <a:latin typeface="Calibri Light" panose="020F0302020204030204" pitchFamily="34" charset="0"/>
              </a:rPr>
              <a:t>ha sur </a:t>
            </a:r>
            <a:r>
              <a:rPr lang="fr-FR" altLang="fr-FR" sz="1200" b="0" dirty="0" err="1">
                <a:latin typeface="Calibri Light" panose="020F0302020204030204" pitchFamily="34" charset="0"/>
              </a:rPr>
              <a:t>Sorigny</a:t>
            </a:r>
            <a:r>
              <a:rPr lang="fr-FR" altLang="fr-FR" sz="1200" b="0" dirty="0">
                <a:latin typeface="Calibri Light" panose="020F0302020204030204" pitchFamily="34" charset="0"/>
              </a:rPr>
              <a:t> en rive </a:t>
            </a:r>
            <a:r>
              <a:rPr lang="fr-FR" altLang="fr-FR" sz="1200" b="0" dirty="0" smtClean="0">
                <a:latin typeface="Calibri Light" panose="020F0302020204030204" pitchFamily="34" charset="0"/>
              </a:rPr>
              <a:t>nord et sud </a:t>
            </a:r>
            <a:r>
              <a:rPr lang="fr-FR" altLang="fr-FR" sz="1200" b="0" dirty="0">
                <a:latin typeface="Calibri Light" panose="020F0302020204030204" pitchFamily="34" charset="0"/>
              </a:rPr>
              <a:t>de la route de Monts et en direction de l’échangeur, dans le cadre d’une procédure globale d’aménagement qui pourrait s’opérer sous forme de ZAC, avec maîtrise d’ouvrage directe de la collectivité.</a:t>
            </a:r>
          </a:p>
          <a:p>
            <a:pPr algn="just">
              <a:spcBef>
                <a:spcPct val="0"/>
              </a:spcBef>
              <a:buClrTx/>
              <a:buSzTx/>
              <a:buNone/>
            </a:pPr>
            <a:r>
              <a:rPr lang="fr-FR" altLang="fr-FR" sz="1200" b="0" dirty="0">
                <a:latin typeface="Calibri Light" panose="020F0302020204030204" pitchFamily="34" charset="0"/>
              </a:rPr>
              <a:t>Il s’agit pour la Communauté de Communes de conforter une dynamique en route, en anticipant les besoins en cours et futurs considérant qu’avec les projets enregistrés et réservés sur la ZA, il ne reste qu’une dizaine d’ha disponibles. Cette capacité est destinées à l’activité artisanale qui représente une réelle demande sur le territoire.</a:t>
            </a:r>
          </a:p>
          <a:p>
            <a:pPr algn="just">
              <a:spcBef>
                <a:spcPct val="0"/>
              </a:spcBef>
              <a:buClrTx/>
              <a:buSzTx/>
              <a:buNone/>
            </a:pPr>
            <a:r>
              <a:rPr lang="fr-FR" altLang="fr-FR" sz="1200" b="0" dirty="0">
                <a:latin typeface="Calibri Light" panose="020F0302020204030204" pitchFamily="34" charset="0"/>
              </a:rPr>
              <a:t>Cette extension s’opère en conformité du </a:t>
            </a:r>
            <a:r>
              <a:rPr lang="fr-FR" altLang="fr-FR" sz="1200" b="0" dirty="0" err="1">
                <a:latin typeface="Calibri Light" panose="020F0302020204030204" pitchFamily="34" charset="0"/>
              </a:rPr>
              <a:t>SCoT</a:t>
            </a:r>
            <a:r>
              <a:rPr lang="fr-FR" altLang="fr-FR" sz="1200" b="0" dirty="0">
                <a:latin typeface="Calibri Light" panose="020F0302020204030204" pitchFamily="34" charset="0"/>
              </a:rPr>
              <a:t> tant en termes quantitatif que spatial</a:t>
            </a:r>
            <a:r>
              <a:rPr lang="fr-FR" altLang="fr-FR" sz="1200" b="0" dirty="0" smtClean="0">
                <a:latin typeface="Calibri Light" panose="020F0302020204030204" pitchFamily="34" charset="0"/>
              </a:rPr>
              <a:t>.</a:t>
            </a:r>
            <a:endParaRPr lang="fr-FR" altLang="fr-FR" sz="1200" b="0" dirty="0">
              <a:latin typeface="Calibri Light" panose="020F0302020204030204" pitchFamily="34" charset="0"/>
            </a:endParaRPr>
          </a:p>
        </p:txBody>
      </p:sp>
      <p:sp>
        <p:nvSpPr>
          <p:cNvPr id="11"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3" name="Espace réservé du pied de page 3"/>
          <p:cNvSpPr>
            <a:spLocks noGrp="1"/>
          </p:cNvSpPr>
          <p:nvPr>
            <p:ph type="ftr" sz="quarter" idx="11"/>
          </p:nvPr>
        </p:nvSpPr>
        <p:spPr>
          <a:xfrm rot="16200000">
            <a:off x="3475425" y="-3366832"/>
            <a:ext cx="728117" cy="7678970"/>
          </a:xfrm>
          <a:solidFill>
            <a:schemeClr val="bg2">
              <a:lumMod val="90000"/>
            </a:schemeClr>
          </a:solidFill>
        </p:spPr>
        <p:txBody>
          <a:bodyPr vert="vert"/>
          <a:lstStyle/>
          <a:p>
            <a:pPr algn="just"/>
            <a:r>
              <a:rPr lang="fr-FR" sz="1800" dirty="0" smtClean="0">
                <a:solidFill>
                  <a:schemeClr val="tx1"/>
                </a:solidFill>
                <a:latin typeface="Arial Narrow" panose="020B0606020202030204" pitchFamily="34" charset="0"/>
              </a:rPr>
              <a:t>Partie 2 – LA PRISE EN COMPTE DES SITES DANS LE PLU ET PRINCIPES D’AMENAGEMENT</a:t>
            </a:r>
          </a:p>
          <a:p>
            <a:pPr algn="just"/>
            <a:r>
              <a:rPr lang="fr-FR" sz="2000" dirty="0">
                <a:latin typeface="Arial Narrow" panose="020B0606020202030204" pitchFamily="34" charset="0"/>
              </a:rPr>
              <a:t>2</a:t>
            </a:r>
            <a:r>
              <a:rPr lang="fr-FR" sz="2000" dirty="0" smtClean="0">
                <a:latin typeface="Arial Narrow" panose="020B0606020202030204" pitchFamily="34" charset="0"/>
              </a:rPr>
              <a:t>.1 </a:t>
            </a:r>
            <a:r>
              <a:rPr lang="fr-FR" sz="2000" dirty="0">
                <a:latin typeface="Arial Narrow" panose="020B0606020202030204" pitchFamily="34" charset="0"/>
              </a:rPr>
              <a:t>– Le contexte du </a:t>
            </a:r>
            <a:r>
              <a:rPr lang="fr-FR" sz="2000" dirty="0" smtClean="0">
                <a:latin typeface="Arial Narrow" panose="020B0606020202030204" pitchFamily="34" charset="0"/>
              </a:rPr>
              <a:t>PLU : le PADD</a:t>
            </a:r>
            <a:r>
              <a:rPr lang="fr-FR" sz="2000" dirty="0" smtClean="0">
                <a:solidFill>
                  <a:schemeClr val="tx1"/>
                </a:solidFill>
                <a:latin typeface="Arial Narrow" panose="020B0606020202030204" pitchFamily="34" charset="0"/>
              </a:rPr>
              <a:t> </a:t>
            </a:r>
          </a:p>
        </p:txBody>
      </p:sp>
      <p:pic>
        <p:nvPicPr>
          <p:cNvPr id="9" name="Imag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2" name="ZoneTexte 11">
            <a:extLst>
              <a:ext uri="{FF2B5EF4-FFF2-40B4-BE49-F238E27FC236}">
                <a16:creationId xmlns="" xmlns:a16="http://schemas.microsoft.com/office/drawing/2014/main" id="{73724E61-93EF-4E98-B97D-FE02BCBEA9A4}"/>
              </a:ext>
            </a:extLst>
          </p:cNvPr>
          <p:cNvSpPr txBox="1"/>
          <p:nvPr/>
        </p:nvSpPr>
        <p:spPr>
          <a:xfrm>
            <a:off x="159695" y="804767"/>
            <a:ext cx="8012705" cy="769441"/>
          </a:xfrm>
          <a:prstGeom prst="rect">
            <a:avLst/>
          </a:prstGeom>
          <a:noFill/>
        </p:spPr>
        <p:txBody>
          <a:bodyPr wrap="square" rtlCol="0">
            <a:spAutoFit/>
          </a:bodyPr>
          <a:lstStyle/>
          <a:p>
            <a:pPr algn="just"/>
            <a:r>
              <a:rPr lang="fr-FR" sz="1600" dirty="0" smtClean="0">
                <a:solidFill>
                  <a:srgbClr val="C00000"/>
                </a:solidFill>
                <a:latin typeface="Arial Narrow" panose="020B0606020202030204" pitchFamily="34" charset="0"/>
              </a:rPr>
              <a:t>Le PLU a déterminé plusieurs orientations qui visent les 3 sites objets de la présente étude et les impactent :</a:t>
            </a:r>
            <a:endParaRPr lang="fr-FR" sz="1200" dirty="0">
              <a:latin typeface="Arial Narrow" panose="020B0606020202030204" pitchFamily="34" charset="0"/>
            </a:endParaRPr>
          </a:p>
          <a:p>
            <a:pPr marL="285750" indent="-285750" algn="just">
              <a:buFont typeface="Arial" panose="020B0604020202020204" pitchFamily="34" charset="0"/>
              <a:buChar char="•"/>
            </a:pPr>
            <a:endParaRPr lang="fr-FR" sz="1200" dirty="0">
              <a:latin typeface="Arial Narrow" panose="020B0606020202030204" pitchFamily="34" charset="0"/>
            </a:endParaRPr>
          </a:p>
        </p:txBody>
      </p:sp>
    </p:spTree>
    <p:extLst>
      <p:ext uri="{BB962C8B-B14F-4D97-AF65-F5344CB8AC3E}">
        <p14:creationId xmlns:p14="http://schemas.microsoft.com/office/powerpoint/2010/main" val="41373671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7"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2.1 </a:t>
            </a:r>
            <a:r>
              <a:rPr lang="fr-FR" sz="2000" dirty="0">
                <a:latin typeface="Arial Narrow" panose="020B0606020202030204" pitchFamily="34" charset="0"/>
              </a:rPr>
              <a:t>– Le contexte du </a:t>
            </a:r>
            <a:r>
              <a:rPr lang="fr-FR" sz="2000" dirty="0" smtClean="0">
                <a:latin typeface="Arial Narrow" panose="020B0606020202030204" pitchFamily="34" charset="0"/>
              </a:rPr>
              <a:t>PLU : le PADD</a:t>
            </a:r>
            <a:endParaRPr lang="fr-FR" sz="2000" dirty="0">
              <a:latin typeface="Arial Narrow" panose="020B0606020202030204" pitchFamily="34" charset="0"/>
            </a:endParaRPr>
          </a:p>
        </p:txBody>
      </p:sp>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pic>
        <p:nvPicPr>
          <p:cNvPr id="14" name="Imag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20" name="ZoneTexte 19">
            <a:extLst>
              <a:ext uri="{FF2B5EF4-FFF2-40B4-BE49-F238E27FC236}">
                <a16:creationId xmlns:a16="http://schemas.microsoft.com/office/drawing/2014/main" xmlns="" id="{E81D954A-A4AC-4D5B-B112-1EAA233C8281}"/>
              </a:ext>
            </a:extLst>
          </p:cNvPr>
          <p:cNvSpPr txBox="1"/>
          <p:nvPr/>
        </p:nvSpPr>
        <p:spPr>
          <a:xfrm>
            <a:off x="225027" y="909426"/>
            <a:ext cx="405793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smtClean="0">
                <a:ln>
                  <a:noFill/>
                </a:ln>
                <a:solidFill>
                  <a:srgbClr val="C00000"/>
                </a:solidFill>
                <a:effectLst/>
                <a:uLnTx/>
                <a:uFillTx/>
                <a:latin typeface="Arial Narrow" panose="020B0606020202030204" pitchFamily="34" charset="0"/>
              </a:rPr>
              <a:t>ORIENTATIONS </a:t>
            </a:r>
            <a:r>
              <a:rPr kumimoji="0" lang="fr-FR" sz="1400" b="0" i="0" u="none" strike="noStrike" kern="1200" cap="none" spc="0" normalizeH="0" baseline="0" noProof="0" dirty="0">
                <a:ln>
                  <a:noFill/>
                </a:ln>
                <a:solidFill>
                  <a:srgbClr val="C00000"/>
                </a:solidFill>
                <a:effectLst/>
                <a:uLnTx/>
                <a:uFillTx/>
                <a:latin typeface="Arial Narrow" panose="020B0606020202030204" pitchFamily="34" charset="0"/>
              </a:rPr>
              <a:t>EN MATIERE DE</a:t>
            </a:r>
            <a:r>
              <a:rPr kumimoji="0" lang="fr-FR" sz="1400" b="0" i="0" u="none" strike="noStrike" kern="1200" cap="none" spc="0" normalizeH="0" noProof="0" dirty="0">
                <a:ln>
                  <a:noFill/>
                </a:ln>
                <a:solidFill>
                  <a:srgbClr val="C00000"/>
                </a:solidFill>
                <a:effectLst/>
                <a:uLnTx/>
                <a:uFillTx/>
                <a:latin typeface="Arial Narrow" panose="020B0606020202030204" pitchFamily="34" charset="0"/>
              </a:rPr>
              <a:t> DEVELOPPEMENT ECONOMIQUE</a:t>
            </a:r>
            <a:endParaRPr kumimoji="0" lang="fr-FR" sz="1400" b="0" i="0" u="none" strike="noStrike" kern="1200" cap="none" spc="0" normalizeH="0" baseline="0" noProof="0" dirty="0">
              <a:ln>
                <a:noFill/>
              </a:ln>
              <a:solidFill>
                <a:srgbClr val="C00000"/>
              </a:solidFill>
              <a:effectLst/>
              <a:uLnTx/>
              <a:uFillTx/>
              <a:latin typeface="Arial Narrow" panose="020B0606020202030204" pitchFamily="34" charset="0"/>
            </a:endParaRPr>
          </a:p>
        </p:txBody>
      </p:sp>
      <p:pic>
        <p:nvPicPr>
          <p:cNvPr id="18" name="Image 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94492" y="719950"/>
            <a:ext cx="4731243" cy="3307480"/>
          </a:xfrm>
          <a:prstGeom prst="rect">
            <a:avLst/>
          </a:prstGeom>
        </p:spPr>
      </p:pic>
      <p:pic>
        <p:nvPicPr>
          <p:cNvPr id="19" name="Image 18"/>
          <p:cNvPicPr>
            <a:picLocks noChangeAspect="1"/>
          </p:cNvPicPr>
          <p:nvPr/>
        </p:nvPicPr>
        <p:blipFill rotWithShape="1">
          <a:blip r:embed="rId5"/>
          <a:srcRect l="20863" t="9401" r="29525" b="13600"/>
          <a:stretch/>
        </p:blipFill>
        <p:spPr>
          <a:xfrm>
            <a:off x="5897992" y="4084274"/>
            <a:ext cx="2988828" cy="2609294"/>
          </a:xfrm>
          <a:prstGeom prst="rect">
            <a:avLst/>
          </a:prstGeom>
          <a:ln>
            <a:noFill/>
          </a:ln>
          <a:effectLst>
            <a:outerShdw blurRad="292100" dist="139700" dir="2700000" algn="tl" rotWithShape="0">
              <a:srgbClr val="333333">
                <a:alpha val="65000"/>
              </a:srgbClr>
            </a:outerShdw>
          </a:effectLst>
        </p:spPr>
      </p:pic>
      <p:sp>
        <p:nvSpPr>
          <p:cNvPr id="21" name="ZoneTexte 20">
            <a:extLst>
              <a:ext uri="{FF2B5EF4-FFF2-40B4-BE49-F238E27FC236}">
                <a16:creationId xmlns:a16="http://schemas.microsoft.com/office/drawing/2014/main" xmlns="" id="{73724E61-93EF-4E98-B97D-FE02BCBEA9A4}"/>
              </a:ext>
            </a:extLst>
          </p:cNvPr>
          <p:cNvSpPr txBox="1"/>
          <p:nvPr/>
        </p:nvSpPr>
        <p:spPr>
          <a:xfrm>
            <a:off x="91533" y="4084274"/>
            <a:ext cx="5778050" cy="2677656"/>
          </a:xfrm>
          <a:prstGeom prst="rect">
            <a:avLst/>
          </a:prstGeom>
          <a:noFill/>
        </p:spPr>
        <p:txBody>
          <a:bodyPr wrap="square" rtlCol="0">
            <a:spAutoFit/>
          </a:bodyPr>
          <a:lstStyle/>
          <a:p>
            <a:pPr marL="285750" lvl="0" indent="-285750" algn="just">
              <a:buFont typeface="Wingdings" panose="05000000000000000000" pitchFamily="2" charset="2"/>
              <a:buChar char="§"/>
              <a:defRPr/>
            </a:pPr>
            <a:r>
              <a:rPr lang="fr-FR" sz="1200" dirty="0">
                <a:latin typeface="Calibri Light" panose="020F0302020204030204" pitchFamily="34" charset="0"/>
                <a:cs typeface="Calibri Light" panose="020F0302020204030204" pitchFamily="34" charset="0"/>
              </a:rPr>
              <a:t>F</a:t>
            </a:r>
            <a:r>
              <a:rPr kumimoji="0" lang="fr-FR" sz="1200" b="0" i="0" u="none" strike="noStrike" kern="1200" cap="none" spc="0" normalizeH="0" baseline="0" noProof="0" dirty="0" err="1">
                <a:ln>
                  <a:noFill/>
                </a:ln>
                <a:effectLst/>
                <a:uLnTx/>
                <a:uFillTx/>
                <a:latin typeface="Calibri Light" panose="020F0302020204030204" pitchFamily="34" charset="0"/>
                <a:cs typeface="Calibri Light" panose="020F0302020204030204" pitchFamily="34" charset="0"/>
              </a:rPr>
              <a:t>aciliter</a:t>
            </a:r>
            <a:r>
              <a:rPr kumimoji="0" lang="fr-FR" sz="1200" b="0" i="0" u="none" strike="noStrike" kern="1200" cap="none" spc="0" normalizeH="0" baseline="0" noProof="0" dirty="0">
                <a:ln>
                  <a:noFill/>
                </a:ln>
                <a:effectLst/>
                <a:uLnTx/>
                <a:uFillTx/>
                <a:latin typeface="Calibri Light" panose="020F0302020204030204" pitchFamily="34" charset="0"/>
                <a:cs typeface="Calibri Light" panose="020F0302020204030204" pitchFamily="34" charset="0"/>
              </a:rPr>
              <a:t> la diversité des </a:t>
            </a:r>
            <a:r>
              <a:rPr lang="fr-FR" sz="1200" noProof="0" dirty="0">
                <a:latin typeface="Calibri Light" panose="020F0302020204030204" pitchFamily="34" charset="0"/>
                <a:cs typeface="Calibri Light" panose="020F0302020204030204" pitchFamily="34" charset="0"/>
              </a:rPr>
              <a:t>typologies économiques et notamment </a:t>
            </a:r>
            <a:r>
              <a:rPr kumimoji="0" lang="fr-FR" sz="1200" b="0" i="0" u="none" strike="noStrike" kern="1200" cap="none" spc="0" normalizeH="0" baseline="0" noProof="0" dirty="0">
                <a:ln>
                  <a:noFill/>
                </a:ln>
                <a:effectLst/>
                <a:uLnTx/>
                <a:uFillTx/>
                <a:latin typeface="Calibri Light" panose="020F0302020204030204" pitchFamily="34" charset="0"/>
                <a:cs typeface="Calibri Light" panose="020F0302020204030204" pitchFamily="34" charset="0"/>
              </a:rPr>
              <a:t>l’accueil des activités </a:t>
            </a:r>
            <a:r>
              <a:rPr kumimoji="0" lang="fr-FR" sz="1200" b="0" i="0" u="none" strike="noStrike" kern="1200" cap="none" spc="0" normalizeH="0" baseline="0" noProof="0" dirty="0" smtClean="0">
                <a:ln>
                  <a:noFill/>
                </a:ln>
                <a:effectLst/>
                <a:uLnTx/>
                <a:uFillTx/>
                <a:latin typeface="Calibri Light" panose="020F0302020204030204" pitchFamily="34" charset="0"/>
                <a:cs typeface="Calibri Light" panose="020F0302020204030204" pitchFamily="34" charset="0"/>
              </a:rPr>
              <a:t>tertiaires, de </a:t>
            </a:r>
            <a:r>
              <a:rPr kumimoji="0" lang="fr-FR" sz="1200" b="0" i="0" u="none" strike="noStrike" kern="1200" cap="none" spc="0" normalizeH="0" baseline="0" noProof="0" dirty="0">
                <a:ln>
                  <a:noFill/>
                </a:ln>
                <a:effectLst/>
                <a:uLnTx/>
                <a:uFillTx/>
                <a:latin typeface="Calibri Light" panose="020F0302020204030204" pitchFamily="34" charset="0"/>
                <a:cs typeface="Calibri Light" panose="020F0302020204030204" pitchFamily="34" charset="0"/>
              </a:rPr>
              <a:t>commerce et de </a:t>
            </a:r>
            <a:r>
              <a:rPr kumimoji="0" lang="fr-FR" sz="1200" b="0" i="0" u="none" strike="noStrike" kern="1200" cap="none" spc="0" normalizeH="0" baseline="0" noProof="0" dirty="0" smtClean="0">
                <a:ln>
                  <a:noFill/>
                </a:ln>
                <a:effectLst/>
                <a:uLnTx/>
                <a:uFillTx/>
                <a:latin typeface="Calibri Light" panose="020F0302020204030204" pitchFamily="34" charset="0"/>
                <a:cs typeface="Calibri Light" panose="020F0302020204030204" pitchFamily="34" charset="0"/>
              </a:rPr>
              <a:t>services</a:t>
            </a:r>
          </a:p>
          <a:p>
            <a:pPr marL="285750" lvl="0" indent="-285750" algn="just">
              <a:buFont typeface="Wingdings" panose="05000000000000000000" pitchFamily="2" charset="2"/>
              <a:buChar char="§"/>
              <a:defRPr/>
            </a:pPr>
            <a:r>
              <a:rPr lang="fr-FR" sz="1200" dirty="0" smtClean="0">
                <a:solidFill>
                  <a:prstClr val="black"/>
                </a:solidFill>
                <a:latin typeface="Calibri Light" panose="020F0302020204030204" pitchFamily="34" charset="0"/>
                <a:cs typeface="Calibri Light" panose="020F0302020204030204" pitchFamily="34" charset="0"/>
              </a:rPr>
              <a:t>Considérer </a:t>
            </a:r>
            <a:r>
              <a:rPr lang="fr-FR" sz="1200" dirty="0" err="1">
                <a:solidFill>
                  <a:prstClr val="black"/>
                </a:solidFill>
                <a:latin typeface="Calibri Light" panose="020F0302020204030204" pitchFamily="34" charset="0"/>
                <a:cs typeface="Calibri Light" panose="020F0302020204030204" pitchFamily="34" charset="0"/>
              </a:rPr>
              <a:t>Isoparc</a:t>
            </a:r>
            <a:r>
              <a:rPr lang="fr-FR" sz="1200" dirty="0">
                <a:solidFill>
                  <a:prstClr val="black"/>
                </a:solidFill>
                <a:latin typeface="Calibri Light" panose="020F0302020204030204" pitchFamily="34" charset="0"/>
                <a:cs typeface="Calibri Light" panose="020F0302020204030204" pitchFamily="34" charset="0"/>
              </a:rPr>
              <a:t> comme un pôle économique global dédié à une diversité d’activités organisées : tertiaire et </a:t>
            </a:r>
            <a:r>
              <a:rPr lang="fr-FR" sz="1200" dirty="0" smtClean="0">
                <a:solidFill>
                  <a:prstClr val="black"/>
                </a:solidFill>
                <a:latin typeface="Calibri Light" panose="020F0302020204030204" pitchFamily="34" charset="0"/>
                <a:cs typeface="Calibri Light" panose="020F0302020204030204" pitchFamily="34" charset="0"/>
              </a:rPr>
              <a:t>services avec une orientation spécifique à l’étude en frange sud sur une trentaine d’ha en particulier vers le sport, les loisirs ; commerce ; artisanat ; tourisme; </a:t>
            </a:r>
            <a:r>
              <a:rPr lang="fr-FR" sz="1200" dirty="0">
                <a:solidFill>
                  <a:prstClr val="black"/>
                </a:solidFill>
                <a:latin typeface="Calibri Light" panose="020F0302020204030204" pitchFamily="34" charset="0"/>
                <a:cs typeface="Calibri Light" panose="020F0302020204030204" pitchFamily="34" charset="0"/>
              </a:rPr>
              <a:t>industrie et </a:t>
            </a:r>
            <a:r>
              <a:rPr lang="fr-FR" sz="1200" dirty="0" smtClean="0">
                <a:solidFill>
                  <a:prstClr val="black"/>
                </a:solidFill>
                <a:latin typeface="Calibri Light" panose="020F0302020204030204" pitchFamily="34" charset="0"/>
                <a:cs typeface="Calibri Light" panose="020F0302020204030204" pitchFamily="34" charset="0"/>
              </a:rPr>
              <a:t>logistique, etc</a:t>
            </a:r>
            <a:r>
              <a:rPr lang="fr-FR" sz="1200" dirty="0">
                <a:solidFill>
                  <a:prstClr val="black"/>
                </a:solidFill>
                <a:latin typeface="Calibri Light" panose="020F0302020204030204" pitchFamily="34" charset="0"/>
                <a:cs typeface="Calibri Light" panose="020F0302020204030204" pitchFamily="34" charset="0"/>
              </a:rPr>
              <a:t>.</a:t>
            </a:r>
          </a:p>
          <a:p>
            <a:pPr marL="285750" marR="0" indent="-285750" algn="just" fontAlgn="auto">
              <a:lnSpc>
                <a:spcPct val="100000"/>
              </a:lnSpc>
              <a:spcBef>
                <a:spcPts val="0"/>
              </a:spcBef>
              <a:spcAft>
                <a:spcPts val="0"/>
              </a:spcAft>
              <a:buClrTx/>
              <a:buSzTx/>
              <a:buFont typeface="Wingdings" panose="05000000000000000000" pitchFamily="2" charset="2"/>
              <a:buChar char="§"/>
              <a:tabLst/>
              <a:defRPr/>
            </a:pPr>
            <a:r>
              <a:rPr lang="fr-FR" sz="1200" dirty="0" smtClean="0">
                <a:solidFill>
                  <a:prstClr val="black"/>
                </a:solidFill>
                <a:latin typeface="Calibri Light" panose="020F0302020204030204" pitchFamily="34" charset="0"/>
                <a:cs typeface="Calibri Light" panose="020F0302020204030204" pitchFamily="34" charset="0"/>
              </a:rPr>
              <a:t>Réflexion </a:t>
            </a:r>
            <a:r>
              <a:rPr lang="fr-FR" sz="1200" dirty="0">
                <a:solidFill>
                  <a:prstClr val="black"/>
                </a:solidFill>
                <a:latin typeface="Calibri Light" panose="020F0302020204030204" pitchFamily="34" charset="0"/>
                <a:cs typeface="Calibri Light" panose="020F0302020204030204" pitchFamily="34" charset="0"/>
              </a:rPr>
              <a:t>à lancer sur une optimisation des aménagements et du parcellaire existant par rapport aux espaces verts prévus dans la ZAC non encore plantés, dans un objectif d’économie d’espace et de densification de la zone. </a:t>
            </a:r>
            <a:endParaRPr lang="fr-FR" sz="1200" dirty="0" smtClean="0">
              <a:solidFill>
                <a:prstClr val="black"/>
              </a:solidFill>
              <a:latin typeface="Calibri Light" panose="020F0302020204030204" pitchFamily="34" charset="0"/>
              <a:cs typeface="Calibri Light" panose="020F0302020204030204" pitchFamily="34" charset="0"/>
            </a:endParaRPr>
          </a:p>
          <a:p>
            <a:pPr marL="285750" marR="0" indent="-285750" algn="just" fontAlgn="auto">
              <a:lnSpc>
                <a:spcPct val="100000"/>
              </a:lnSpc>
              <a:spcBef>
                <a:spcPts val="0"/>
              </a:spcBef>
              <a:spcAft>
                <a:spcPts val="0"/>
              </a:spcAft>
              <a:buClrTx/>
              <a:buSzTx/>
              <a:buFont typeface="Wingdings" panose="05000000000000000000" pitchFamily="2" charset="2"/>
              <a:buChar char="§"/>
              <a:tabLst/>
              <a:defRPr/>
            </a:pPr>
            <a:r>
              <a:rPr lang="fr-FR" sz="1200" dirty="0" smtClean="0">
                <a:solidFill>
                  <a:prstClr val="black"/>
                </a:solidFill>
                <a:latin typeface="Calibri Light" panose="020F0302020204030204" pitchFamily="34" charset="0"/>
                <a:cs typeface="Calibri Light" panose="020F0302020204030204" pitchFamily="34" charset="0"/>
              </a:rPr>
              <a:t>Dans cet esprit, prendre en compte les aménagements paysagers et plantés existants le long de la RD910, pour réduire les bandes de reculs imposés au titre de la Loi Barnier </a:t>
            </a:r>
            <a:endParaRPr lang="fr-FR" sz="1200" dirty="0">
              <a:solidFill>
                <a:prstClr val="black"/>
              </a:solidFill>
              <a:latin typeface="Calibri Light" panose="020F0302020204030204" pitchFamily="34" charset="0"/>
              <a:cs typeface="Calibri Light" panose="020F0302020204030204" pitchFamily="34" charset="0"/>
            </a:endParaRPr>
          </a:p>
          <a:p>
            <a:pPr marR="0" algn="just" fontAlgn="auto">
              <a:lnSpc>
                <a:spcPct val="100000"/>
              </a:lnSpc>
              <a:spcBef>
                <a:spcPts val="0"/>
              </a:spcBef>
              <a:spcAft>
                <a:spcPts val="0"/>
              </a:spcAft>
              <a:buClrTx/>
              <a:buSzTx/>
              <a:tabLst/>
              <a:defRPr/>
            </a:pPr>
            <a:r>
              <a:rPr lang="fr-FR" sz="1200" dirty="0" smtClean="0">
                <a:solidFill>
                  <a:prstClr val="black"/>
                </a:solidFill>
                <a:latin typeface="Calibri Light" panose="020F0302020204030204" pitchFamily="34" charset="0"/>
                <a:cs typeface="Calibri Light" panose="020F0302020204030204" pitchFamily="34" charset="0"/>
              </a:rPr>
              <a:t>Cette </a:t>
            </a:r>
            <a:r>
              <a:rPr lang="fr-FR" sz="1200" dirty="0">
                <a:solidFill>
                  <a:prstClr val="black"/>
                </a:solidFill>
                <a:latin typeface="Calibri Light" panose="020F0302020204030204" pitchFamily="34" charset="0"/>
                <a:cs typeface="Calibri Light" panose="020F0302020204030204" pitchFamily="34" charset="0"/>
              </a:rPr>
              <a:t>recherche d’optimisation de l’espace sera aussi mise en avant dans le cadre de l’extension de la zone.</a:t>
            </a:r>
          </a:p>
        </p:txBody>
      </p:sp>
      <p:sp>
        <p:nvSpPr>
          <p:cNvPr id="22" name="ZoneTexte 21">
            <a:extLst>
              <a:ext uri="{FF2B5EF4-FFF2-40B4-BE49-F238E27FC236}">
                <a16:creationId xmlns:a16="http://schemas.microsoft.com/office/drawing/2014/main" xmlns="" id="{73724E61-93EF-4E98-B97D-FE02BCBEA9A4}"/>
              </a:ext>
            </a:extLst>
          </p:cNvPr>
          <p:cNvSpPr txBox="1"/>
          <p:nvPr/>
        </p:nvSpPr>
        <p:spPr>
          <a:xfrm>
            <a:off x="248041" y="1494404"/>
            <a:ext cx="4011908" cy="2492990"/>
          </a:xfrm>
          <a:prstGeom prst="rect">
            <a:avLst/>
          </a:prstGeom>
          <a:noFill/>
        </p:spPr>
        <p:txBody>
          <a:bodyPr wrap="square" rtlCol="0">
            <a:spAutoFit/>
          </a:bodyPr>
          <a:lstStyle/>
          <a:p>
            <a:pPr lvl="0" algn="just">
              <a:defRPr/>
            </a:pPr>
            <a:r>
              <a:rPr lang="fr-FR" sz="1200" b="1" i="1" dirty="0" err="1">
                <a:solidFill>
                  <a:srgbClr val="C00000"/>
                </a:solidFill>
                <a:latin typeface="Calibri Light" panose="020F0302020204030204" pitchFamily="34" charset="0"/>
                <a:cs typeface="Calibri Light" panose="020F0302020204030204" pitchFamily="34" charset="0"/>
              </a:rPr>
              <a:t>Sorigny</a:t>
            </a:r>
            <a:r>
              <a:rPr lang="fr-FR" sz="1200" b="1" i="1" dirty="0">
                <a:solidFill>
                  <a:srgbClr val="C00000"/>
                </a:solidFill>
                <a:latin typeface="Calibri Light" panose="020F0302020204030204" pitchFamily="34" charset="0"/>
                <a:cs typeface="Calibri Light" panose="020F0302020204030204" pitchFamily="34" charset="0"/>
              </a:rPr>
              <a:t>, pôle de développement économique et touristique de la </a:t>
            </a:r>
            <a:r>
              <a:rPr lang="fr-FR" sz="1200" b="1" i="1" dirty="0" err="1">
                <a:solidFill>
                  <a:srgbClr val="C00000"/>
                </a:solidFill>
                <a:latin typeface="Calibri Light" panose="020F0302020204030204" pitchFamily="34" charset="0"/>
                <a:cs typeface="Calibri Light" panose="020F0302020204030204" pitchFamily="34" charset="0"/>
              </a:rPr>
              <a:t>Comcom</a:t>
            </a:r>
            <a:r>
              <a:rPr lang="fr-FR" sz="1200" b="1" i="1" dirty="0">
                <a:solidFill>
                  <a:srgbClr val="C00000"/>
                </a:solidFill>
                <a:latin typeface="Calibri Light" panose="020F0302020204030204" pitchFamily="34" charset="0"/>
                <a:cs typeface="Calibri Light" panose="020F0302020204030204" pitchFamily="34" charset="0"/>
              </a:rPr>
              <a:t> Val de l’Indre</a:t>
            </a:r>
          </a:p>
          <a:p>
            <a:pPr marL="171450" indent="-171450" algn="just">
              <a:buFont typeface="Wingdings" panose="05000000000000000000" pitchFamily="2" charset="2"/>
              <a:buChar char="§"/>
              <a:defRPr/>
            </a:pPr>
            <a:r>
              <a:rPr lang="fr-FR" sz="1200" dirty="0">
                <a:solidFill>
                  <a:srgbClr val="C00000"/>
                </a:solidFill>
                <a:latin typeface="Calibri Light" panose="020F0302020204030204" pitchFamily="34" charset="0"/>
                <a:cs typeface="Calibri Light" panose="020F0302020204030204" pitchFamily="34" charset="0"/>
              </a:rPr>
              <a:t>Adopter une vision globalisante du site d’</a:t>
            </a:r>
            <a:r>
              <a:rPr lang="fr-FR" sz="1200" dirty="0" err="1">
                <a:solidFill>
                  <a:srgbClr val="C00000"/>
                </a:solidFill>
                <a:latin typeface="Calibri Light" panose="020F0302020204030204" pitchFamily="34" charset="0"/>
                <a:cs typeface="Calibri Light" panose="020F0302020204030204" pitchFamily="34" charset="0"/>
              </a:rPr>
              <a:t>Isoparc</a:t>
            </a:r>
            <a:r>
              <a:rPr lang="fr-FR" sz="1200" dirty="0">
                <a:solidFill>
                  <a:srgbClr val="C00000"/>
                </a:solidFill>
                <a:latin typeface="Calibri Light" panose="020F0302020204030204" pitchFamily="34" charset="0"/>
                <a:cs typeface="Calibri Light" panose="020F0302020204030204" pitchFamily="34" charset="0"/>
              </a:rPr>
              <a:t> : considérer l’ensemble des aménagements et installations routières (échangeur, péage, doublement des infrastructures</a:t>
            </a:r>
            <a:r>
              <a:rPr lang="fr-FR" sz="1200" dirty="0" smtClean="0">
                <a:solidFill>
                  <a:srgbClr val="C00000"/>
                </a:solidFill>
                <a:latin typeface="Calibri Light" panose="020F0302020204030204" pitchFamily="34" charset="0"/>
                <a:cs typeface="Calibri Light" panose="020F0302020204030204" pitchFamily="34" charset="0"/>
              </a:rPr>
              <a:t>), des </a:t>
            </a:r>
            <a:r>
              <a:rPr lang="fr-FR" sz="1200" dirty="0">
                <a:solidFill>
                  <a:srgbClr val="C00000"/>
                </a:solidFill>
                <a:latin typeface="Calibri Light" panose="020F0302020204030204" pitchFamily="34" charset="0"/>
                <a:cs typeface="Calibri Light" panose="020F0302020204030204" pitchFamily="34" charset="0"/>
              </a:rPr>
              <a:t>activités </a:t>
            </a:r>
            <a:r>
              <a:rPr lang="fr-FR" sz="1200" dirty="0" smtClean="0">
                <a:solidFill>
                  <a:srgbClr val="C00000"/>
                </a:solidFill>
                <a:latin typeface="Calibri Light" panose="020F0302020204030204" pitchFamily="34" charset="0"/>
                <a:cs typeface="Calibri Light" panose="020F0302020204030204" pitchFamily="34" charset="0"/>
              </a:rPr>
              <a:t>récemment aménagées (</a:t>
            </a:r>
            <a:r>
              <a:rPr lang="fr-FR" sz="1200" dirty="0">
                <a:solidFill>
                  <a:srgbClr val="C00000"/>
                </a:solidFill>
                <a:latin typeface="Calibri Light" panose="020F0302020204030204" pitchFamily="34" charset="0"/>
                <a:cs typeface="Calibri Light" panose="020F0302020204030204" pitchFamily="34" charset="0"/>
              </a:rPr>
              <a:t>centre routier avec pôle de </a:t>
            </a:r>
            <a:r>
              <a:rPr lang="fr-FR" sz="1200" dirty="0" smtClean="0">
                <a:solidFill>
                  <a:srgbClr val="C00000"/>
                </a:solidFill>
                <a:latin typeface="Calibri Light" panose="020F0302020204030204" pitchFamily="34" charset="0"/>
                <a:cs typeface="Calibri Light" panose="020F0302020204030204" pitchFamily="34" charset="0"/>
              </a:rPr>
              <a:t>services et PC groupé au nord est le long de la RD910 et parc récréatif.), et de celles en </a:t>
            </a:r>
            <a:r>
              <a:rPr lang="fr-FR" sz="1200" dirty="0">
                <a:solidFill>
                  <a:srgbClr val="C00000"/>
                </a:solidFill>
                <a:latin typeface="Calibri Light" panose="020F0302020204030204" pitchFamily="34" charset="0"/>
                <a:cs typeface="Calibri Light" panose="020F0302020204030204" pitchFamily="34" charset="0"/>
              </a:rPr>
              <a:t>cours de </a:t>
            </a:r>
            <a:r>
              <a:rPr lang="fr-FR" sz="1200" dirty="0" smtClean="0">
                <a:solidFill>
                  <a:srgbClr val="C00000"/>
                </a:solidFill>
                <a:latin typeface="Calibri Light" panose="020F0302020204030204" pitchFamily="34" charset="0"/>
                <a:cs typeface="Calibri Light" panose="020F0302020204030204" pitchFamily="34" charset="0"/>
              </a:rPr>
              <a:t>projets</a:t>
            </a:r>
            <a:endParaRPr lang="fr-FR" sz="1200" dirty="0">
              <a:solidFill>
                <a:srgbClr val="C00000"/>
              </a:solidFill>
              <a:latin typeface="Calibri Light" panose="020F0302020204030204" pitchFamily="34" charset="0"/>
              <a:cs typeface="Calibri Light" panose="020F0302020204030204" pitchFamily="34" charset="0"/>
            </a:endParaRPr>
          </a:p>
          <a:p>
            <a:pPr marL="171450" lvl="0" indent="-171450" algn="just">
              <a:buFont typeface="Wingdings" panose="05000000000000000000" pitchFamily="2" charset="2"/>
              <a:buChar char="§"/>
              <a:defRPr/>
            </a:pPr>
            <a:r>
              <a:rPr lang="fr-FR" sz="1200" dirty="0">
                <a:solidFill>
                  <a:srgbClr val="C00000"/>
                </a:solidFill>
                <a:latin typeface="Calibri Light" panose="020F0302020204030204" pitchFamily="34" charset="0"/>
                <a:cs typeface="Calibri Light" panose="020F0302020204030204" pitchFamily="34" charset="0"/>
              </a:rPr>
              <a:t> </a:t>
            </a:r>
            <a:r>
              <a:rPr kumimoji="0" lang="fr-FR" sz="1200" b="0" i="0" u="none" strike="noStrike" kern="1200" cap="none" spc="0" normalizeH="0" baseline="0" noProof="0" dirty="0" smtClean="0">
                <a:ln>
                  <a:noFill/>
                </a:ln>
                <a:solidFill>
                  <a:prstClr val="black"/>
                </a:solidFill>
                <a:effectLst/>
                <a:uLnTx/>
                <a:uFillTx/>
                <a:latin typeface="Calibri Light" panose="020F0302020204030204" pitchFamily="34" charset="0"/>
                <a:cs typeface="Calibri Light" panose="020F0302020204030204" pitchFamily="34" charset="0"/>
              </a:rPr>
              <a:t>Intégrer </a:t>
            </a:r>
            <a:r>
              <a:rPr kumimoji="0" lang="fr-FR" sz="1200" b="0" i="0" u="none" strike="noStrike" kern="1200" cap="none" spc="0" normalizeH="0" baseline="0" noProof="0" dirty="0">
                <a:ln>
                  <a:noFill/>
                </a:ln>
                <a:solidFill>
                  <a:prstClr val="black"/>
                </a:solidFill>
                <a:effectLst/>
                <a:uLnTx/>
                <a:uFillTx/>
                <a:latin typeface="Calibri Light" panose="020F0302020204030204" pitchFamily="34" charset="0"/>
                <a:cs typeface="Calibri Light" panose="020F0302020204030204" pitchFamily="34" charset="0"/>
              </a:rPr>
              <a:t>l’extension</a:t>
            </a:r>
            <a:r>
              <a:rPr kumimoji="0" lang="fr-FR" sz="1200" b="0" i="0" u="none" strike="noStrike" kern="1200" cap="none" spc="0" normalizeH="0" noProof="0" dirty="0">
                <a:ln>
                  <a:noFill/>
                </a:ln>
                <a:solidFill>
                  <a:prstClr val="black"/>
                </a:solidFill>
                <a:effectLst/>
                <a:uLnTx/>
                <a:uFillTx/>
                <a:latin typeface="Calibri Light" panose="020F0302020204030204" pitchFamily="34" charset="0"/>
                <a:cs typeface="Calibri Light" panose="020F0302020204030204" pitchFamily="34" charset="0"/>
              </a:rPr>
              <a:t> de la</a:t>
            </a:r>
            <a:r>
              <a:rPr kumimoji="0" lang="fr-FR" sz="1200" b="0" i="0" u="none" strike="noStrike" kern="1200" cap="none" spc="0" normalizeH="0" baseline="0" noProof="0" dirty="0">
                <a:ln>
                  <a:noFill/>
                </a:ln>
                <a:solidFill>
                  <a:prstClr val="black"/>
                </a:solidFill>
                <a:effectLst/>
                <a:uLnTx/>
                <a:uFillTx/>
                <a:latin typeface="Calibri Light" panose="020F0302020204030204" pitchFamily="34" charset="0"/>
                <a:cs typeface="Calibri Light" panose="020F0302020204030204" pitchFamily="34" charset="0"/>
              </a:rPr>
              <a:t> ZAC </a:t>
            </a:r>
            <a:r>
              <a:rPr kumimoji="0" lang="fr-FR" sz="1200" b="0" i="0" u="none" strike="noStrike" kern="1200" cap="none" spc="0" normalizeH="0" baseline="0" noProof="0" dirty="0" err="1">
                <a:ln>
                  <a:noFill/>
                </a:ln>
                <a:solidFill>
                  <a:prstClr val="black"/>
                </a:solidFill>
                <a:effectLst/>
                <a:uLnTx/>
                <a:uFillTx/>
                <a:latin typeface="Calibri Light" panose="020F0302020204030204" pitchFamily="34" charset="0"/>
                <a:cs typeface="Calibri Light" panose="020F0302020204030204" pitchFamily="34" charset="0"/>
              </a:rPr>
              <a:t>Isoparc</a:t>
            </a:r>
            <a:r>
              <a:rPr kumimoji="0" lang="fr-FR" sz="1200" b="0" i="0" u="none" strike="noStrike" kern="1200" cap="none" spc="0" normalizeH="0" baseline="0" noProof="0" dirty="0">
                <a:ln>
                  <a:noFill/>
                </a:ln>
                <a:solidFill>
                  <a:prstClr val="black"/>
                </a:solidFill>
                <a:effectLst/>
                <a:uLnTx/>
                <a:uFillTx/>
                <a:latin typeface="Calibri Light" panose="020F0302020204030204" pitchFamily="34" charset="0"/>
                <a:cs typeface="Calibri Light" panose="020F0302020204030204" pitchFamily="34" charset="0"/>
              </a:rPr>
              <a:t> dans le PLU vers l’ouest en direction de Monts, tel que prévu dans le dossier de ZAC originel et</a:t>
            </a:r>
            <a:r>
              <a:rPr kumimoji="0" lang="fr-FR" sz="1200" b="0" i="0" u="none" strike="noStrike" kern="1200" cap="none" spc="0" normalizeH="0" noProof="0" dirty="0">
                <a:ln>
                  <a:noFill/>
                </a:ln>
                <a:solidFill>
                  <a:prstClr val="black"/>
                </a:solidFill>
                <a:effectLst/>
                <a:uLnTx/>
                <a:uFillTx/>
                <a:latin typeface="Calibri Light" panose="020F0302020204030204" pitchFamily="34" charset="0"/>
                <a:cs typeface="Calibri Light" panose="020F0302020204030204" pitchFamily="34" charset="0"/>
              </a:rPr>
              <a:t> dans un cadre planifié </a:t>
            </a:r>
            <a:r>
              <a:rPr kumimoji="0" lang="fr-FR" sz="1200" b="0" i="0" u="none" strike="noStrike" kern="1200" cap="none" spc="0" normalizeH="0" noProof="0" dirty="0" smtClean="0">
                <a:ln>
                  <a:noFill/>
                </a:ln>
                <a:solidFill>
                  <a:prstClr val="black"/>
                </a:solidFill>
                <a:effectLst/>
                <a:uLnTx/>
                <a:uFillTx/>
                <a:latin typeface="Calibri Light" panose="020F0302020204030204" pitchFamily="34" charset="0"/>
                <a:cs typeface="Calibri Light" panose="020F0302020204030204" pitchFamily="34" charset="0"/>
              </a:rPr>
              <a:t>sur </a:t>
            </a:r>
            <a:r>
              <a:rPr kumimoji="0" lang="fr-FR" sz="1200" b="0" i="0" u="none" strike="noStrike" kern="1200" cap="none" spc="0" normalizeH="0" noProof="0" dirty="0">
                <a:ln>
                  <a:noFill/>
                </a:ln>
                <a:solidFill>
                  <a:prstClr val="black"/>
                </a:solidFill>
                <a:effectLst/>
                <a:uLnTx/>
                <a:uFillTx/>
                <a:latin typeface="Calibri Light" panose="020F0302020204030204" pitchFamily="34" charset="0"/>
                <a:cs typeface="Calibri Light" panose="020F0302020204030204" pitchFamily="34" charset="0"/>
              </a:rPr>
              <a:t>une surface d’environ </a:t>
            </a:r>
            <a:r>
              <a:rPr lang="fr-FR" sz="1200" noProof="0" dirty="0" smtClean="0">
                <a:solidFill>
                  <a:prstClr val="black"/>
                </a:solidFill>
                <a:latin typeface="Calibri Light" panose="020F0302020204030204" pitchFamily="34" charset="0"/>
                <a:cs typeface="Calibri Light" panose="020F0302020204030204" pitchFamily="34" charset="0"/>
              </a:rPr>
              <a:t>48</a:t>
            </a:r>
            <a:r>
              <a:rPr kumimoji="0" lang="fr-FR" sz="1200" b="0" i="0" u="none" strike="noStrike" kern="1200" cap="none" spc="0" normalizeH="0" noProof="0" dirty="0" smtClean="0">
                <a:ln>
                  <a:noFill/>
                </a:ln>
                <a:solidFill>
                  <a:prstClr val="black"/>
                </a:solidFill>
                <a:effectLst/>
                <a:uLnTx/>
                <a:uFillTx/>
                <a:latin typeface="Calibri Light" panose="020F0302020204030204" pitchFamily="34" charset="0"/>
                <a:cs typeface="Calibri Light" panose="020F0302020204030204" pitchFamily="34" charset="0"/>
              </a:rPr>
              <a:t> </a:t>
            </a:r>
            <a:r>
              <a:rPr kumimoji="0" lang="fr-FR" sz="1200" b="0" i="0" u="none" strike="noStrike" kern="1200" cap="none" spc="0" normalizeH="0" noProof="0" dirty="0">
                <a:ln>
                  <a:noFill/>
                </a:ln>
                <a:solidFill>
                  <a:prstClr val="black"/>
                </a:solidFill>
                <a:effectLst/>
                <a:uLnTx/>
                <a:uFillTx/>
                <a:latin typeface="Calibri Light" panose="020F0302020204030204" pitchFamily="34" charset="0"/>
                <a:cs typeface="Calibri Light" panose="020F0302020204030204" pitchFamily="34" charset="0"/>
              </a:rPr>
              <a:t>ha en conformité avec </a:t>
            </a:r>
            <a:r>
              <a:rPr kumimoji="0" lang="fr-FR" sz="1200" b="0" i="0" u="none" strike="noStrike" kern="1200" cap="none" spc="0" normalizeH="0" noProof="0" dirty="0" smtClean="0">
                <a:ln>
                  <a:noFill/>
                </a:ln>
                <a:solidFill>
                  <a:prstClr val="black"/>
                </a:solidFill>
                <a:effectLst/>
                <a:uLnTx/>
                <a:uFillTx/>
                <a:latin typeface="Calibri Light" panose="020F0302020204030204" pitchFamily="34" charset="0"/>
                <a:cs typeface="Calibri Light" panose="020F0302020204030204" pitchFamily="34" charset="0"/>
              </a:rPr>
              <a:t>le </a:t>
            </a:r>
            <a:r>
              <a:rPr kumimoji="0" lang="fr-FR" sz="1200" b="0" i="0" u="none" strike="noStrike" kern="1200" cap="none" spc="0" normalizeH="0" noProof="0" dirty="0" err="1" smtClean="0">
                <a:ln>
                  <a:noFill/>
                </a:ln>
                <a:solidFill>
                  <a:prstClr val="black"/>
                </a:solidFill>
                <a:effectLst/>
                <a:uLnTx/>
                <a:uFillTx/>
                <a:latin typeface="Calibri Light" panose="020F0302020204030204" pitchFamily="34" charset="0"/>
                <a:cs typeface="Calibri Light" panose="020F0302020204030204" pitchFamily="34" charset="0"/>
              </a:rPr>
              <a:t>SCoT</a:t>
            </a:r>
            <a:endParaRPr lang="fr-FR" sz="1200" dirty="0">
              <a:solidFill>
                <a:prstClr val="black"/>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3072727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5" name="ZoneTexte 14">
            <a:extLst>
              <a:ext uri="{FF2B5EF4-FFF2-40B4-BE49-F238E27FC236}">
                <a16:creationId xmlns:a16="http://schemas.microsoft.com/office/drawing/2014/main" xmlns="" id="{E81D954A-A4AC-4D5B-B112-1EAA233C8281}"/>
              </a:ext>
            </a:extLst>
          </p:cNvPr>
          <p:cNvSpPr txBox="1"/>
          <p:nvPr/>
        </p:nvSpPr>
        <p:spPr>
          <a:xfrm>
            <a:off x="171782" y="857141"/>
            <a:ext cx="776567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smtClean="0">
                <a:ln>
                  <a:noFill/>
                </a:ln>
                <a:solidFill>
                  <a:srgbClr val="C00000"/>
                </a:solidFill>
                <a:effectLst/>
                <a:uLnTx/>
                <a:uFillTx/>
                <a:latin typeface="Arial Narrow" panose="020B0606020202030204" pitchFamily="34" charset="0"/>
              </a:rPr>
              <a:t>ORIENTATIONS </a:t>
            </a:r>
            <a:r>
              <a:rPr kumimoji="0" lang="fr-FR" sz="1400" b="0" i="0" u="none" strike="noStrike" kern="1200" cap="none" spc="0" normalizeH="0" baseline="0" noProof="0" dirty="0">
                <a:ln>
                  <a:noFill/>
                </a:ln>
                <a:solidFill>
                  <a:srgbClr val="C00000"/>
                </a:solidFill>
                <a:effectLst/>
                <a:uLnTx/>
                <a:uFillTx/>
                <a:latin typeface="Arial Narrow" panose="020B0606020202030204" pitchFamily="34" charset="0"/>
              </a:rPr>
              <a:t>EN MATIERE DE</a:t>
            </a:r>
            <a:r>
              <a:rPr kumimoji="0" lang="fr-FR" sz="1400" b="0" i="0" u="none" strike="noStrike" kern="1200" cap="none" spc="0" normalizeH="0" noProof="0" dirty="0">
                <a:ln>
                  <a:noFill/>
                </a:ln>
                <a:solidFill>
                  <a:srgbClr val="C00000"/>
                </a:solidFill>
                <a:effectLst/>
                <a:uLnTx/>
                <a:uFillTx/>
                <a:latin typeface="Arial Narrow" panose="020B0606020202030204" pitchFamily="34" charset="0"/>
              </a:rPr>
              <a:t> DEVELOPPEMENT ECONOMIQUE</a:t>
            </a:r>
            <a:endParaRPr kumimoji="0" lang="fr-FR" sz="1400" b="0" i="0" u="none" strike="noStrike" kern="1200" cap="none" spc="0" normalizeH="0" baseline="0" noProof="0" dirty="0">
              <a:ln>
                <a:noFill/>
              </a:ln>
              <a:solidFill>
                <a:srgbClr val="C00000"/>
              </a:solidFill>
              <a:effectLst/>
              <a:uLnTx/>
              <a:uFillTx/>
              <a:latin typeface="Arial Narrow" panose="020B0606020202030204" pitchFamily="34" charset="0"/>
            </a:endParaRPr>
          </a:p>
        </p:txBody>
      </p:sp>
      <p:pic>
        <p:nvPicPr>
          <p:cNvPr id="17" name="Image 16"/>
          <p:cNvPicPr>
            <a:picLocks noChangeAspect="1"/>
          </p:cNvPicPr>
          <p:nvPr/>
        </p:nvPicPr>
        <p:blipFill rotWithShape="1">
          <a:blip r:embed="rId3">
            <a:extLst>
              <a:ext uri="{28A0092B-C50C-407E-A947-70E740481C1C}">
                <a14:useLocalDpi xmlns:a14="http://schemas.microsoft.com/office/drawing/2010/main" val="0"/>
              </a:ext>
            </a:extLst>
          </a:blip>
          <a:srcRect t="43228" r="54492" b="50337"/>
          <a:stretch/>
        </p:blipFill>
        <p:spPr>
          <a:xfrm>
            <a:off x="5074772" y="6322787"/>
            <a:ext cx="1975549" cy="308265"/>
          </a:xfrm>
          <a:prstGeom prst="rect">
            <a:avLst/>
          </a:prstGeom>
          <a:ln>
            <a:noFill/>
          </a:ln>
          <a:effectLst>
            <a:outerShdw blurRad="292100" dist="139700" dir="2700000" algn="tl" rotWithShape="0">
              <a:srgbClr val="333333">
                <a:alpha val="65000"/>
              </a:srgbClr>
            </a:outerShdw>
          </a:effectLst>
        </p:spPr>
      </p:pic>
      <p:cxnSp>
        <p:nvCxnSpPr>
          <p:cNvPr id="7" name="Connecteur en arc 6"/>
          <p:cNvCxnSpPr/>
          <p:nvPr/>
        </p:nvCxnSpPr>
        <p:spPr>
          <a:xfrm>
            <a:off x="4572000" y="3795438"/>
            <a:ext cx="2160240" cy="180819"/>
          </a:xfrm>
          <a:prstGeom prst="curvedConnector3">
            <a:avLst>
              <a:gd name="adj1" fmla="val 50000"/>
            </a:avLst>
          </a:prstGeom>
          <a:ln>
            <a:solidFill>
              <a:srgbClr val="A7152A"/>
            </a:solidFill>
            <a:tailEnd type="triangle"/>
          </a:ln>
        </p:spPr>
        <p:style>
          <a:lnRef idx="1">
            <a:schemeClr val="dk1"/>
          </a:lnRef>
          <a:fillRef idx="0">
            <a:schemeClr val="dk1"/>
          </a:fillRef>
          <a:effectRef idx="0">
            <a:schemeClr val="dk1"/>
          </a:effectRef>
          <a:fontRef idx="minor">
            <a:schemeClr val="tx1"/>
          </a:fontRef>
        </p:style>
      </p:cxn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0"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2.1 </a:t>
            </a:r>
            <a:r>
              <a:rPr lang="fr-FR" sz="2000" dirty="0">
                <a:latin typeface="Arial Narrow" panose="020B0606020202030204" pitchFamily="34" charset="0"/>
              </a:rPr>
              <a:t>– Le contexte du </a:t>
            </a:r>
            <a:r>
              <a:rPr lang="fr-FR" sz="2000" dirty="0" smtClean="0">
                <a:latin typeface="Arial Narrow" panose="020B0606020202030204" pitchFamily="34" charset="0"/>
              </a:rPr>
              <a:t>PLU : le PADD</a:t>
            </a:r>
            <a:endParaRPr lang="fr-FR" sz="2000" dirty="0">
              <a:latin typeface="Arial Narrow" panose="020B0606020202030204" pitchFamily="34" charset="0"/>
            </a:endParaRPr>
          </a:p>
        </p:txBody>
      </p:sp>
      <p:pic>
        <p:nvPicPr>
          <p:cNvPr id="23" name="Image 22"/>
          <p:cNvPicPr>
            <a:picLocks noChangeAspect="1"/>
          </p:cNvPicPr>
          <p:nvPr/>
        </p:nvPicPr>
        <p:blipFill rotWithShape="1">
          <a:blip r:embed="rId5"/>
          <a:srcRect l="22065" t="7909" r="26263" b="6748"/>
          <a:stretch/>
        </p:blipFill>
        <p:spPr>
          <a:xfrm>
            <a:off x="4615335" y="1162804"/>
            <a:ext cx="4464496" cy="4608512"/>
          </a:xfrm>
          <a:prstGeom prst="rect">
            <a:avLst/>
          </a:prstGeom>
          <a:ln>
            <a:noFill/>
          </a:ln>
          <a:effectLst>
            <a:outerShdw blurRad="292100" dist="139700" dir="2700000" algn="tl" rotWithShape="0">
              <a:srgbClr val="333333">
                <a:alpha val="65000"/>
              </a:srgbClr>
            </a:outerShdw>
          </a:effectLst>
        </p:spPr>
      </p:pic>
      <p:sp>
        <p:nvSpPr>
          <p:cNvPr id="24" name="ZoneTexte 23">
            <a:extLst>
              <a:ext uri="{FF2B5EF4-FFF2-40B4-BE49-F238E27FC236}">
                <a16:creationId xmlns:a16="http://schemas.microsoft.com/office/drawing/2014/main" xmlns="" id="{73724E61-93EF-4E98-B97D-FE02BCBEA9A4}"/>
              </a:ext>
            </a:extLst>
          </p:cNvPr>
          <p:cNvSpPr txBox="1"/>
          <p:nvPr/>
        </p:nvSpPr>
        <p:spPr>
          <a:xfrm>
            <a:off x="123448" y="1255724"/>
            <a:ext cx="4445977" cy="3724096"/>
          </a:xfrm>
          <a:prstGeom prst="rect">
            <a:avLst/>
          </a:prstGeom>
          <a:noFill/>
        </p:spPr>
        <p:txBody>
          <a:bodyPr wrap="square" rtlCol="0">
            <a:spAutoFit/>
          </a:bodyPr>
          <a:lstStyle/>
          <a:p>
            <a:pPr algn="just">
              <a:defRPr/>
            </a:pPr>
            <a:r>
              <a:rPr lang="fr-FR" sz="1600" dirty="0">
                <a:solidFill>
                  <a:srgbClr val="C00000"/>
                </a:solidFill>
                <a:latin typeface="Calibri Light" panose="020F0302020204030204" pitchFamily="34" charset="0"/>
              </a:rPr>
              <a:t>Revoir la ventilation économique sur le bourg en fonction des circonstances </a:t>
            </a:r>
            <a:r>
              <a:rPr lang="fr-FR" sz="1600" dirty="0" smtClean="0">
                <a:solidFill>
                  <a:srgbClr val="C00000"/>
                </a:solidFill>
                <a:latin typeface="Calibri Light" panose="020F0302020204030204" pitchFamily="34" charset="0"/>
              </a:rPr>
              <a:t>urbaines</a:t>
            </a:r>
          </a:p>
          <a:p>
            <a:pPr marL="285750" indent="-285750" algn="just">
              <a:buFont typeface="Arial" panose="020B0604020202020204" pitchFamily="34" charset="0"/>
              <a:buChar char="•"/>
              <a:defRPr/>
            </a:pPr>
            <a:r>
              <a:rPr lang="fr-FR" sz="1200" dirty="0" smtClean="0">
                <a:solidFill>
                  <a:prstClr val="black"/>
                </a:solidFill>
                <a:latin typeface="Calibri Light" panose="020F0302020204030204" pitchFamily="34" charset="0"/>
              </a:rPr>
              <a:t>Permettre </a:t>
            </a:r>
            <a:r>
              <a:rPr lang="fr-FR" sz="1200" dirty="0">
                <a:solidFill>
                  <a:prstClr val="black"/>
                </a:solidFill>
                <a:latin typeface="Calibri Light" panose="020F0302020204030204" pitchFamily="34" charset="0"/>
              </a:rPr>
              <a:t>la reconversion économique de sites existants considérés aujourd’hui comme pathogènes – ruines, ou pollutions, entreposage de ferrailles de longue date, etc. afin d’impulser une évolution de l’existant </a:t>
            </a:r>
            <a:r>
              <a:rPr lang="fr-FR" sz="1200" dirty="0" smtClean="0">
                <a:solidFill>
                  <a:prstClr val="black"/>
                </a:solidFill>
                <a:latin typeface="Calibri Light" panose="020F0302020204030204" pitchFamily="34" charset="0"/>
              </a:rPr>
              <a:t>: </a:t>
            </a:r>
            <a:r>
              <a:rPr lang="fr-FR" sz="1200" dirty="0">
                <a:solidFill>
                  <a:prstClr val="black"/>
                </a:solidFill>
                <a:latin typeface="Calibri Light" panose="020F0302020204030204" pitchFamily="34" charset="0"/>
              </a:rPr>
              <a:t>site des ferrailleurs vers une plateforme de </a:t>
            </a:r>
            <a:r>
              <a:rPr lang="fr-FR" sz="1200" dirty="0" smtClean="0">
                <a:solidFill>
                  <a:prstClr val="black"/>
                </a:solidFill>
                <a:latin typeface="Calibri Light" panose="020F0302020204030204" pitchFamily="34" charset="0"/>
              </a:rPr>
              <a:t>déchets inertes et déchets verts ainsi que les équipements complémentaires de traitement, pour le site du Cheval Blanc ; </a:t>
            </a:r>
          </a:p>
          <a:p>
            <a:pPr algn="just">
              <a:defRPr/>
            </a:pPr>
            <a:endParaRPr lang="fr-FR" sz="1200" dirty="0" smtClean="0">
              <a:solidFill>
                <a:srgbClr val="FF0000"/>
              </a:solidFill>
              <a:latin typeface="Calibri Light" panose="020F0302020204030204" pitchFamily="34" charset="0"/>
            </a:endParaRPr>
          </a:p>
          <a:p>
            <a:pPr marL="285750" indent="-285750" algn="just">
              <a:buFont typeface="Arial" panose="020B0604020202020204" pitchFamily="34" charset="0"/>
              <a:buChar char="•"/>
              <a:defRPr/>
            </a:pPr>
            <a:r>
              <a:rPr lang="fr-FR" sz="1200" dirty="0" smtClean="0">
                <a:latin typeface="Calibri Light" panose="020F0302020204030204" pitchFamily="34" charset="0"/>
              </a:rPr>
              <a:t>Il convient de mentionner qu’une diminution des reculs est proposée en lien avec l’application de la loi Barnier depuis l’axe de la RD910 pour le site du Cheval Blanc, permettant de créer une opportunité de reconversion de ces activités tombées en désuétude et une meilleure intégration des futures activités.</a:t>
            </a:r>
          </a:p>
          <a:p>
            <a:pPr algn="just">
              <a:defRPr/>
            </a:pPr>
            <a:endParaRPr lang="fr-FR" sz="1200" dirty="0" smtClean="0">
              <a:latin typeface="Calibri Light" panose="020F0302020204030204" pitchFamily="34" charset="0"/>
            </a:endParaRPr>
          </a:p>
          <a:p>
            <a:pPr marL="285750" indent="-285750" algn="just">
              <a:buFont typeface="Arial" panose="020B0604020202020204" pitchFamily="34" charset="0"/>
              <a:buChar char="•"/>
              <a:defRPr/>
            </a:pPr>
            <a:r>
              <a:rPr lang="fr-FR" sz="1200" dirty="0" smtClean="0">
                <a:latin typeface="Calibri Light" panose="020F0302020204030204" pitchFamily="34" charset="0"/>
              </a:rPr>
              <a:t>Enfin, envisager l’étude de projets de production d’énergie « verte » avec un parc photovoltaïque sur un délaissé entre A10 et LGV</a:t>
            </a:r>
            <a:endParaRPr lang="fr-FR" sz="1200" dirty="0">
              <a:latin typeface="Calibri Light" panose="020F0302020204030204" pitchFamily="34" charset="0"/>
            </a:endParaRPr>
          </a:p>
        </p:txBody>
      </p:sp>
      <p:pic>
        <p:nvPicPr>
          <p:cNvPr id="26" name="Image 25"/>
          <p:cNvPicPr>
            <a:picLocks noChangeAspect="1"/>
          </p:cNvPicPr>
          <p:nvPr/>
        </p:nvPicPr>
        <p:blipFill rotWithShape="1">
          <a:blip r:embed="rId6"/>
          <a:srcRect l="38755" t="18002" r="34992" b="15990"/>
          <a:stretch/>
        </p:blipFill>
        <p:spPr>
          <a:xfrm>
            <a:off x="7461271" y="4265156"/>
            <a:ext cx="1652376" cy="25965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373710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 17"/>
          <p:cNvPicPr/>
          <p:nvPr/>
        </p:nvPicPr>
        <p:blipFill>
          <a:blip r:embed="rId2" cstate="print">
            <a:extLst>
              <a:ext uri="{28A0092B-C50C-407E-A947-70E740481C1C}">
                <a14:useLocalDpi xmlns:a14="http://schemas.microsoft.com/office/drawing/2010/main" val="0"/>
              </a:ext>
            </a:extLst>
          </a:blip>
          <a:stretch>
            <a:fillRect/>
          </a:stretch>
        </p:blipFill>
        <p:spPr>
          <a:xfrm>
            <a:off x="971600" y="930922"/>
            <a:ext cx="7488832" cy="5810445"/>
          </a:xfrm>
          <a:prstGeom prst="rect">
            <a:avLst/>
          </a:prstGeom>
        </p:spPr>
      </p:pic>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3" name="Espace réservé du pied de page 3"/>
          <p:cNvSpPr>
            <a:spLocks noGrp="1"/>
          </p:cNvSpPr>
          <p:nvPr>
            <p:ph type="ftr" sz="quarter" idx="11"/>
          </p:nvPr>
        </p:nvSpPr>
        <p:spPr>
          <a:xfrm rot="16200000">
            <a:off x="3428321" y="-3319727"/>
            <a:ext cx="82232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4" name="Imag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16" name="Image 15"/>
          <p:cNvPicPr>
            <a:picLocks noChangeAspect="1"/>
          </p:cNvPicPr>
          <p:nvPr/>
        </p:nvPicPr>
        <p:blipFill rotWithShape="1">
          <a:blip r:embed="rId5">
            <a:extLst>
              <a:ext uri="{28A0092B-C50C-407E-A947-70E740481C1C}">
                <a14:useLocalDpi xmlns:a14="http://schemas.microsoft.com/office/drawing/2010/main" val="0"/>
              </a:ext>
            </a:extLst>
          </a:blip>
          <a:srcRect t="49191" r="53120"/>
          <a:stretch/>
        </p:blipFill>
        <p:spPr>
          <a:xfrm>
            <a:off x="7584724" y="851012"/>
            <a:ext cx="1559276" cy="1337572"/>
          </a:xfrm>
          <a:prstGeom prst="rect">
            <a:avLst/>
          </a:prstGeom>
        </p:spPr>
      </p:pic>
      <p:pic>
        <p:nvPicPr>
          <p:cNvPr id="17" name="Image 16"/>
          <p:cNvPicPr>
            <a:picLocks noChangeAspect="1"/>
          </p:cNvPicPr>
          <p:nvPr/>
        </p:nvPicPr>
        <p:blipFill rotWithShape="1">
          <a:blip r:embed="rId5">
            <a:extLst>
              <a:ext uri="{28A0092B-C50C-407E-A947-70E740481C1C}">
                <a14:useLocalDpi xmlns:a14="http://schemas.microsoft.com/office/drawing/2010/main" val="0"/>
              </a:ext>
            </a:extLst>
          </a:blip>
          <a:srcRect r="53120" b="49091"/>
          <a:stretch/>
        </p:blipFill>
        <p:spPr>
          <a:xfrm>
            <a:off x="6016316" y="848388"/>
            <a:ext cx="1559276" cy="1340196"/>
          </a:xfrm>
          <a:prstGeom prst="rect">
            <a:avLst/>
          </a:prstGeom>
        </p:spPr>
      </p:pic>
      <p:pic>
        <p:nvPicPr>
          <p:cNvPr id="20" name="Image 19"/>
          <p:cNvPicPr>
            <a:picLocks noChangeAspect="1"/>
          </p:cNvPicPr>
          <p:nvPr/>
        </p:nvPicPr>
        <p:blipFill rotWithShape="1">
          <a:blip r:embed="rId6" cstate="print">
            <a:extLst>
              <a:ext uri="{28A0092B-C50C-407E-A947-70E740481C1C}">
                <a14:useLocalDpi xmlns:a14="http://schemas.microsoft.com/office/drawing/2010/main" val="0"/>
              </a:ext>
            </a:extLst>
          </a:blip>
          <a:srcRect l="88587" t="3938" b="65089"/>
          <a:stretch/>
        </p:blipFill>
        <p:spPr>
          <a:xfrm>
            <a:off x="57861" y="4645884"/>
            <a:ext cx="1561811" cy="221211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368529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Image 29"/>
          <p:cNvPicPr/>
          <p:nvPr/>
        </p:nvPicPr>
        <p:blipFill>
          <a:blip r:embed="rId2" cstate="print">
            <a:extLst>
              <a:ext uri="{28A0092B-C50C-407E-A947-70E740481C1C}">
                <a14:useLocalDpi xmlns:a14="http://schemas.microsoft.com/office/drawing/2010/main" val="0"/>
              </a:ext>
            </a:extLst>
          </a:blip>
          <a:stretch>
            <a:fillRect/>
          </a:stretch>
        </p:blipFill>
        <p:spPr>
          <a:xfrm>
            <a:off x="619590" y="1019484"/>
            <a:ext cx="4511090" cy="3311132"/>
          </a:xfrm>
          <a:prstGeom prst="rect">
            <a:avLst/>
          </a:prstGeom>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19"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0"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21" name="Image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24" name="ZoneTexte 23"/>
          <p:cNvSpPr txBox="1"/>
          <p:nvPr/>
        </p:nvSpPr>
        <p:spPr>
          <a:xfrm>
            <a:off x="2339756" y="896927"/>
            <a:ext cx="2232244" cy="246221"/>
          </a:xfrm>
          <a:prstGeom prst="rect">
            <a:avLst/>
          </a:prstGeom>
          <a:noFill/>
        </p:spPr>
        <p:txBody>
          <a:bodyPr wrap="square" rtlCol="0">
            <a:spAutoFit/>
          </a:bodyPr>
          <a:lstStyle/>
          <a:p>
            <a:pPr marR="0" algn="ctr" defTabSz="914400" rtl="0" eaLnBrk="1" fontAlgn="auto" latinLnBrk="0" hangingPunct="1">
              <a:lnSpc>
                <a:spcPct val="100000"/>
              </a:lnSpc>
              <a:spcBef>
                <a:spcPts val="0"/>
              </a:spcBef>
              <a:spcAft>
                <a:spcPts val="0"/>
              </a:spcAft>
              <a:buClrTx/>
              <a:buSzTx/>
              <a:tabLst/>
            </a:pPr>
            <a:r>
              <a:rPr lang="fr-FR" sz="1000" b="1" dirty="0" smtClean="0">
                <a:latin typeface="Calibri Light" panose="020F0302020204030204" pitchFamily="34" charset="0"/>
              </a:rPr>
              <a:t>Aire d’e</a:t>
            </a:r>
            <a:r>
              <a:rPr kumimoji="0" lang="fr-FR" sz="1000" b="1" i="0" u="none" strike="noStrike" kern="1200" cap="none" spc="0" normalizeH="0" baseline="0" noProof="0" dirty="0" err="1" smtClean="0">
                <a:ln>
                  <a:noFill/>
                </a:ln>
                <a:effectLst/>
                <a:uLnTx/>
                <a:uFillTx/>
                <a:latin typeface="Calibri Light" panose="020F0302020204030204" pitchFamily="34" charset="0"/>
              </a:rPr>
              <a:t>xtension</a:t>
            </a:r>
            <a:r>
              <a:rPr kumimoji="0" lang="fr-FR" sz="1000" b="1" i="0" u="none" strike="noStrike" kern="1200" cap="none" spc="0" normalizeH="0" baseline="0" noProof="0" dirty="0" smtClean="0">
                <a:ln>
                  <a:noFill/>
                </a:ln>
                <a:effectLst/>
                <a:uLnTx/>
                <a:uFillTx/>
                <a:latin typeface="Calibri Light" panose="020F0302020204030204" pitchFamily="34" charset="0"/>
              </a:rPr>
              <a:t> à court terme de </a:t>
            </a:r>
            <a:r>
              <a:rPr lang="fr-FR" sz="1000" b="1" dirty="0" smtClean="0">
                <a:latin typeface="Calibri Light" panose="020F0302020204030204" pitchFamily="34" charset="0"/>
              </a:rPr>
              <a:t>41</a:t>
            </a:r>
            <a:r>
              <a:rPr lang="fr-FR" sz="1000" b="1" noProof="0" dirty="0" smtClean="0">
                <a:latin typeface="Calibri Light" panose="020F0302020204030204" pitchFamily="34" charset="0"/>
              </a:rPr>
              <a:t> </a:t>
            </a:r>
            <a:r>
              <a:rPr kumimoji="0" lang="fr-FR" sz="1000" b="1" i="0" u="none" strike="noStrike" kern="1200" cap="none" spc="0" normalizeH="0" baseline="0" noProof="0" dirty="0" smtClean="0">
                <a:ln>
                  <a:noFill/>
                </a:ln>
                <a:effectLst/>
                <a:uLnTx/>
                <a:uFillTx/>
                <a:latin typeface="Calibri Light" panose="020F0302020204030204" pitchFamily="34" charset="0"/>
              </a:rPr>
              <a:t>ha</a:t>
            </a:r>
            <a:endParaRPr kumimoji="0" lang="fr-FR" sz="1000" b="1" i="0" u="none" strike="noStrike" kern="1200" cap="none" spc="0" normalizeH="0" baseline="0" noProof="0" dirty="0">
              <a:ln>
                <a:noFill/>
              </a:ln>
              <a:effectLst/>
              <a:uLnTx/>
              <a:uFillTx/>
              <a:latin typeface="Calibri Light" panose="020F0302020204030204" pitchFamily="34" charset="0"/>
            </a:endParaRPr>
          </a:p>
        </p:txBody>
      </p:sp>
      <p:cxnSp>
        <p:nvCxnSpPr>
          <p:cNvPr id="25" name="Connecteur en arc 24"/>
          <p:cNvCxnSpPr/>
          <p:nvPr/>
        </p:nvCxnSpPr>
        <p:spPr>
          <a:xfrm rot="5400000">
            <a:off x="1416618" y="1276853"/>
            <a:ext cx="1278907" cy="855401"/>
          </a:xfrm>
          <a:prstGeom prst="curvedConnector3">
            <a:avLst/>
          </a:prstGeom>
          <a:ln>
            <a:solidFill>
              <a:schemeClr val="bg1"/>
            </a:solidFill>
            <a:tailEnd type="triangle"/>
          </a:ln>
        </p:spPr>
        <p:style>
          <a:lnRef idx="1">
            <a:schemeClr val="accent4"/>
          </a:lnRef>
          <a:fillRef idx="0">
            <a:schemeClr val="accent4"/>
          </a:fillRef>
          <a:effectRef idx="0">
            <a:schemeClr val="accent4"/>
          </a:effectRef>
          <a:fontRef idx="minor">
            <a:schemeClr val="tx1"/>
          </a:fontRef>
        </p:style>
      </p:cxnSp>
      <p:sp>
        <p:nvSpPr>
          <p:cNvPr id="26" name="ZoneTexte 25"/>
          <p:cNvSpPr txBox="1"/>
          <p:nvPr/>
        </p:nvSpPr>
        <p:spPr>
          <a:xfrm>
            <a:off x="5364088" y="3935618"/>
            <a:ext cx="1584176" cy="400110"/>
          </a:xfrm>
          <a:prstGeom prst="rect">
            <a:avLst/>
          </a:prstGeom>
          <a:noFill/>
        </p:spPr>
        <p:txBody>
          <a:bodyPr wrap="square" rtlCol="0">
            <a:spAutoFit/>
          </a:bodyPr>
          <a:lstStyle/>
          <a:p>
            <a:pPr marR="0" algn="ctr" defTabSz="914400" rtl="0" eaLnBrk="1" fontAlgn="auto" latinLnBrk="0" hangingPunct="1">
              <a:lnSpc>
                <a:spcPct val="100000"/>
              </a:lnSpc>
              <a:spcBef>
                <a:spcPts val="0"/>
              </a:spcBef>
              <a:spcAft>
                <a:spcPts val="0"/>
              </a:spcAft>
              <a:buClrTx/>
              <a:buSzTx/>
              <a:tabLst/>
            </a:pPr>
            <a:r>
              <a:rPr lang="fr-FR" sz="1000" b="1" dirty="0" smtClean="0">
                <a:solidFill>
                  <a:prstClr val="black"/>
                </a:solidFill>
                <a:latin typeface="Calibri Light" panose="020F0302020204030204" pitchFamily="34" charset="0"/>
              </a:rPr>
              <a:t>Aire d’e</a:t>
            </a:r>
            <a:r>
              <a:rPr kumimoji="0" lang="fr-FR" sz="1000" b="1" i="0" u="none" strike="noStrike" kern="1200" cap="none" spc="0" normalizeH="0" baseline="0" noProof="0" dirty="0" err="1" smtClean="0">
                <a:ln>
                  <a:noFill/>
                </a:ln>
                <a:solidFill>
                  <a:prstClr val="black"/>
                </a:solidFill>
                <a:effectLst/>
                <a:uLnTx/>
                <a:uFillTx/>
                <a:latin typeface="Calibri Light" panose="020F0302020204030204" pitchFamily="34" charset="0"/>
              </a:rPr>
              <a:t>xtension</a:t>
            </a:r>
            <a:r>
              <a:rPr kumimoji="0" lang="fr-FR" sz="1000" b="1" i="0" u="none" strike="noStrike" kern="1200" cap="none" spc="0" normalizeH="0" baseline="0" noProof="0" dirty="0" smtClean="0">
                <a:ln>
                  <a:noFill/>
                </a:ln>
                <a:solidFill>
                  <a:prstClr val="black"/>
                </a:solidFill>
                <a:effectLst/>
                <a:uLnTx/>
                <a:uFillTx/>
                <a:latin typeface="Calibri Light" panose="020F0302020204030204" pitchFamily="34" charset="0"/>
              </a:rPr>
              <a:t> à long terme de </a:t>
            </a:r>
            <a:r>
              <a:rPr lang="fr-FR" sz="1000" b="1" noProof="0" dirty="0" smtClean="0">
                <a:solidFill>
                  <a:prstClr val="black"/>
                </a:solidFill>
                <a:latin typeface="Calibri Light" panose="020F0302020204030204" pitchFamily="34" charset="0"/>
              </a:rPr>
              <a:t>7</a:t>
            </a:r>
            <a:r>
              <a:rPr kumimoji="0" lang="fr-FR" sz="1000" b="1" i="0" u="none" strike="noStrike" kern="1200" cap="none" spc="0" normalizeH="0" baseline="0" noProof="0" dirty="0" smtClean="0">
                <a:ln>
                  <a:noFill/>
                </a:ln>
                <a:solidFill>
                  <a:prstClr val="black"/>
                </a:solidFill>
                <a:effectLst/>
                <a:uLnTx/>
                <a:uFillTx/>
                <a:latin typeface="Calibri Light" panose="020F0302020204030204" pitchFamily="34" charset="0"/>
              </a:rPr>
              <a:t> ha </a:t>
            </a:r>
            <a:endParaRPr kumimoji="0" lang="fr-FR" sz="1000" b="1" i="0" u="none" strike="noStrike" kern="1200" cap="none" spc="0" normalizeH="0" baseline="0" noProof="0" dirty="0">
              <a:ln>
                <a:noFill/>
              </a:ln>
              <a:solidFill>
                <a:prstClr val="black"/>
              </a:solidFill>
              <a:effectLst/>
              <a:uLnTx/>
              <a:uFillTx/>
              <a:latin typeface="Calibri Light" panose="020F0302020204030204" pitchFamily="34" charset="0"/>
            </a:endParaRPr>
          </a:p>
        </p:txBody>
      </p:sp>
      <p:cxnSp>
        <p:nvCxnSpPr>
          <p:cNvPr id="27" name="Connecteur en arc 26"/>
          <p:cNvCxnSpPr/>
          <p:nvPr/>
        </p:nvCxnSpPr>
        <p:spPr>
          <a:xfrm rot="10800000">
            <a:off x="2246698" y="3460493"/>
            <a:ext cx="3222177" cy="760233"/>
          </a:xfrm>
          <a:prstGeom prst="curved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pic>
        <p:nvPicPr>
          <p:cNvPr id="29" name="Image 28"/>
          <p:cNvPicPr>
            <a:picLocks noChangeAspect="1"/>
          </p:cNvPicPr>
          <p:nvPr/>
        </p:nvPicPr>
        <p:blipFill rotWithShape="1">
          <a:blip r:embed="rId5" cstate="print">
            <a:extLst>
              <a:ext uri="{28A0092B-C50C-407E-A947-70E740481C1C}">
                <a14:useLocalDpi xmlns:a14="http://schemas.microsoft.com/office/drawing/2010/main" val="0"/>
              </a:ext>
            </a:extLst>
          </a:blip>
          <a:srcRect l="78350" b="63580"/>
          <a:stretch/>
        </p:blipFill>
        <p:spPr>
          <a:xfrm>
            <a:off x="5689360" y="891885"/>
            <a:ext cx="3307984" cy="2904244"/>
          </a:xfrm>
          <a:prstGeom prst="rect">
            <a:avLst/>
          </a:prstGeom>
          <a:ln>
            <a:noFill/>
          </a:ln>
          <a:effectLst>
            <a:outerShdw blurRad="292100" dist="139700" dir="2700000" algn="tl" rotWithShape="0">
              <a:srgbClr val="333333">
                <a:alpha val="65000"/>
              </a:srgbClr>
            </a:outerShdw>
          </a:effectLst>
        </p:spPr>
      </p:pic>
      <p:pic>
        <p:nvPicPr>
          <p:cNvPr id="6" name="Image 5"/>
          <p:cNvPicPr>
            <a:picLocks noChangeAspect="1"/>
          </p:cNvPicPr>
          <p:nvPr/>
        </p:nvPicPr>
        <p:blipFill rotWithShape="1">
          <a:blip r:embed="rId6"/>
          <a:srcRect b="11211"/>
          <a:stretch/>
        </p:blipFill>
        <p:spPr>
          <a:xfrm>
            <a:off x="590868" y="4392961"/>
            <a:ext cx="6224854" cy="2361694"/>
          </a:xfrm>
          <a:prstGeom prst="rect">
            <a:avLst/>
          </a:prstGeom>
        </p:spPr>
      </p:pic>
    </p:spTree>
    <p:extLst>
      <p:ext uri="{BB962C8B-B14F-4D97-AF65-F5344CB8AC3E}">
        <p14:creationId xmlns:p14="http://schemas.microsoft.com/office/powerpoint/2010/main" val="32577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2"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5" name="Image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14" name="Image 13"/>
          <p:cNvPicPr>
            <a:picLocks noChangeAspect="1"/>
          </p:cNvPicPr>
          <p:nvPr/>
        </p:nvPicPr>
        <p:blipFill rotWithShape="1">
          <a:blip r:embed="rId4" cstate="print">
            <a:extLst>
              <a:ext uri="{28A0092B-C50C-407E-A947-70E740481C1C}">
                <a14:useLocalDpi xmlns:a14="http://schemas.microsoft.com/office/drawing/2010/main" val="0"/>
              </a:ext>
            </a:extLst>
          </a:blip>
          <a:srcRect l="78350" b="63580"/>
          <a:stretch/>
        </p:blipFill>
        <p:spPr>
          <a:xfrm>
            <a:off x="5469667" y="3754329"/>
            <a:ext cx="3202404" cy="2811550"/>
          </a:xfrm>
          <a:prstGeom prst="rect">
            <a:avLst/>
          </a:prstGeom>
          <a:ln>
            <a:noFill/>
          </a:ln>
          <a:effectLst>
            <a:outerShdw blurRad="292100" dist="139700" dir="2700000" algn="tl" rotWithShape="0">
              <a:srgbClr val="333333">
                <a:alpha val="65000"/>
              </a:srgbClr>
            </a:outerShdw>
          </a:effectLst>
        </p:spPr>
      </p:pic>
      <p:pic>
        <p:nvPicPr>
          <p:cNvPr id="17" name="Image 16"/>
          <p:cNvPicPr/>
          <p:nvPr/>
        </p:nvPicPr>
        <p:blipFill>
          <a:blip r:embed="rId5" cstate="print">
            <a:extLst>
              <a:ext uri="{28A0092B-C50C-407E-A947-70E740481C1C}">
                <a14:useLocalDpi xmlns:a14="http://schemas.microsoft.com/office/drawing/2010/main" val="0"/>
              </a:ext>
            </a:extLst>
          </a:blip>
          <a:stretch>
            <a:fillRect/>
          </a:stretch>
        </p:blipFill>
        <p:spPr>
          <a:xfrm>
            <a:off x="5346884" y="1073396"/>
            <a:ext cx="3325187" cy="2365337"/>
          </a:xfrm>
          <a:prstGeom prst="rect">
            <a:avLst/>
          </a:prstGeom>
        </p:spPr>
      </p:pic>
      <p:pic>
        <p:nvPicPr>
          <p:cNvPr id="3" name="Image 2"/>
          <p:cNvPicPr>
            <a:picLocks noChangeAspect="1"/>
          </p:cNvPicPr>
          <p:nvPr/>
        </p:nvPicPr>
        <p:blipFill>
          <a:blip r:embed="rId6"/>
          <a:stretch>
            <a:fillRect/>
          </a:stretch>
        </p:blipFill>
        <p:spPr>
          <a:xfrm>
            <a:off x="23908" y="1073396"/>
            <a:ext cx="5445759" cy="4874342"/>
          </a:xfrm>
          <a:prstGeom prst="rect">
            <a:avLst/>
          </a:prstGeom>
        </p:spPr>
      </p:pic>
    </p:spTree>
    <p:extLst>
      <p:ext uri="{BB962C8B-B14F-4D97-AF65-F5344CB8AC3E}">
        <p14:creationId xmlns:p14="http://schemas.microsoft.com/office/powerpoint/2010/main" val="29462917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3" name="Image 2"/>
          <p:cNvPicPr>
            <a:picLocks noChangeAspect="1"/>
          </p:cNvPicPr>
          <p:nvPr/>
        </p:nvPicPr>
        <p:blipFill>
          <a:blip r:embed="rId4"/>
          <a:stretch>
            <a:fillRect/>
          </a:stretch>
        </p:blipFill>
        <p:spPr>
          <a:xfrm>
            <a:off x="899592" y="866123"/>
            <a:ext cx="6624736" cy="6253955"/>
          </a:xfrm>
          <a:prstGeom prst="rect">
            <a:avLst/>
          </a:prstGeom>
        </p:spPr>
      </p:pic>
    </p:spTree>
    <p:extLst>
      <p:ext uri="{BB962C8B-B14F-4D97-AF65-F5344CB8AC3E}">
        <p14:creationId xmlns:p14="http://schemas.microsoft.com/office/powerpoint/2010/main" val="11149012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rotWithShape="1">
          <a:blip r:embed="rId2"/>
          <a:srcRect l="25997" t="10878" r="37998" b="11780"/>
          <a:stretch/>
        </p:blipFill>
        <p:spPr>
          <a:xfrm>
            <a:off x="3435018" y="624468"/>
            <a:ext cx="5112568" cy="6177687"/>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6" name="Image 5"/>
          <p:cNvPicPr>
            <a:picLocks noChangeAspect="1"/>
          </p:cNvPicPr>
          <p:nvPr/>
        </p:nvPicPr>
        <p:blipFill rotWithShape="1">
          <a:blip r:embed="rId5">
            <a:extLst>
              <a:ext uri="{28A0092B-C50C-407E-A947-70E740481C1C}">
                <a14:useLocalDpi xmlns:a14="http://schemas.microsoft.com/office/drawing/2010/main" val="0"/>
              </a:ext>
            </a:extLst>
          </a:blip>
          <a:srcRect b="14234"/>
          <a:stretch/>
        </p:blipFill>
        <p:spPr>
          <a:xfrm>
            <a:off x="-22364" y="3596848"/>
            <a:ext cx="3909508" cy="32284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604458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2"/>
          <a:srcRect l="36061" t="8942" r="35436" b="9716"/>
          <a:stretch/>
        </p:blipFill>
        <p:spPr>
          <a:xfrm>
            <a:off x="5585062" y="836712"/>
            <a:ext cx="3037452" cy="4875910"/>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12" name="Image 11"/>
          <p:cNvPicPr>
            <a:picLocks noChangeAspect="1"/>
          </p:cNvPicPr>
          <p:nvPr/>
        </p:nvPicPr>
        <p:blipFill rotWithShape="1">
          <a:blip r:embed="rId5">
            <a:extLst>
              <a:ext uri="{28A0092B-C50C-407E-A947-70E740481C1C}">
                <a14:useLocalDpi xmlns:a14="http://schemas.microsoft.com/office/drawing/2010/main" val="0"/>
              </a:ext>
            </a:extLst>
          </a:blip>
          <a:srcRect b="7984"/>
          <a:stretch/>
        </p:blipFill>
        <p:spPr>
          <a:xfrm>
            <a:off x="5089597" y="5585553"/>
            <a:ext cx="3561407" cy="1272447"/>
          </a:xfrm>
          <a:prstGeom prst="rect">
            <a:avLst/>
          </a:prstGeom>
          <a:ln>
            <a:noFill/>
          </a:ln>
          <a:effectLst>
            <a:outerShdw blurRad="292100" dist="139700" dir="2700000" algn="tl" rotWithShape="0">
              <a:srgbClr val="333333">
                <a:alpha val="65000"/>
              </a:srgbClr>
            </a:outerShdw>
          </a:effectLst>
        </p:spPr>
      </p:pic>
      <p:graphicFrame>
        <p:nvGraphicFramePr>
          <p:cNvPr id="14" name="Tableau 13">
            <a:extLst>
              <a:ext uri="{FF2B5EF4-FFF2-40B4-BE49-F238E27FC236}">
                <a16:creationId xmlns:a16="http://schemas.microsoft.com/office/drawing/2014/main" xmlns="" id="{6BA3ACF0-DC00-4BB0-B97F-A530FC615DA2}"/>
              </a:ext>
            </a:extLst>
          </p:cNvPr>
          <p:cNvGraphicFramePr>
            <a:graphicFrameLocks noGrp="1"/>
          </p:cNvGraphicFramePr>
          <p:nvPr>
            <p:extLst>
              <p:ext uri="{D42A27DB-BD31-4B8C-83A1-F6EECF244321}">
                <p14:modId xmlns:p14="http://schemas.microsoft.com/office/powerpoint/2010/main" val="3898006437"/>
              </p:ext>
            </p:extLst>
          </p:nvPr>
        </p:nvGraphicFramePr>
        <p:xfrm>
          <a:off x="167830" y="1035406"/>
          <a:ext cx="4864786" cy="5730240"/>
        </p:xfrm>
        <a:graphic>
          <a:graphicData uri="http://schemas.openxmlformats.org/drawingml/2006/table">
            <a:tbl>
              <a:tblPr firstRow="1" bandRow="1">
                <a:tableStyleId>{8A107856-5554-42FB-B03E-39F5DBC370BA}</a:tableStyleId>
              </a:tblPr>
              <a:tblGrid>
                <a:gridCol w="719359">
                  <a:extLst>
                    <a:ext uri="{9D8B030D-6E8A-4147-A177-3AD203B41FA5}">
                      <a16:colId xmlns:a16="http://schemas.microsoft.com/office/drawing/2014/main" xmlns="" val="20000"/>
                    </a:ext>
                  </a:extLst>
                </a:gridCol>
                <a:gridCol w="4145427">
                  <a:extLst>
                    <a:ext uri="{9D8B030D-6E8A-4147-A177-3AD203B41FA5}">
                      <a16:colId xmlns:a16="http://schemas.microsoft.com/office/drawing/2014/main" xmlns="" val="20001"/>
                    </a:ext>
                  </a:extLst>
                </a:gridCol>
              </a:tblGrid>
              <a:tr h="370840">
                <a:tc>
                  <a:txBody>
                    <a:bodyPr/>
                    <a:lstStyle/>
                    <a:p>
                      <a:pPr marL="0" algn="l" defTabSz="914400" rtl="0" eaLnBrk="1" latinLnBrk="0" hangingPunct="1"/>
                      <a:r>
                        <a:rPr lang="fr-FR" sz="1000" b="0" kern="1200" baseline="0" dirty="0" smtClean="0"/>
                        <a:t>Caractéristiques propres à la réduction du recul  Loi Barnier</a:t>
                      </a:r>
                      <a:endParaRPr lang="fr-FR" sz="1000" b="0" kern="1200" baseline="0" dirty="0">
                        <a:solidFill>
                          <a:schemeClr val="tx1"/>
                        </a:solidFill>
                        <a:latin typeface="Arial Narrow" panose="020B0606020202030204" pitchFamily="34" charset="0"/>
                        <a:ea typeface="+mn-ea"/>
                        <a:cs typeface="+mn-cs"/>
                      </a:endParaRPr>
                    </a:p>
                  </a:txBody>
                  <a:tcPr/>
                </a:tc>
                <a:tc>
                  <a:txBody>
                    <a:bodyPr/>
                    <a:lstStyle/>
                    <a:p>
                      <a:pPr marL="0" algn="just" defTabSz="914400" rtl="0" eaLnBrk="1" latinLnBrk="0" hangingPunct="1"/>
                      <a:r>
                        <a:rPr lang="fr-FR" sz="1000" b="0" kern="1200" baseline="0" dirty="0" smtClean="0">
                          <a:latin typeface="Arial Narrow" panose="020B0606020202030204" pitchFamily="34" charset="0"/>
                        </a:rPr>
                        <a:t>La RD910 est une voie à grande circulation soumise à ce titre à l’application de la Loi Barnier. Si la ZAC a initialement fait une application stricte de cette règlementation en imposant un recul inconstructible de 75m depuis l’axe de la voie, il s’agit avec la présente révision du PLU d’optimiser la consommation d’espace en réduisant ce recul de façon appropriée sans rogner sur la qualité paysagère.</a:t>
                      </a:r>
                    </a:p>
                    <a:p>
                      <a:pPr marL="0" algn="just" defTabSz="914400" rtl="0" eaLnBrk="1" latinLnBrk="0" hangingPunct="1"/>
                      <a:endParaRPr lang="fr-FR" sz="1000" b="0" kern="1200" baseline="0" dirty="0" smtClean="0">
                        <a:latin typeface="Arial Narrow" panose="020B0606020202030204" pitchFamily="34" charset="0"/>
                      </a:endParaRPr>
                    </a:p>
                    <a:p>
                      <a:pPr marL="0" algn="just" defTabSz="914400" rtl="0" eaLnBrk="1" latinLnBrk="0" hangingPunct="1"/>
                      <a:r>
                        <a:rPr lang="fr-FR" sz="1000" b="0" kern="1200" baseline="0" dirty="0" smtClean="0">
                          <a:latin typeface="Arial Narrow" panose="020B0606020202030204" pitchFamily="34" charset="0"/>
                        </a:rPr>
                        <a:t>Ainsi, le parti d’aménagement choisi consiste à s’appuyer sur la profondeurs des bandes plantées pour diminuer les reculs inconstructibles. Ainsi, un recul de 45m est fixé dans un 1er tronçon nord jusqu’au carrefour d’entrée dans la ZAC ; puis à hauteur du bois, recul de 75m maintenu interdisant toute construction en 1er plan ; à partir du chemin et jusqu’au sud recul de 65m depuis l’axe de la voie. Il s’agit donc bien à la fois de gagner de la surface cessible pour les futures activités mais aussi de mettre à profit les espaces plantés depuis une dizaine d’années maintenant et qui prennent aujourd’hui une vraie place dans le paysage communal. Pour autant le 1er tronçon nord étant assez peu planté, il conviendra de le compléter d’arbres de plus haut jet, plantés de façon aléatoire afin d’animer en volume et hauteur cette bande paysagée sans pour autant créer un front végétal opaque – </a:t>
                      </a:r>
                      <a:r>
                        <a:rPr lang="fr-FR" sz="1000" b="0" kern="1200" baseline="0" dirty="0" err="1" smtClean="0">
                          <a:latin typeface="Arial Narrow" panose="020B0606020202030204" pitchFamily="34" charset="0"/>
                        </a:rPr>
                        <a:t>cf</a:t>
                      </a:r>
                      <a:r>
                        <a:rPr lang="fr-FR" sz="1000" b="0" kern="1200" baseline="0" dirty="0" smtClean="0">
                          <a:latin typeface="Arial Narrow" panose="020B0606020202030204" pitchFamily="34" charset="0"/>
                        </a:rPr>
                        <a:t> photomontage.</a:t>
                      </a:r>
                    </a:p>
                    <a:p>
                      <a:pPr marL="0" algn="just" defTabSz="914400" rtl="0" eaLnBrk="1" latinLnBrk="0" hangingPunct="1"/>
                      <a:endParaRPr lang="fr-FR" sz="1000" b="0" kern="1200" baseline="0" dirty="0" smtClean="0">
                        <a:latin typeface="Arial Narrow" panose="020B0606020202030204" pitchFamily="34" charset="0"/>
                      </a:endParaRPr>
                    </a:p>
                    <a:p>
                      <a:pPr marL="0" algn="just" defTabSz="914400" rtl="0" eaLnBrk="1" latinLnBrk="0" hangingPunct="1"/>
                      <a:r>
                        <a:rPr lang="fr-FR" sz="1000" b="0" kern="1200" baseline="0" dirty="0" smtClean="0">
                          <a:latin typeface="Arial Narrow" panose="020B0606020202030204" pitchFamily="34" charset="0"/>
                        </a:rPr>
                        <a:t>Les activités devront venir implanter leur façade au plus près des limites constructibles le long de la RD910, considérant que tous les stockages, dépôts, entreposages et parking extérieurs seront interdits entre les bâtiments et l’alignement côté RD910. L’objectif est bien d’exposer la façade la plus architecturée sur la RD910 et de conserver les espaces techniques et servants côté intérieur de la ZA de façon à être le moins visible possible depuis la RD910.</a:t>
                      </a:r>
                    </a:p>
                    <a:p>
                      <a:pPr marL="0" algn="just" defTabSz="914400" rtl="0" eaLnBrk="1" latinLnBrk="0" hangingPunct="1"/>
                      <a:endParaRPr lang="fr-FR" sz="1000" b="0" kern="1200" baseline="0" dirty="0" smtClean="0">
                        <a:latin typeface="Arial Narrow" panose="020B0606020202030204" pitchFamily="34" charset="0"/>
                      </a:endParaRPr>
                    </a:p>
                    <a:p>
                      <a:pPr marL="0" algn="just" defTabSz="914400" rtl="0" eaLnBrk="1" latinLnBrk="0" hangingPunct="1"/>
                      <a:r>
                        <a:rPr lang="fr-FR" sz="1000" b="0" kern="1200" baseline="0" dirty="0" smtClean="0">
                          <a:latin typeface="Arial Narrow" panose="020B0606020202030204" pitchFamily="34" charset="0"/>
                        </a:rPr>
                        <a:t>La hauteur des bâtiments est </a:t>
                      </a:r>
                      <a:r>
                        <a:rPr lang="fr-FR" sz="1000" b="0" kern="1200" baseline="0" dirty="0" smtClean="0">
                          <a:solidFill>
                            <a:schemeClr val="tx1"/>
                          </a:solidFill>
                          <a:latin typeface="Arial Narrow" panose="020B0606020202030204" pitchFamily="34" charset="0"/>
                        </a:rPr>
                        <a:t>autorisée jusqu’à 12m à l’acrotère dans la bande formant le 1</a:t>
                      </a:r>
                      <a:r>
                        <a:rPr lang="fr-FR" sz="1000" b="0" kern="1200" baseline="30000" dirty="0" smtClean="0">
                          <a:solidFill>
                            <a:schemeClr val="tx1"/>
                          </a:solidFill>
                          <a:latin typeface="Arial Narrow" panose="020B0606020202030204" pitchFamily="34" charset="0"/>
                        </a:rPr>
                        <a:t>ère</a:t>
                      </a:r>
                      <a:r>
                        <a:rPr lang="fr-FR" sz="1000" b="0" kern="1200" baseline="0" dirty="0" smtClean="0">
                          <a:solidFill>
                            <a:schemeClr val="tx1"/>
                          </a:solidFill>
                          <a:latin typeface="Arial Narrow" panose="020B0606020202030204" pitchFamily="34" charset="0"/>
                        </a:rPr>
                        <a:t> plan par rapport à la RD910. Au-delà la hauteur  pourra atteindre 25m maximum à l’acrotère, considérant que le recul de minimum 45m associé à un premier plan d’arbres implantés sur plusieurs profondeurs, et des tons neutres, sombres ou naturels des bâtiments permettront d’absorber les volumes sans les masquer.</a:t>
                      </a:r>
                    </a:p>
                    <a:p>
                      <a:pPr marL="0" algn="just" defTabSz="914400" rtl="0" eaLnBrk="1" latinLnBrk="0" hangingPunct="1"/>
                      <a:r>
                        <a:rPr lang="fr-FR" sz="1000" b="0" kern="1200" baseline="0" dirty="0" smtClean="0">
                          <a:solidFill>
                            <a:schemeClr val="tx1"/>
                          </a:solidFill>
                          <a:latin typeface="Arial Narrow" panose="020B0606020202030204" pitchFamily="34" charset="0"/>
                        </a:rPr>
                        <a:t>Les haies périphériques – côté nord notamment -, bandes plantées – côté sud - , bassins paysagers sont préservés au titre des éléments remarquables du paysage autorisant des interventions limitées – ex : création d’accès, extension bâtie limitée, parking paysagé – sous réserve d’une compensation des espaces détruits par des zones plantées de surface équivalente à celle détruite.</a:t>
                      </a:r>
                    </a:p>
                    <a:p>
                      <a:pPr marL="0" algn="just" defTabSz="914400" rtl="0" eaLnBrk="1" latinLnBrk="0" hangingPunct="1"/>
                      <a:r>
                        <a:rPr lang="fr-FR" sz="1000" b="0" kern="1200" baseline="0" dirty="0" smtClean="0">
                          <a:solidFill>
                            <a:schemeClr val="tx1"/>
                          </a:solidFill>
                          <a:latin typeface="Arial Narrow" panose="020B0606020202030204" pitchFamily="34" charset="0"/>
                        </a:rPr>
                        <a:t>Des bois internes à la ZA existants au nombre de 3 font l’objet d’une préservation</a:t>
                      </a:r>
                    </a:p>
                  </a:txBody>
                  <a:tcPr/>
                </a:tc>
              </a:tr>
            </a:tbl>
          </a:graphicData>
        </a:graphic>
      </p:graphicFrame>
    </p:spTree>
    <p:extLst>
      <p:ext uri="{BB962C8B-B14F-4D97-AF65-F5344CB8AC3E}">
        <p14:creationId xmlns:p14="http://schemas.microsoft.com/office/powerpoint/2010/main" val="24622013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Image 24"/>
          <p:cNvPicPr>
            <a:picLocks noChangeAspect="1"/>
          </p:cNvPicPr>
          <p:nvPr/>
        </p:nvPicPr>
        <p:blipFill rotWithShape="1">
          <a:blip r:embed="rId2" cstate="print">
            <a:grayscl/>
            <a:extLst>
              <a:ext uri="{28A0092B-C50C-407E-A947-70E740481C1C}">
                <a14:useLocalDpi xmlns:a14="http://schemas.microsoft.com/office/drawing/2010/main" val="0"/>
              </a:ext>
            </a:extLst>
          </a:blip>
          <a:srcRect l="47691"/>
          <a:stretch/>
        </p:blipFill>
        <p:spPr>
          <a:xfrm>
            <a:off x="6228183" y="857347"/>
            <a:ext cx="2440329" cy="3693366"/>
          </a:xfrm>
          <a:prstGeom prst="rect">
            <a:avLst/>
          </a:prstGeom>
          <a:ln>
            <a:noFill/>
          </a:ln>
          <a:effectLst>
            <a:outerShdw blurRad="292100" dist="139700" dir="2700000" algn="tl" rotWithShape="0">
              <a:srgbClr val="333333">
                <a:alpha val="65000"/>
              </a:srgbClr>
            </a:outerShdw>
          </a:effectLst>
        </p:spPr>
      </p:pic>
      <p:pic>
        <p:nvPicPr>
          <p:cNvPr id="7" name="Image 6"/>
          <p:cNvPicPr>
            <a:picLocks noChangeAspect="1"/>
          </p:cNvPicPr>
          <p:nvPr/>
        </p:nvPicPr>
        <p:blipFill>
          <a:blip r:embed="rId3" cstate="print">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tretch>
            <a:fillRect/>
          </a:stretch>
        </p:blipFill>
        <p:spPr>
          <a:xfrm>
            <a:off x="-18265" y="839038"/>
            <a:ext cx="6204311" cy="2737984"/>
          </a:xfrm>
          <a:prstGeom prst="rect">
            <a:avLst/>
          </a:prstGeom>
        </p:spPr>
      </p:pic>
      <p:pic>
        <p:nvPicPr>
          <p:cNvPr id="9" name="Image 8"/>
          <p:cNvPicPr>
            <a:picLocks noChangeAspect="1"/>
          </p:cNvPicPr>
          <p:nvPr/>
        </p:nvPicPr>
        <p:blipFill>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tretch>
            <a:fillRect/>
          </a:stretch>
        </p:blipFill>
        <p:spPr>
          <a:xfrm>
            <a:off x="9925" y="3779324"/>
            <a:ext cx="6954248" cy="30689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0" name="Triangle isocèle 9"/>
          <p:cNvSpPr/>
          <p:nvPr/>
        </p:nvSpPr>
        <p:spPr>
          <a:xfrm rot="4174616">
            <a:off x="8056242" y="1802744"/>
            <a:ext cx="354405" cy="339543"/>
          </a:xfrm>
          <a:prstGeom prst="triangl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ZoneTexte 11"/>
          <p:cNvSpPr txBox="1"/>
          <p:nvPr/>
        </p:nvSpPr>
        <p:spPr>
          <a:xfrm>
            <a:off x="-82421" y="930922"/>
            <a:ext cx="3420888" cy="276999"/>
          </a:xfrm>
          <a:prstGeom prst="rect">
            <a:avLst/>
          </a:prstGeom>
          <a:noFill/>
        </p:spPr>
        <p:txBody>
          <a:bodyPr wrap="square" rtlCol="0">
            <a:spAutoFit/>
          </a:bodyPr>
          <a:lstStyle/>
          <a:p>
            <a:r>
              <a:rPr lang="fr-FR" sz="1200" i="1" dirty="0" smtClean="0">
                <a:latin typeface="Arial Narrow" panose="020B0606020202030204" pitchFamily="34" charset="0"/>
              </a:rPr>
              <a:t>Etat initial du site / vue depuis la RD910</a:t>
            </a:r>
            <a:endParaRPr lang="fr-FR" sz="1200" i="1" dirty="0">
              <a:latin typeface="Arial Narrow" panose="020B0606020202030204" pitchFamily="34" charset="0"/>
            </a:endParaRPr>
          </a:p>
        </p:txBody>
      </p:sp>
      <p:sp>
        <p:nvSpPr>
          <p:cNvPr id="17" name="ZoneTexte 16"/>
          <p:cNvSpPr txBox="1"/>
          <p:nvPr/>
        </p:nvSpPr>
        <p:spPr>
          <a:xfrm>
            <a:off x="9925" y="3830589"/>
            <a:ext cx="5416359" cy="276999"/>
          </a:xfrm>
          <a:prstGeom prst="rect">
            <a:avLst/>
          </a:prstGeom>
          <a:noFill/>
        </p:spPr>
        <p:txBody>
          <a:bodyPr wrap="square" rtlCol="0">
            <a:spAutoFit/>
          </a:bodyPr>
          <a:lstStyle/>
          <a:p>
            <a:r>
              <a:rPr lang="fr-FR" sz="1200" i="1" dirty="0" smtClean="0">
                <a:latin typeface="Arial Narrow" panose="020B0606020202030204" pitchFamily="34" charset="0"/>
              </a:rPr>
              <a:t>Projection après aménagement du site / retrait des constructions à 45m de l’axe de la voie </a:t>
            </a:r>
            <a:endParaRPr lang="fr-FR" sz="1200" i="1" dirty="0">
              <a:latin typeface="Arial Narrow" panose="020B0606020202030204" pitchFamily="34" charset="0"/>
            </a:endParaRPr>
          </a:p>
        </p:txBody>
      </p:sp>
      <p:sp>
        <p:nvSpPr>
          <p:cNvPr id="18" name="ZoneTexte 17"/>
          <p:cNvSpPr txBox="1"/>
          <p:nvPr/>
        </p:nvSpPr>
        <p:spPr>
          <a:xfrm>
            <a:off x="2210051" y="5960709"/>
            <a:ext cx="2096333" cy="400110"/>
          </a:xfrm>
          <a:prstGeom prst="rect">
            <a:avLst/>
          </a:prstGeom>
          <a:noFill/>
        </p:spPr>
        <p:txBody>
          <a:bodyPr wrap="square" rtlCol="0">
            <a:spAutoFit/>
          </a:bodyPr>
          <a:lstStyle/>
          <a:p>
            <a:r>
              <a:rPr lang="fr-FR" sz="1000" i="1" dirty="0" smtClean="0">
                <a:latin typeface="Arial Narrow" panose="020B0606020202030204" pitchFamily="34" charset="0"/>
              </a:rPr>
              <a:t>Renforcement de la façade végétale variée sans composer un masque </a:t>
            </a:r>
            <a:endParaRPr lang="fr-FR" sz="1000" i="1" dirty="0">
              <a:latin typeface="Arial Narrow" panose="020B0606020202030204" pitchFamily="34" charset="0"/>
            </a:endParaRPr>
          </a:p>
        </p:txBody>
      </p:sp>
      <p:sp>
        <p:nvSpPr>
          <p:cNvPr id="22" name="ZoneTexte 21"/>
          <p:cNvSpPr txBox="1"/>
          <p:nvPr/>
        </p:nvSpPr>
        <p:spPr>
          <a:xfrm>
            <a:off x="3025791" y="4161407"/>
            <a:ext cx="1964969" cy="400110"/>
          </a:xfrm>
          <a:prstGeom prst="rect">
            <a:avLst/>
          </a:prstGeom>
          <a:noFill/>
        </p:spPr>
        <p:txBody>
          <a:bodyPr wrap="square" rtlCol="0">
            <a:spAutoFit/>
          </a:bodyPr>
          <a:lstStyle/>
          <a:p>
            <a:pPr algn="ctr"/>
            <a:r>
              <a:rPr lang="fr-FR" sz="1000" i="1" dirty="0" smtClean="0">
                <a:latin typeface="Arial Narrow" panose="020B0606020202030204" pitchFamily="34" charset="0"/>
              </a:rPr>
              <a:t>Volumes bâtis derrière un 1</a:t>
            </a:r>
            <a:r>
              <a:rPr lang="fr-FR" sz="1000" i="1" baseline="30000" dirty="0" smtClean="0">
                <a:latin typeface="Arial Narrow" panose="020B0606020202030204" pitchFamily="34" charset="0"/>
              </a:rPr>
              <a:t>er</a:t>
            </a:r>
            <a:r>
              <a:rPr lang="fr-FR" sz="1000" i="1" dirty="0" smtClean="0">
                <a:latin typeface="Arial Narrow" panose="020B0606020202030204" pitchFamily="34" charset="0"/>
              </a:rPr>
              <a:t> plan végétal</a:t>
            </a:r>
            <a:endParaRPr lang="fr-FR" sz="1000" i="1" dirty="0">
              <a:latin typeface="Arial Narrow" panose="020B0606020202030204" pitchFamily="34" charset="0"/>
            </a:endParaRPr>
          </a:p>
        </p:txBody>
      </p:sp>
      <p:cxnSp>
        <p:nvCxnSpPr>
          <p:cNvPr id="24" name="Connecteur en arc 23"/>
          <p:cNvCxnSpPr/>
          <p:nvPr/>
        </p:nvCxnSpPr>
        <p:spPr>
          <a:xfrm rot="10800000">
            <a:off x="3258218" y="5382344"/>
            <a:ext cx="581267" cy="578366"/>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9" name="Connecteur en arc 28"/>
          <p:cNvCxnSpPr/>
          <p:nvPr/>
        </p:nvCxnSpPr>
        <p:spPr>
          <a:xfrm rot="5400000">
            <a:off x="3983165" y="4518250"/>
            <a:ext cx="646438" cy="332863"/>
          </a:xfrm>
          <a:prstGeom prst="curved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sp>
        <p:nvSpPr>
          <p:cNvPr id="33" name="ZoneTexte 32"/>
          <p:cNvSpPr txBox="1"/>
          <p:nvPr/>
        </p:nvSpPr>
        <p:spPr>
          <a:xfrm>
            <a:off x="6300192" y="4941464"/>
            <a:ext cx="1857816" cy="246221"/>
          </a:xfrm>
          <a:prstGeom prst="rect">
            <a:avLst/>
          </a:prstGeom>
          <a:noFill/>
        </p:spPr>
        <p:txBody>
          <a:bodyPr wrap="square" rtlCol="0">
            <a:spAutoFit/>
          </a:bodyPr>
          <a:lstStyle/>
          <a:p>
            <a:r>
              <a:rPr lang="fr-FR" sz="1000" i="1" dirty="0" smtClean="0">
                <a:latin typeface="Arial Narrow" panose="020B0606020202030204" pitchFamily="34" charset="0"/>
              </a:rPr>
              <a:t>Stockages</a:t>
            </a:r>
            <a:endParaRPr lang="fr-FR" sz="1000" i="1" dirty="0">
              <a:latin typeface="Arial Narrow" panose="020B0606020202030204" pitchFamily="34" charset="0"/>
            </a:endParaRPr>
          </a:p>
        </p:txBody>
      </p:sp>
    </p:spTree>
    <p:extLst>
      <p:ext uri="{BB962C8B-B14F-4D97-AF65-F5344CB8AC3E}">
        <p14:creationId xmlns:p14="http://schemas.microsoft.com/office/powerpoint/2010/main" val="7191656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le règlement graphique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3" name="Image 2"/>
          <p:cNvPicPr>
            <a:picLocks noChangeAspect="1"/>
          </p:cNvPicPr>
          <p:nvPr/>
        </p:nvPicPr>
        <p:blipFill rotWithShape="1">
          <a:blip r:embed="rId4"/>
          <a:srcRect l="20815" t="11198" r="1552" b="3792"/>
          <a:stretch/>
        </p:blipFill>
        <p:spPr>
          <a:xfrm>
            <a:off x="35676" y="1245059"/>
            <a:ext cx="8424756" cy="5189162"/>
          </a:xfrm>
          <a:prstGeom prst="rect">
            <a:avLst/>
          </a:prstGeom>
        </p:spPr>
      </p:pic>
    </p:spTree>
    <p:extLst>
      <p:ext uri="{BB962C8B-B14F-4D97-AF65-F5344CB8AC3E}">
        <p14:creationId xmlns:p14="http://schemas.microsoft.com/office/powerpoint/2010/main" val="12956104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2.2 </a:t>
            </a:r>
            <a:r>
              <a:rPr lang="fr-FR" sz="2000" dirty="0">
                <a:latin typeface="Arial Narrow" panose="020B0606020202030204" pitchFamily="34" charset="0"/>
              </a:rPr>
              <a:t>– Le contexte du </a:t>
            </a:r>
            <a:r>
              <a:rPr lang="fr-FR" sz="2000" dirty="0" smtClean="0">
                <a:latin typeface="Arial Narrow" panose="020B0606020202030204" pitchFamily="34" charset="0"/>
              </a:rPr>
              <a:t>PLU : le règlement graphique site </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2" name="Rectangle 11"/>
          <p:cNvSpPr/>
          <p:nvPr/>
        </p:nvSpPr>
        <p:spPr>
          <a:xfrm>
            <a:off x="1" y="904749"/>
            <a:ext cx="3851920" cy="6001643"/>
          </a:xfrm>
          <a:prstGeom prst="rect">
            <a:avLst/>
          </a:prstGeom>
        </p:spPr>
        <p:txBody>
          <a:bodyPr wrap="square">
            <a:spAutoFit/>
          </a:bodyPr>
          <a:lstStyle/>
          <a:p>
            <a:r>
              <a:rPr lang="fr-FR" sz="1200" dirty="0" smtClean="0">
                <a:solidFill>
                  <a:srgbClr val="000000"/>
                </a:solidFill>
                <a:latin typeface="Arial Narrow" panose="020B0606020202030204" pitchFamily="34" charset="0"/>
              </a:rPr>
              <a:t>En synthèse, ce que le PLU intègre du secteur </a:t>
            </a:r>
            <a:r>
              <a:rPr lang="fr-FR" sz="1200" dirty="0" err="1" smtClean="0">
                <a:solidFill>
                  <a:srgbClr val="000000"/>
                </a:solidFill>
                <a:latin typeface="Arial Narrow" panose="020B0606020202030204" pitchFamily="34" charset="0"/>
              </a:rPr>
              <a:t>Isoparc</a:t>
            </a:r>
            <a:r>
              <a:rPr lang="fr-FR" sz="1200" dirty="0" smtClean="0">
                <a:solidFill>
                  <a:srgbClr val="000000"/>
                </a:solidFill>
                <a:latin typeface="Arial Narrow" panose="020B0606020202030204" pitchFamily="34" charset="0"/>
              </a:rPr>
              <a:t> :</a:t>
            </a:r>
          </a:p>
          <a:p>
            <a:endParaRPr lang="fr-FR" sz="1200" dirty="0">
              <a:solidFill>
                <a:srgbClr val="000000"/>
              </a:solidFill>
              <a:latin typeface="Arial Narrow" panose="020B0606020202030204" pitchFamily="34" charset="0"/>
            </a:endParaRPr>
          </a:p>
          <a:p>
            <a:pPr marL="171450" indent="-171450" algn="just">
              <a:buFontTx/>
              <a:buChar char="-"/>
            </a:pPr>
            <a:r>
              <a:rPr lang="fr-FR" sz="1000" dirty="0" smtClean="0">
                <a:solidFill>
                  <a:srgbClr val="000000"/>
                </a:solidFill>
                <a:latin typeface="Arial Narrow" panose="020B0606020202030204" pitchFamily="34" charset="0"/>
              </a:rPr>
              <a:t>secteur </a:t>
            </a:r>
            <a:r>
              <a:rPr lang="fr-FR" sz="1000" dirty="0">
                <a:solidFill>
                  <a:srgbClr val="000000"/>
                </a:solidFill>
                <a:latin typeface="Arial Narrow" panose="020B0606020202030204" pitchFamily="34" charset="0"/>
              </a:rPr>
              <a:t>pour lequel le PADD du PLU </a:t>
            </a:r>
            <a:r>
              <a:rPr lang="fr-FR" sz="1000" dirty="0" smtClean="0">
                <a:solidFill>
                  <a:srgbClr val="000000"/>
                </a:solidFill>
                <a:latin typeface="Arial Narrow" panose="020B0606020202030204" pitchFamily="34" charset="0"/>
              </a:rPr>
              <a:t>en cours de révision de </a:t>
            </a:r>
            <a:r>
              <a:rPr lang="fr-FR" sz="1000" dirty="0" err="1" smtClean="0">
                <a:solidFill>
                  <a:srgbClr val="000000"/>
                </a:solidFill>
                <a:latin typeface="Arial Narrow" panose="020B0606020202030204" pitchFamily="34" charset="0"/>
              </a:rPr>
              <a:t>Sorigny</a:t>
            </a:r>
            <a:r>
              <a:rPr lang="fr-FR" sz="1000" dirty="0" smtClean="0">
                <a:solidFill>
                  <a:srgbClr val="000000"/>
                </a:solidFill>
                <a:latin typeface="Arial Narrow" panose="020B0606020202030204" pitchFamily="34" charset="0"/>
              </a:rPr>
              <a:t> </a:t>
            </a:r>
            <a:r>
              <a:rPr lang="fr-FR" sz="1000" dirty="0">
                <a:solidFill>
                  <a:srgbClr val="000000"/>
                </a:solidFill>
                <a:latin typeface="Arial Narrow" panose="020B0606020202030204" pitchFamily="34" charset="0"/>
              </a:rPr>
              <a:t>envisage une possibilité d’extension </a:t>
            </a:r>
            <a:r>
              <a:rPr lang="fr-FR" sz="1000" dirty="0" smtClean="0">
                <a:solidFill>
                  <a:srgbClr val="000000"/>
                </a:solidFill>
                <a:latin typeface="Arial Narrow" panose="020B0606020202030204" pitchFamily="34" charset="0"/>
              </a:rPr>
              <a:t>de la ZAC vers l’ouest et la commune de Monts  ainsi qu’à plus long terme vers le sud de la RD84 en direction de l’échangeur autoroutier</a:t>
            </a:r>
          </a:p>
          <a:p>
            <a:pPr marL="171450" indent="-171450" algn="just">
              <a:buFontTx/>
              <a:buChar char="-"/>
            </a:pPr>
            <a:r>
              <a:rPr lang="fr-FR" sz="1000" dirty="0" smtClean="0">
                <a:solidFill>
                  <a:srgbClr val="000000"/>
                </a:solidFill>
                <a:latin typeface="Arial Narrow" panose="020B0606020202030204" pitchFamily="34" charset="0"/>
              </a:rPr>
              <a:t>L’ensemble de la zone d’activités existante aménagée ainsi que ses extensions à court et long termes est couverte par l’OAP </a:t>
            </a:r>
            <a:r>
              <a:rPr lang="fr-FR" sz="1000" dirty="0" smtClean="0">
                <a:solidFill>
                  <a:srgbClr val="000000"/>
                </a:solidFill>
                <a:latin typeface="Arial Narrow" panose="020B0606020202030204" pitchFamily="34" charset="0"/>
              </a:rPr>
              <a:t>n°12.</a:t>
            </a:r>
            <a:endParaRPr lang="fr-FR" sz="1000" dirty="0" smtClean="0">
              <a:solidFill>
                <a:srgbClr val="000000"/>
              </a:solidFill>
              <a:latin typeface="Arial Narrow" panose="020B0606020202030204" pitchFamily="34" charset="0"/>
            </a:endParaRPr>
          </a:p>
          <a:p>
            <a:pPr marL="171450" indent="-171450" algn="just">
              <a:buFontTx/>
              <a:buChar char="-"/>
            </a:pPr>
            <a:r>
              <a:rPr lang="fr-FR" sz="1000" dirty="0" smtClean="0">
                <a:solidFill>
                  <a:srgbClr val="000000"/>
                </a:solidFill>
                <a:latin typeface="Arial Narrow" panose="020B0606020202030204" pitchFamily="34" charset="0"/>
              </a:rPr>
              <a:t>Les accès sont tous d’ores et déjà aménagés sous forme de giratoires ; il reste un nouveau giratoire à créer en entrée ouest le long de la route de Monts répondant à l’aménagement d’un nouvel accès vers le parc de Loisirs en cours d’installation ; cet aménagement fait l’objet d’un emplacement réservé n°7</a:t>
            </a:r>
            <a:endParaRPr lang="fr-FR" sz="1000" dirty="0">
              <a:solidFill>
                <a:srgbClr val="000000"/>
              </a:solidFill>
              <a:latin typeface="Arial Narrow" panose="020B0606020202030204" pitchFamily="34" charset="0"/>
            </a:endParaRPr>
          </a:p>
          <a:p>
            <a:pPr marL="171450" indent="-171450" algn="just">
              <a:buFontTx/>
              <a:buChar char="-"/>
            </a:pPr>
            <a:r>
              <a:rPr lang="fr-FR" sz="1000" dirty="0" smtClean="0">
                <a:solidFill>
                  <a:srgbClr val="000000"/>
                </a:solidFill>
                <a:latin typeface="Arial Narrow" panose="020B0606020202030204" pitchFamily="34" charset="0"/>
              </a:rPr>
              <a:t>secteur </a:t>
            </a:r>
            <a:r>
              <a:rPr lang="fr-FR" sz="1000" dirty="0">
                <a:solidFill>
                  <a:srgbClr val="000000"/>
                </a:solidFill>
                <a:latin typeface="Arial Narrow" panose="020B0606020202030204" pitchFamily="34" charset="0"/>
              </a:rPr>
              <a:t>classé en </a:t>
            </a:r>
            <a:r>
              <a:rPr lang="fr-FR" sz="1000" dirty="0" smtClean="0">
                <a:solidFill>
                  <a:srgbClr val="000000"/>
                </a:solidFill>
                <a:latin typeface="Arial Narrow" panose="020B0606020202030204" pitchFamily="34" charset="0"/>
              </a:rPr>
              <a:t>plusieurs zones : </a:t>
            </a:r>
            <a:r>
              <a:rPr lang="fr-FR" sz="1000" dirty="0" err="1" smtClean="0">
                <a:solidFill>
                  <a:srgbClr val="000000"/>
                </a:solidFill>
                <a:latin typeface="Arial Narrow" panose="020B0606020202030204" pitchFamily="34" charset="0"/>
              </a:rPr>
              <a:t>UCz</a:t>
            </a:r>
            <a:r>
              <a:rPr lang="fr-FR" sz="1000" dirty="0" smtClean="0">
                <a:solidFill>
                  <a:srgbClr val="000000"/>
                </a:solidFill>
                <a:latin typeface="Arial Narrow" panose="020B0606020202030204" pitchFamily="34" charset="0"/>
              </a:rPr>
              <a:t> pour toute la partie d’ores et déjà aménagée correspondant à la ZAC d’</a:t>
            </a:r>
            <a:r>
              <a:rPr lang="fr-FR" sz="1000" dirty="0" err="1" smtClean="0">
                <a:solidFill>
                  <a:srgbClr val="000000"/>
                </a:solidFill>
                <a:latin typeface="Arial Narrow" panose="020B0606020202030204" pitchFamily="34" charset="0"/>
              </a:rPr>
              <a:t>Isoparc</a:t>
            </a:r>
            <a:r>
              <a:rPr lang="fr-FR" sz="1000" dirty="0" smtClean="0">
                <a:solidFill>
                  <a:srgbClr val="000000"/>
                </a:solidFill>
                <a:latin typeface="Arial Narrow" panose="020B0606020202030204" pitchFamily="34" charset="0"/>
              </a:rPr>
              <a:t> de 2004 ; </a:t>
            </a:r>
            <a:r>
              <a:rPr lang="fr-FR" sz="1000" dirty="0" err="1" smtClean="0">
                <a:solidFill>
                  <a:srgbClr val="000000"/>
                </a:solidFill>
                <a:latin typeface="Arial Narrow" panose="020B0606020202030204" pitchFamily="34" charset="0"/>
              </a:rPr>
              <a:t>UCr</a:t>
            </a:r>
            <a:r>
              <a:rPr lang="fr-FR" sz="1000" dirty="0" smtClean="0">
                <a:solidFill>
                  <a:srgbClr val="000000"/>
                </a:solidFill>
                <a:latin typeface="Arial Narrow" panose="020B0606020202030204" pitchFamily="34" charset="0"/>
              </a:rPr>
              <a:t> pour le centre routier aménagé récemment  route de Monts sous forme de permis d’aménager  ; UL pour le parc de loisirs récemment aménagé « </a:t>
            </a:r>
            <a:r>
              <a:rPr lang="fr-FR" sz="1000" dirty="0" err="1" smtClean="0">
                <a:solidFill>
                  <a:srgbClr val="000000"/>
                </a:solidFill>
                <a:latin typeface="Arial Narrow" panose="020B0606020202030204" pitchFamily="34" charset="0"/>
              </a:rPr>
              <a:t>Family</a:t>
            </a:r>
            <a:r>
              <a:rPr lang="fr-FR" sz="1000" dirty="0" smtClean="0">
                <a:solidFill>
                  <a:srgbClr val="000000"/>
                </a:solidFill>
                <a:latin typeface="Arial Narrow" panose="020B0606020202030204" pitchFamily="34" charset="0"/>
              </a:rPr>
              <a:t> Parc » ; zone 1AUC pour l’extension nord ouest à court terme de </a:t>
            </a:r>
            <a:r>
              <a:rPr lang="fr-FR" sz="1000" dirty="0" smtClean="0">
                <a:solidFill>
                  <a:srgbClr val="000000"/>
                </a:solidFill>
                <a:latin typeface="Arial Narrow" panose="020B0606020202030204" pitchFamily="34" charset="0"/>
              </a:rPr>
              <a:t>41 </a:t>
            </a:r>
            <a:r>
              <a:rPr lang="fr-FR" sz="1000" dirty="0" smtClean="0">
                <a:solidFill>
                  <a:srgbClr val="000000"/>
                </a:solidFill>
                <a:latin typeface="Arial Narrow" panose="020B0606020202030204" pitchFamily="34" charset="0"/>
              </a:rPr>
              <a:t>ha de la ZA d’</a:t>
            </a:r>
            <a:r>
              <a:rPr lang="fr-FR" sz="1000" dirty="0" err="1" smtClean="0">
                <a:solidFill>
                  <a:srgbClr val="000000"/>
                </a:solidFill>
                <a:latin typeface="Arial Narrow" panose="020B0606020202030204" pitchFamily="34" charset="0"/>
              </a:rPr>
              <a:t>Isoparc</a:t>
            </a:r>
            <a:r>
              <a:rPr lang="fr-FR" sz="1000" dirty="0" smtClean="0">
                <a:solidFill>
                  <a:srgbClr val="000000"/>
                </a:solidFill>
                <a:latin typeface="Arial Narrow" panose="020B0606020202030204" pitchFamily="34" charset="0"/>
              </a:rPr>
              <a:t> ; 2AUc de </a:t>
            </a:r>
            <a:r>
              <a:rPr lang="fr-FR" sz="1000" dirty="0">
                <a:solidFill>
                  <a:srgbClr val="000000"/>
                </a:solidFill>
                <a:latin typeface="Arial Narrow" panose="020B0606020202030204" pitchFamily="34" charset="0"/>
              </a:rPr>
              <a:t>7</a:t>
            </a:r>
            <a:r>
              <a:rPr lang="fr-FR" sz="1000" dirty="0" smtClean="0">
                <a:solidFill>
                  <a:srgbClr val="000000"/>
                </a:solidFill>
                <a:latin typeface="Arial Narrow" panose="020B0606020202030204" pitchFamily="34" charset="0"/>
              </a:rPr>
              <a:t> </a:t>
            </a:r>
            <a:r>
              <a:rPr lang="fr-FR" sz="1000" dirty="0" smtClean="0">
                <a:solidFill>
                  <a:srgbClr val="000000"/>
                </a:solidFill>
                <a:latin typeface="Arial Narrow" panose="020B0606020202030204" pitchFamily="34" charset="0"/>
              </a:rPr>
              <a:t>ha pour l’extension à long terme au sud de la route de Monts de la ZA </a:t>
            </a:r>
            <a:r>
              <a:rPr lang="fr-FR" sz="1000" dirty="0" err="1" smtClean="0">
                <a:solidFill>
                  <a:srgbClr val="000000"/>
                </a:solidFill>
                <a:latin typeface="Arial Narrow" panose="020B0606020202030204" pitchFamily="34" charset="0"/>
              </a:rPr>
              <a:t>Isoparc</a:t>
            </a:r>
            <a:r>
              <a:rPr lang="fr-FR" sz="1000" dirty="0" smtClean="0">
                <a:solidFill>
                  <a:srgbClr val="000000"/>
                </a:solidFill>
                <a:latin typeface="Arial Narrow" panose="020B0606020202030204" pitchFamily="34" charset="0"/>
              </a:rPr>
              <a:t>.</a:t>
            </a:r>
          </a:p>
          <a:p>
            <a:pPr marL="171450" indent="-171450" algn="just">
              <a:buFontTx/>
              <a:buChar char="-"/>
            </a:pPr>
            <a:r>
              <a:rPr lang="fr-FR" sz="1000" dirty="0" smtClean="0">
                <a:solidFill>
                  <a:srgbClr val="000000"/>
                </a:solidFill>
                <a:latin typeface="Arial Narrow" panose="020B0606020202030204" pitchFamily="34" charset="0"/>
              </a:rPr>
              <a:t>secteur </a:t>
            </a:r>
            <a:r>
              <a:rPr lang="fr-FR" sz="1000" dirty="0">
                <a:solidFill>
                  <a:srgbClr val="000000"/>
                </a:solidFill>
                <a:latin typeface="Arial Narrow" panose="020B0606020202030204" pitchFamily="34" charset="0"/>
              </a:rPr>
              <a:t>s’inscrivant dans un environnement </a:t>
            </a:r>
            <a:r>
              <a:rPr lang="fr-FR" sz="1000" dirty="0" smtClean="0">
                <a:solidFill>
                  <a:srgbClr val="000000"/>
                </a:solidFill>
                <a:latin typeface="Arial Narrow" panose="020B0606020202030204" pitchFamily="34" charset="0"/>
              </a:rPr>
              <a:t> très paysager et planté du fait de bosquets préexistants conservés et proposés en espaces boisés classés  ; et présence de plantations généreuses sur toute la périphérie du site nord , est et sud inscrivant la ZA dans une enceinte boisée proposée en élément remarquable du paysage dans le zonage</a:t>
            </a:r>
          </a:p>
          <a:p>
            <a:pPr marL="171450" indent="-171450" algn="just">
              <a:buFontTx/>
              <a:buChar char="-"/>
            </a:pPr>
            <a:r>
              <a:rPr lang="fr-FR" sz="1000" dirty="0" smtClean="0">
                <a:solidFill>
                  <a:srgbClr val="000000"/>
                </a:solidFill>
                <a:latin typeface="Arial Narrow" panose="020B0606020202030204" pitchFamily="34" charset="0"/>
              </a:rPr>
              <a:t>La voirie principale , déviation de la RD84,  fait l’objet aussi de plantations d’arbres d’alignement sans représentation particulière au document graphique</a:t>
            </a:r>
          </a:p>
          <a:p>
            <a:pPr marL="171450" indent="-171450" algn="just">
              <a:buFontTx/>
              <a:buChar char="-"/>
            </a:pPr>
            <a:r>
              <a:rPr lang="fr-FR" sz="1000" dirty="0" smtClean="0">
                <a:solidFill>
                  <a:srgbClr val="000000"/>
                </a:solidFill>
                <a:latin typeface="Arial Narrow" panose="020B0606020202030204" pitchFamily="34" charset="0"/>
              </a:rPr>
              <a:t>Les bassins d’eaux pluviales sont aussi souvent intégrés avec douceur dans le site</a:t>
            </a:r>
          </a:p>
          <a:p>
            <a:pPr marL="171450" indent="-171450" algn="just">
              <a:buFontTx/>
              <a:buChar char="-"/>
            </a:pPr>
            <a:r>
              <a:rPr lang="fr-FR" sz="1000" dirty="0" smtClean="0">
                <a:solidFill>
                  <a:srgbClr val="000000"/>
                </a:solidFill>
                <a:latin typeface="Arial Narrow" panose="020B0606020202030204" pitchFamily="34" charset="0"/>
              </a:rPr>
              <a:t>Les sites archéologiques au nombre de 3 sont identifiés afin de non seulement informer mais aussi être préservés  - un au nord du domaine de </a:t>
            </a:r>
            <a:r>
              <a:rPr lang="fr-FR" sz="1000" dirty="0" err="1" smtClean="0">
                <a:solidFill>
                  <a:srgbClr val="000000"/>
                </a:solidFill>
                <a:latin typeface="Arial Narrow" panose="020B0606020202030204" pitchFamily="34" charset="0"/>
              </a:rPr>
              <a:t>Thais</a:t>
            </a:r>
            <a:r>
              <a:rPr lang="fr-FR" sz="1000" dirty="0" smtClean="0">
                <a:solidFill>
                  <a:srgbClr val="000000"/>
                </a:solidFill>
                <a:latin typeface="Arial Narrow" panose="020B0606020202030204" pitchFamily="34" charset="0"/>
              </a:rPr>
              <a:t>, un à l’ouest au sein du bosquet et un au sud/est de la ZA le long de la RD910</a:t>
            </a:r>
          </a:p>
          <a:p>
            <a:pPr marL="171450" indent="-171450" algn="just">
              <a:buFontTx/>
              <a:buChar char="-"/>
            </a:pPr>
            <a:r>
              <a:rPr lang="fr-FR" sz="1000" dirty="0" smtClean="0">
                <a:solidFill>
                  <a:srgbClr val="000000"/>
                </a:solidFill>
                <a:latin typeface="Arial Narrow" panose="020B0606020202030204" pitchFamily="34" charset="0"/>
              </a:rPr>
              <a:t>L’extension de la ZA vers l’Ouest et classée en zone 1AUc est bordée par les infrastructures nationales que sont la LGV Paris / Bordeaux et l’A10</a:t>
            </a:r>
            <a:r>
              <a:rPr lang="fr-FR" sz="1000" dirty="0" smtClean="0">
                <a:solidFill>
                  <a:srgbClr val="000000"/>
                </a:solidFill>
                <a:latin typeface="Arial Narrow" panose="020B0606020202030204" pitchFamily="34" charset="0"/>
              </a:rPr>
              <a:t>.</a:t>
            </a:r>
          </a:p>
          <a:p>
            <a:pPr marL="171450" indent="-171450" algn="just">
              <a:buFontTx/>
              <a:buChar char="-"/>
            </a:pPr>
            <a:r>
              <a:rPr lang="fr-FR" sz="1000" dirty="0" smtClean="0">
                <a:solidFill>
                  <a:srgbClr val="000000"/>
                </a:solidFill>
                <a:latin typeface="Arial Narrow" panose="020B0606020202030204" pitchFamily="34" charset="0"/>
              </a:rPr>
              <a:t>Les giratoires qui s’égrènent le long de la RD84 bis traversant la ZAC font l’objet d’ER n°13 pour permettre leur recalibrage </a:t>
            </a:r>
            <a:endParaRPr lang="fr-FR" sz="1000" dirty="0" smtClean="0">
              <a:solidFill>
                <a:srgbClr val="000000"/>
              </a:solidFill>
              <a:latin typeface="Arial Narrow" panose="020B0606020202030204" pitchFamily="34" charset="0"/>
            </a:endParaRPr>
          </a:p>
        </p:txBody>
      </p:sp>
      <p:sp>
        <p:nvSpPr>
          <p:cNvPr id="11" name="Rectangle 10"/>
          <p:cNvSpPr/>
          <p:nvPr/>
        </p:nvSpPr>
        <p:spPr>
          <a:xfrm>
            <a:off x="3947159" y="5459781"/>
            <a:ext cx="4677343" cy="400110"/>
          </a:xfrm>
          <a:prstGeom prst="rect">
            <a:avLst/>
          </a:prstGeom>
        </p:spPr>
        <p:txBody>
          <a:bodyPr wrap="square">
            <a:spAutoFit/>
          </a:bodyPr>
          <a:lstStyle/>
          <a:p>
            <a:pPr marL="171450" indent="-171450" algn="just">
              <a:buFontTx/>
              <a:buChar char="-"/>
            </a:pPr>
            <a:r>
              <a:rPr lang="fr-FR" sz="1000" dirty="0" smtClean="0">
                <a:solidFill>
                  <a:srgbClr val="000000"/>
                </a:solidFill>
                <a:latin typeface="Arial Narrow" panose="020B0606020202030204" pitchFamily="34" charset="0"/>
              </a:rPr>
              <a:t>Les reculs de constructibilité depuis l’axe de la RD910 ont été réduits à 45m au nord de la voie de desserte de la zone et à 65 m au sud.</a:t>
            </a:r>
          </a:p>
        </p:txBody>
      </p:sp>
      <p:pic>
        <p:nvPicPr>
          <p:cNvPr id="14" name="Image 13"/>
          <p:cNvPicPr>
            <a:picLocks noChangeAspect="1"/>
          </p:cNvPicPr>
          <p:nvPr/>
        </p:nvPicPr>
        <p:blipFill rotWithShape="1">
          <a:blip r:embed="rId4"/>
          <a:srcRect l="20815" t="11198" r="1552" b="3792"/>
          <a:stretch/>
        </p:blipFill>
        <p:spPr>
          <a:xfrm>
            <a:off x="3947159" y="1443662"/>
            <a:ext cx="4513273" cy="2779915"/>
          </a:xfrm>
          <a:prstGeom prst="rect">
            <a:avLst/>
          </a:prstGeom>
        </p:spPr>
      </p:pic>
    </p:spTree>
    <p:extLst>
      <p:ext uri="{BB962C8B-B14F-4D97-AF65-F5344CB8AC3E}">
        <p14:creationId xmlns:p14="http://schemas.microsoft.com/office/powerpoint/2010/main" val="4658495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36" y="992773"/>
            <a:ext cx="4406047" cy="5695261"/>
          </a:xfrm>
          <a:prstGeom prst="rect">
            <a:avLst/>
          </a:prstGeom>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10" name="Tableau 9">
            <a:extLst>
              <a:ext uri="{FF2B5EF4-FFF2-40B4-BE49-F238E27FC236}">
                <a16:creationId xmlns:a16="http://schemas.microsoft.com/office/drawing/2014/main" xmlns="" id="{DA8853E7-BE3F-49B7-A953-12B163424F58}"/>
              </a:ext>
            </a:extLst>
          </p:cNvPr>
          <p:cNvGraphicFramePr>
            <a:graphicFrameLocks noGrp="1"/>
          </p:cNvGraphicFramePr>
          <p:nvPr>
            <p:extLst>
              <p:ext uri="{D42A27DB-BD31-4B8C-83A1-F6EECF244321}">
                <p14:modId xmlns:p14="http://schemas.microsoft.com/office/powerpoint/2010/main" val="1670286498"/>
              </p:ext>
            </p:extLst>
          </p:nvPr>
        </p:nvGraphicFramePr>
        <p:xfrm>
          <a:off x="4139952" y="4016148"/>
          <a:ext cx="4511052" cy="2689860"/>
        </p:xfrm>
        <a:graphic>
          <a:graphicData uri="http://schemas.openxmlformats.org/drawingml/2006/table">
            <a:tbl>
              <a:tblPr firstRow="1" bandRow="1">
                <a:tableStyleId>{21E4AEA4-8DFA-4A89-87EB-49C32662AFE0}</a:tableStyleId>
              </a:tblPr>
              <a:tblGrid>
                <a:gridCol w="1146523">
                  <a:extLst>
                    <a:ext uri="{9D8B030D-6E8A-4147-A177-3AD203B41FA5}">
                      <a16:colId xmlns:a16="http://schemas.microsoft.com/office/drawing/2014/main" xmlns="" val="20000"/>
                    </a:ext>
                  </a:extLst>
                </a:gridCol>
                <a:gridCol w="3364529">
                  <a:extLst>
                    <a:ext uri="{9D8B030D-6E8A-4147-A177-3AD203B41FA5}">
                      <a16:colId xmlns:a16="http://schemas.microsoft.com/office/drawing/2014/main" xmlns="" val="20001"/>
                    </a:ext>
                  </a:extLst>
                </a:gridCol>
              </a:tblGrid>
              <a:tr h="172999">
                <a:tc>
                  <a:txBody>
                    <a:bodyPr/>
                    <a:lstStyle/>
                    <a:p>
                      <a:pPr algn="ctr"/>
                      <a:r>
                        <a:rPr lang="fr-FR" sz="1100" dirty="0">
                          <a:latin typeface="Arial Narrow" panose="020B0606020202030204" pitchFamily="34" charset="0"/>
                        </a:rPr>
                        <a:t>Programmation urbaine</a:t>
                      </a:r>
                    </a:p>
                  </a:txBody>
                  <a:tcPr/>
                </a:tc>
                <a:tc>
                  <a:txBody>
                    <a:bodyPr/>
                    <a:lstStyle/>
                    <a:p>
                      <a:pPr algn="ctr"/>
                      <a:r>
                        <a:rPr lang="fr-FR" sz="1100" dirty="0">
                          <a:latin typeface="Arial Narrow" panose="020B0606020202030204" pitchFamily="34" charset="0"/>
                        </a:rPr>
                        <a:t>Surface du périmètre  / nombre de logements</a:t>
                      </a:r>
                    </a:p>
                  </a:txBody>
                  <a:tcPr/>
                </a:tc>
                <a:extLst>
                  <a:ext uri="{0D108BD9-81ED-4DB2-BD59-A6C34878D82A}">
                    <a16:rowId xmlns:a16="http://schemas.microsoft.com/office/drawing/2014/main" xmlns="" val="10000"/>
                  </a:ext>
                </a:extLst>
              </a:tr>
              <a:tr h="370840">
                <a:tc>
                  <a:txBody>
                    <a:bodyPr/>
                    <a:lstStyle/>
                    <a:p>
                      <a:pPr algn="ctr"/>
                      <a:r>
                        <a:rPr lang="fr-FR" sz="1050" dirty="0" smtClean="0">
                          <a:latin typeface="Arial Narrow" panose="020B0606020202030204" pitchFamily="34" charset="0"/>
                        </a:rPr>
                        <a:t>Périmètre et</a:t>
                      </a:r>
                      <a:r>
                        <a:rPr lang="fr-FR" sz="1050" baseline="0" dirty="0" smtClean="0">
                          <a:latin typeface="Arial Narrow" panose="020B0606020202030204" pitchFamily="34" charset="0"/>
                        </a:rPr>
                        <a:t> phasage de la ZA</a:t>
                      </a:r>
                      <a:endParaRPr lang="fr-FR" sz="1050" dirty="0">
                        <a:latin typeface="Arial Narrow" panose="020B0606020202030204" pitchFamily="34" charset="0"/>
                      </a:endParaRPr>
                    </a:p>
                  </a:txBody>
                  <a:tcPr/>
                </a:tc>
                <a:tc>
                  <a:txBody>
                    <a:bodyPr/>
                    <a:lstStyle/>
                    <a:p>
                      <a:pPr algn="just"/>
                      <a:r>
                        <a:rPr lang="fr-FR" sz="1050" b="1" dirty="0">
                          <a:solidFill>
                            <a:schemeClr val="tx1"/>
                          </a:solidFill>
                          <a:latin typeface="Arial Narrow" panose="020B0606020202030204" pitchFamily="34" charset="0"/>
                        </a:rPr>
                        <a:t>Périmètre global de </a:t>
                      </a:r>
                      <a:r>
                        <a:rPr lang="fr-FR" sz="1050" b="1" dirty="0" smtClean="0">
                          <a:solidFill>
                            <a:schemeClr val="tx1"/>
                          </a:solidFill>
                          <a:latin typeface="Arial Narrow" panose="020B0606020202030204" pitchFamily="34" charset="0"/>
                        </a:rPr>
                        <a:t>3,3</a:t>
                      </a:r>
                      <a:r>
                        <a:rPr lang="fr-FR" sz="1050" b="1" baseline="0" dirty="0" smtClean="0">
                          <a:solidFill>
                            <a:schemeClr val="tx1"/>
                          </a:solidFill>
                          <a:latin typeface="Arial Narrow" panose="020B0606020202030204" pitchFamily="34" charset="0"/>
                        </a:rPr>
                        <a:t> ha</a:t>
                      </a:r>
                      <a:endParaRPr lang="fr-FR" sz="1050" b="1" dirty="0" smtClean="0">
                        <a:solidFill>
                          <a:schemeClr val="tx1"/>
                        </a:solidFill>
                        <a:latin typeface="Arial Narrow" panose="020B0606020202030204" pitchFamily="34" charset="0"/>
                      </a:endParaRPr>
                    </a:p>
                    <a:p>
                      <a:pPr algn="just"/>
                      <a:r>
                        <a:rPr lang="fr-FR" sz="1050" dirty="0" smtClean="0">
                          <a:latin typeface="Arial Narrow" panose="020B0606020202030204" pitchFamily="34" charset="0"/>
                        </a:rPr>
                        <a:t>Le périmètre est formée de</a:t>
                      </a:r>
                      <a:r>
                        <a:rPr lang="fr-FR" sz="1050" baseline="0" dirty="0" smtClean="0">
                          <a:latin typeface="Arial Narrow" panose="020B0606020202030204" pitchFamily="34" charset="0"/>
                        </a:rPr>
                        <a:t> plusieurs </a:t>
                      </a:r>
                      <a:r>
                        <a:rPr lang="fr-FR" sz="1050" dirty="0" smtClean="0">
                          <a:latin typeface="Arial Narrow" panose="020B0606020202030204" pitchFamily="34" charset="0"/>
                        </a:rPr>
                        <a:t>entités parcellaires – ouest RD910 parcelles n°13</a:t>
                      </a:r>
                      <a:r>
                        <a:rPr lang="fr-FR" sz="1050" baseline="0" dirty="0" smtClean="0">
                          <a:latin typeface="Arial Narrow" panose="020B0606020202030204" pitchFamily="34" charset="0"/>
                        </a:rPr>
                        <a:t> et 14</a:t>
                      </a:r>
                      <a:r>
                        <a:rPr lang="fr-FR" sz="1050" dirty="0" smtClean="0">
                          <a:latin typeface="Arial Narrow" panose="020B0606020202030204" pitchFamily="34" charset="0"/>
                        </a:rPr>
                        <a:t> –.</a:t>
                      </a:r>
                    </a:p>
                    <a:p>
                      <a:pPr algn="just"/>
                      <a:r>
                        <a:rPr lang="fr-FR" sz="1050" dirty="0" smtClean="0">
                          <a:latin typeface="Arial Narrow" panose="020B0606020202030204" pitchFamily="34" charset="0"/>
                        </a:rPr>
                        <a:t>Sa surface s’avère médiane et correspond à la fois à  une occupation ancienne par stockage et dépôt de ferrailles et véhicules militaires</a:t>
                      </a:r>
                      <a:r>
                        <a:rPr lang="fr-FR" sz="1050" baseline="0" dirty="0" smtClean="0">
                          <a:latin typeface="Arial Narrow" panose="020B0606020202030204" pitchFamily="34" charset="0"/>
                        </a:rPr>
                        <a:t> usagés à l’ouest de la RD ; et à la présence de 2 bâtiments anciens correspondants à une ferme vacante. </a:t>
                      </a:r>
                    </a:p>
                    <a:p>
                      <a:pPr algn="just"/>
                      <a:r>
                        <a:rPr lang="fr-FR" sz="1050" baseline="0" dirty="0" smtClean="0">
                          <a:latin typeface="Arial Narrow" panose="020B0606020202030204" pitchFamily="34" charset="0"/>
                        </a:rPr>
                        <a:t>La zone est classée en zone </a:t>
                      </a:r>
                      <a:r>
                        <a:rPr lang="fr-FR" sz="1050" baseline="0" dirty="0" err="1" smtClean="0">
                          <a:latin typeface="Arial Narrow" panose="020B0606020202030204" pitchFamily="34" charset="0"/>
                        </a:rPr>
                        <a:t>Ae</a:t>
                      </a:r>
                      <a:r>
                        <a:rPr lang="fr-FR" sz="1050" baseline="0" dirty="0" smtClean="0">
                          <a:latin typeface="Arial Narrow" panose="020B0606020202030204" pitchFamily="34" charset="0"/>
                        </a:rPr>
                        <a:t>, au zonage du PLU de </a:t>
                      </a:r>
                      <a:r>
                        <a:rPr lang="fr-FR" sz="1050" baseline="0" dirty="0" err="1" smtClean="0">
                          <a:latin typeface="Arial Narrow" panose="020B0606020202030204" pitchFamily="34" charset="0"/>
                        </a:rPr>
                        <a:t>Sorigny</a:t>
                      </a:r>
                      <a:r>
                        <a:rPr lang="fr-FR" sz="1050" baseline="0" dirty="0" smtClean="0">
                          <a:latin typeface="Arial Narrow" panose="020B0606020202030204" pitchFamily="34" charset="0"/>
                        </a:rPr>
                        <a:t> correspondant à des activités diffuses en zone rurale.</a:t>
                      </a:r>
                      <a:r>
                        <a:rPr lang="fr-FR" sz="1050" dirty="0" smtClean="0">
                          <a:latin typeface="Arial Narrow" panose="020B0606020202030204" pitchFamily="34" charset="0"/>
                        </a:rPr>
                        <a:t> </a:t>
                      </a:r>
                    </a:p>
                    <a:p>
                      <a:pPr algn="just"/>
                      <a:endParaRPr lang="fr-FR" sz="1050" dirty="0">
                        <a:latin typeface="Arial Narrow" panose="020B0606020202030204" pitchFamily="34" charset="0"/>
                      </a:endParaRPr>
                    </a:p>
                  </a:txBody>
                  <a:tcPr/>
                </a:tc>
                <a:extLst>
                  <a:ext uri="{0D108BD9-81ED-4DB2-BD59-A6C34878D82A}">
                    <a16:rowId xmlns:a16="http://schemas.microsoft.com/office/drawing/2014/main" xmlns="" val="10001"/>
                  </a:ext>
                </a:extLst>
              </a:tr>
              <a:tr h="370840">
                <a:tc>
                  <a:txBody>
                    <a:bodyPr/>
                    <a:lstStyle/>
                    <a:p>
                      <a:pPr algn="ctr"/>
                      <a:r>
                        <a:rPr lang="fr-FR" sz="1050" dirty="0">
                          <a:latin typeface="Arial Narrow" panose="020B0606020202030204" pitchFamily="34" charset="0"/>
                        </a:rPr>
                        <a:t>Production de foncier économique</a:t>
                      </a:r>
                    </a:p>
                  </a:txBody>
                  <a:tcPr/>
                </a:tc>
                <a:tc>
                  <a:txBody>
                    <a:bodyPr/>
                    <a:lstStyle/>
                    <a:p>
                      <a:pPr algn="just"/>
                      <a:r>
                        <a:rPr lang="fr-FR" sz="1050" dirty="0" smtClean="0">
                          <a:latin typeface="Arial Narrow" panose="020B0606020202030204" pitchFamily="34" charset="0"/>
                        </a:rPr>
                        <a:t>Les</a:t>
                      </a:r>
                      <a:r>
                        <a:rPr lang="fr-FR" sz="1050" baseline="0" dirty="0" smtClean="0">
                          <a:latin typeface="Arial Narrow" panose="020B0606020202030204" pitchFamily="34" charset="0"/>
                        </a:rPr>
                        <a:t> autorisations d’occupation économique sur ce site </a:t>
                      </a:r>
                      <a:r>
                        <a:rPr lang="fr-FR" sz="1050" baseline="0" dirty="0" smtClean="0">
                          <a:solidFill>
                            <a:schemeClr val="tx1"/>
                          </a:solidFill>
                          <a:latin typeface="Arial Narrow" panose="020B0606020202030204" pitchFamily="34" charset="0"/>
                        </a:rPr>
                        <a:t>visent les plateformes de déchets </a:t>
                      </a:r>
                      <a:r>
                        <a:rPr lang="fr-FR" sz="1050" baseline="0" dirty="0" err="1" smtClean="0">
                          <a:solidFill>
                            <a:schemeClr val="tx1"/>
                          </a:solidFill>
                          <a:latin typeface="Arial Narrow" panose="020B0606020202030204" pitchFamily="34" charset="0"/>
                        </a:rPr>
                        <a:t>inertes,déchets</a:t>
                      </a:r>
                      <a:r>
                        <a:rPr lang="fr-FR" sz="1050" baseline="0" dirty="0" smtClean="0">
                          <a:solidFill>
                            <a:schemeClr val="tx1"/>
                          </a:solidFill>
                          <a:latin typeface="Arial Narrow" panose="020B0606020202030204" pitchFamily="34" charset="0"/>
                        </a:rPr>
                        <a:t> verts et annexes qui y sont liées</a:t>
                      </a:r>
                    </a:p>
                  </a:txBody>
                  <a:tcPr/>
                </a:tc>
                <a:extLst>
                  <a:ext uri="{0D108BD9-81ED-4DB2-BD59-A6C34878D82A}">
                    <a16:rowId xmlns:a16="http://schemas.microsoft.com/office/drawing/2014/main" xmlns="" val="10002"/>
                  </a:ext>
                </a:extLst>
              </a:tr>
            </a:tbl>
          </a:graphicData>
        </a:graphic>
      </p:graphicFrame>
      <p:sp>
        <p:nvSpPr>
          <p:cNvPr id="13" name="Forme libre 12"/>
          <p:cNvSpPr/>
          <p:nvPr/>
        </p:nvSpPr>
        <p:spPr>
          <a:xfrm>
            <a:off x="2555776" y="1684061"/>
            <a:ext cx="45719" cy="216024"/>
          </a:xfrm>
          <a:custGeom>
            <a:avLst/>
            <a:gdLst>
              <a:gd name="connsiteX0" fmla="*/ 108642 w 120584"/>
              <a:gd name="connsiteY0" fmla="*/ 0 h 715224"/>
              <a:gd name="connsiteX1" fmla="*/ 0 w 120584"/>
              <a:gd name="connsiteY1" fmla="*/ 181069 h 715224"/>
              <a:gd name="connsiteX2" fmla="*/ 108642 w 120584"/>
              <a:gd name="connsiteY2" fmla="*/ 316871 h 715224"/>
              <a:gd name="connsiteX3" fmla="*/ 108642 w 120584"/>
              <a:gd name="connsiteY3" fmla="*/ 615636 h 715224"/>
              <a:gd name="connsiteX4" fmla="*/ 27160 w 120584"/>
              <a:gd name="connsiteY4" fmla="*/ 715224 h 7152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584" h="715224">
                <a:moveTo>
                  <a:pt x="108642" y="0"/>
                </a:moveTo>
                <a:cubicBezTo>
                  <a:pt x="54321" y="64128"/>
                  <a:pt x="0" y="128257"/>
                  <a:pt x="0" y="181069"/>
                </a:cubicBezTo>
                <a:cubicBezTo>
                  <a:pt x="0" y="233881"/>
                  <a:pt x="90535" y="244443"/>
                  <a:pt x="108642" y="316871"/>
                </a:cubicBezTo>
                <a:cubicBezTo>
                  <a:pt x="126749" y="389299"/>
                  <a:pt x="122222" y="549244"/>
                  <a:pt x="108642" y="615636"/>
                </a:cubicBezTo>
                <a:cubicBezTo>
                  <a:pt x="95062" y="682028"/>
                  <a:pt x="61111" y="698626"/>
                  <a:pt x="27160" y="715224"/>
                </a:cubicBezTo>
              </a:path>
            </a:pathLst>
          </a:custGeom>
          <a:ln w="79375">
            <a:solidFill>
              <a:srgbClr val="00B0F0"/>
            </a:solidFill>
          </a:ln>
        </p:spPr>
        <p:style>
          <a:lnRef idx="1">
            <a:schemeClr val="accent5"/>
          </a:lnRef>
          <a:fillRef idx="0">
            <a:schemeClr val="accent5"/>
          </a:fillRef>
          <a:effectRef idx="0">
            <a:schemeClr val="accent5"/>
          </a:effectRef>
          <a:fontRef idx="minor">
            <a:schemeClr val="tx1"/>
          </a:fontRef>
        </p:style>
        <p:txBody>
          <a:bodyPr rtlCol="0" anchor="ctr"/>
          <a:lstStyle/>
          <a:p>
            <a:pPr algn="ctr"/>
            <a:endParaRPr lang="fr-FR"/>
          </a:p>
        </p:txBody>
      </p:sp>
      <p:pic>
        <p:nvPicPr>
          <p:cNvPr id="9" name="Imag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08104" y="864777"/>
            <a:ext cx="3023402" cy="3123306"/>
          </a:xfrm>
          <a:prstGeom prst="rect">
            <a:avLst/>
          </a:prstGeom>
        </p:spPr>
      </p:pic>
      <p:sp>
        <p:nvSpPr>
          <p:cNvPr id="17"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8"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2.3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du Cheval Blanc</a:t>
            </a:r>
            <a:endParaRPr lang="fr-FR" sz="2000" dirty="0">
              <a:latin typeface="Arial Narrow" panose="020B0606020202030204" pitchFamily="34" charset="0"/>
            </a:endParaRPr>
          </a:p>
        </p:txBody>
      </p:sp>
      <p:pic>
        <p:nvPicPr>
          <p:cNvPr id="19" name="Imag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Tree>
    <p:extLst>
      <p:ext uri="{BB962C8B-B14F-4D97-AF65-F5344CB8AC3E}">
        <p14:creationId xmlns:p14="http://schemas.microsoft.com/office/powerpoint/2010/main" val="23144149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11" name="Tableau 10">
            <a:extLst>
              <a:ext uri="{FF2B5EF4-FFF2-40B4-BE49-F238E27FC236}">
                <a16:creationId xmlns:a16="http://schemas.microsoft.com/office/drawing/2014/main" xmlns="" id="{6BA3ACF0-DC00-4BB0-B97F-A530FC615DA2}"/>
              </a:ext>
            </a:extLst>
          </p:cNvPr>
          <p:cNvGraphicFramePr>
            <a:graphicFrameLocks noGrp="1"/>
          </p:cNvGraphicFramePr>
          <p:nvPr>
            <p:extLst/>
          </p:nvPr>
        </p:nvGraphicFramePr>
        <p:xfrm>
          <a:off x="62096" y="908439"/>
          <a:ext cx="8567804" cy="5334000"/>
        </p:xfrm>
        <a:graphic>
          <a:graphicData uri="http://schemas.openxmlformats.org/drawingml/2006/table">
            <a:tbl>
              <a:tblPr firstRow="1" bandRow="1">
                <a:tableStyleId>{21E4AEA4-8DFA-4A89-87EB-49C32662AFE0}</a:tableStyleId>
              </a:tblPr>
              <a:tblGrid>
                <a:gridCol w="1215998">
                  <a:extLst>
                    <a:ext uri="{9D8B030D-6E8A-4147-A177-3AD203B41FA5}">
                      <a16:colId xmlns:a16="http://schemas.microsoft.com/office/drawing/2014/main" xmlns="" val="20000"/>
                    </a:ext>
                  </a:extLst>
                </a:gridCol>
                <a:gridCol w="7351806">
                  <a:extLst>
                    <a:ext uri="{9D8B030D-6E8A-4147-A177-3AD203B41FA5}">
                      <a16:colId xmlns:a16="http://schemas.microsoft.com/office/drawing/2014/main" xmlns="" val="20001"/>
                    </a:ext>
                  </a:extLst>
                </a:gridCol>
              </a:tblGrid>
              <a:tr h="266086">
                <a:tc>
                  <a:txBody>
                    <a:bodyPr/>
                    <a:lstStyle/>
                    <a:p>
                      <a:r>
                        <a:rPr lang="fr-FR" sz="1200" dirty="0" smtClean="0">
                          <a:latin typeface="Arial Narrow" panose="020B0606020202030204" pitchFamily="34" charset="0"/>
                        </a:rPr>
                        <a:t>Thème</a:t>
                      </a:r>
                      <a:r>
                        <a:rPr lang="fr-FR" sz="1200" baseline="0" dirty="0" smtClean="0">
                          <a:latin typeface="Arial Narrow" panose="020B0606020202030204" pitchFamily="34" charset="0"/>
                        </a:rPr>
                        <a:t> </a:t>
                      </a:r>
                      <a:r>
                        <a:rPr lang="fr-FR" sz="1200" dirty="0" smtClean="0">
                          <a:latin typeface="Arial Narrow" panose="020B0606020202030204" pitchFamily="34" charset="0"/>
                        </a:rPr>
                        <a:t>abordé</a:t>
                      </a:r>
                      <a:endParaRPr lang="fr-FR" sz="1200" dirty="0">
                        <a:solidFill>
                          <a:schemeClr val="tx1"/>
                        </a:solidFill>
                        <a:latin typeface="Arial Narrow" panose="020B0606020202030204" pitchFamily="34" charset="0"/>
                      </a:endParaRPr>
                    </a:p>
                  </a:txBody>
                  <a:tcPr/>
                </a:tc>
                <a:tc>
                  <a:txBody>
                    <a:bodyPr/>
                    <a:lstStyle/>
                    <a:p>
                      <a:r>
                        <a:rPr lang="fr-FR" sz="1200" dirty="0">
                          <a:latin typeface="Arial Narrow" panose="020B0606020202030204" pitchFamily="34" charset="0"/>
                        </a:rPr>
                        <a:t>Développement </a:t>
                      </a:r>
                      <a:endParaRPr lang="fr-FR" sz="1200" dirty="0">
                        <a:solidFill>
                          <a:schemeClr val="tx1"/>
                        </a:solidFill>
                        <a:latin typeface="Arial Narrow" panose="020B0606020202030204" pitchFamily="34" charset="0"/>
                      </a:endParaRPr>
                    </a:p>
                  </a:txBody>
                  <a:tcPr/>
                </a:tc>
                <a:extLst>
                  <a:ext uri="{0D108BD9-81ED-4DB2-BD59-A6C34878D82A}">
                    <a16:rowId xmlns:a16="http://schemas.microsoft.com/office/drawing/2014/main" xmlns="" val="10000"/>
                  </a:ext>
                </a:extLst>
              </a:tr>
              <a:tr h="370840">
                <a:tc>
                  <a:txBody>
                    <a:bodyPr/>
                    <a:lstStyle/>
                    <a:p>
                      <a:pPr marL="0" algn="l" defTabSz="914400" rtl="0" eaLnBrk="1" latinLnBrk="0" hangingPunct="1"/>
                      <a:r>
                        <a:rPr lang="fr-FR" sz="1000" kern="1200" dirty="0" smtClean="0">
                          <a:solidFill>
                            <a:schemeClr val="dk1"/>
                          </a:solidFill>
                          <a:latin typeface="Arial Narrow" panose="020B0606020202030204" pitchFamily="34" charset="0"/>
                          <a:ea typeface="+mn-ea"/>
                          <a:cs typeface="+mn-cs"/>
                        </a:rPr>
                        <a:t>Accessibilité et déplacements</a:t>
                      </a:r>
                      <a:endParaRPr lang="fr-FR" sz="1000" kern="1200" dirty="0">
                        <a:solidFill>
                          <a:schemeClr val="dk1"/>
                        </a:solidFill>
                        <a:latin typeface="Arial Narrow" panose="020B0606020202030204" pitchFamily="34" charset="0"/>
                        <a:ea typeface="+mn-ea"/>
                        <a:cs typeface="+mn-cs"/>
                      </a:endParaRPr>
                    </a:p>
                  </a:txBody>
                  <a:tcPr/>
                </a:tc>
                <a:tc>
                  <a:txBody>
                    <a:bodyPr/>
                    <a:lstStyle/>
                    <a:p>
                      <a:pPr marL="0" indent="0" algn="l" defTabSz="914400" rtl="0" eaLnBrk="1" latinLnBrk="0" hangingPunct="1">
                        <a:buFontTx/>
                        <a:buNone/>
                      </a:pPr>
                      <a:r>
                        <a:rPr lang="fr-FR" sz="1000" kern="1200" baseline="0" dirty="0" smtClean="0">
                          <a:solidFill>
                            <a:schemeClr val="tx1"/>
                          </a:solidFill>
                          <a:latin typeface="Arial Narrow" panose="020B0606020202030204" pitchFamily="34" charset="0"/>
                          <a:ea typeface="+mn-ea"/>
                          <a:cs typeface="+mn-cs"/>
                        </a:rPr>
                        <a:t>Le site est bordé par la RD910 en extrémité sud du territoire communal. Pour autant, l’accès existant pour desservir cette activité que l’on peut considérer comme vacante, ne fait l’objet d’aucune sécurisation particulière. Si la visibilité s’avère bonne du fait de la rectitude de la voie et de son dégagement, il n’en demeure pas moins nécessaire de prévoir la sécurisation des tourne à gauche sur ce tronçon particulier qui comprend 3 voies et la présence d’un arrêt de car.</a:t>
                      </a:r>
                    </a:p>
                    <a:p>
                      <a:pPr marL="0" indent="0" algn="l" defTabSz="914400" rtl="0" eaLnBrk="1" latinLnBrk="0" hangingPunct="1">
                        <a:buFontTx/>
                        <a:buNone/>
                      </a:pPr>
                      <a:endParaRPr lang="fr-FR" sz="1000" kern="1200" baseline="0" dirty="0" smtClean="0">
                        <a:solidFill>
                          <a:schemeClr val="tx1"/>
                        </a:solidFill>
                        <a:latin typeface="Arial Narrow" panose="020B0606020202030204" pitchFamily="34" charset="0"/>
                        <a:ea typeface="+mn-ea"/>
                        <a:cs typeface="+mn-cs"/>
                      </a:endParaRPr>
                    </a:p>
                    <a:p>
                      <a:pPr marL="0" indent="0" algn="l" defTabSz="914400" rtl="0" eaLnBrk="1" latinLnBrk="0" hangingPunct="1">
                        <a:buFontTx/>
                        <a:buNone/>
                      </a:pPr>
                      <a:r>
                        <a:rPr lang="fr-FR" sz="1000" kern="1200" baseline="0" dirty="0" smtClean="0">
                          <a:solidFill>
                            <a:schemeClr val="tx1"/>
                          </a:solidFill>
                          <a:latin typeface="Arial Narrow" panose="020B0606020202030204" pitchFamily="34" charset="0"/>
                          <a:ea typeface="+mn-ea"/>
                          <a:cs typeface="+mn-cs"/>
                        </a:rPr>
                        <a:t>En termes d’aménagement routier, une proposition reste à confirmer avec les services du Conseil Départemental, à savoir :</a:t>
                      </a:r>
                    </a:p>
                    <a:p>
                      <a:pPr marL="171450" indent="-171450" algn="l" defTabSz="914400" rtl="0" eaLnBrk="1" latinLnBrk="0" hangingPunct="1">
                        <a:buFontTx/>
                        <a:buChar char="-"/>
                      </a:pPr>
                      <a:r>
                        <a:rPr lang="fr-FR" sz="1000" kern="1200" baseline="0" dirty="0" smtClean="0">
                          <a:solidFill>
                            <a:schemeClr val="tx1"/>
                          </a:solidFill>
                          <a:latin typeface="Arial Narrow" panose="020B0606020202030204" pitchFamily="34" charset="0"/>
                          <a:ea typeface="+mn-ea"/>
                          <a:cs typeface="+mn-cs"/>
                        </a:rPr>
                        <a:t>l’aménagement de l’accès actuel, qui présente l’avantage de desservir aussi de façon cohérente la frange est de la RD910, occupée par un dépôt technique</a:t>
                      </a:r>
                    </a:p>
                    <a:p>
                      <a:pPr marL="0" indent="0" algn="l" defTabSz="914400" rtl="0" eaLnBrk="1" latinLnBrk="0" hangingPunct="1">
                        <a:buFontTx/>
                        <a:buNone/>
                      </a:pPr>
                      <a:endParaRPr lang="fr-FR" sz="1000" kern="1200" baseline="0" dirty="0" smtClean="0">
                        <a:solidFill>
                          <a:schemeClr val="tx1"/>
                        </a:solidFill>
                        <a:latin typeface="Arial Narrow" panose="020B0606020202030204" pitchFamily="34" charset="0"/>
                        <a:ea typeface="+mn-ea"/>
                        <a:cs typeface="+mn-cs"/>
                      </a:endParaRPr>
                    </a:p>
                    <a:p>
                      <a:pPr marL="0" indent="0" algn="l" defTabSz="914400" rtl="0" eaLnBrk="1" latinLnBrk="0" hangingPunct="1">
                        <a:buFontTx/>
                        <a:buNone/>
                      </a:pPr>
                      <a:r>
                        <a:rPr lang="fr-FR" sz="1000" kern="1200" baseline="0" dirty="0" smtClean="0">
                          <a:solidFill>
                            <a:schemeClr val="tx1"/>
                          </a:solidFill>
                          <a:latin typeface="Arial Narrow" panose="020B0606020202030204" pitchFamily="34" charset="0"/>
                          <a:ea typeface="+mn-ea"/>
                          <a:cs typeface="+mn-cs"/>
                        </a:rPr>
                        <a:t>A ce titre, un emplacement réservé sera inscrit sur la RD910 permettant l’aménagement de ce carrefour. En dehors de cet accès, aucun autre accès direct au site ne sera autorisé.</a:t>
                      </a:r>
                    </a:p>
                    <a:p>
                      <a:pPr marL="0" indent="0" algn="l" defTabSz="914400" rtl="0" eaLnBrk="1" latinLnBrk="0" hangingPunct="1">
                        <a:buFontTx/>
                        <a:buNone/>
                      </a:pPr>
                      <a:r>
                        <a:rPr lang="fr-FR" sz="1000" kern="1200" baseline="0" dirty="0" smtClean="0">
                          <a:solidFill>
                            <a:schemeClr val="tx1"/>
                          </a:solidFill>
                          <a:latin typeface="Arial Narrow" panose="020B0606020202030204" pitchFamily="34" charset="0"/>
                          <a:ea typeface="+mn-ea"/>
                          <a:cs typeface="+mn-cs"/>
                        </a:rPr>
                        <a:t>L’aménagement intérieur et la desserte du site devront permettre la giration interne des véhicules, permettant des entrées et sorties en marche avant – </a:t>
                      </a:r>
                      <a:r>
                        <a:rPr lang="fr-FR" sz="1000" kern="1200" baseline="0" dirty="0" err="1" smtClean="0">
                          <a:solidFill>
                            <a:schemeClr val="tx1"/>
                          </a:solidFill>
                          <a:latin typeface="Arial Narrow" panose="020B0606020202030204" pitchFamily="34" charset="0"/>
                          <a:ea typeface="+mn-ea"/>
                          <a:cs typeface="+mn-cs"/>
                        </a:rPr>
                        <a:t>cf</a:t>
                      </a:r>
                      <a:r>
                        <a:rPr lang="fr-FR" sz="1000" kern="1200" baseline="0" dirty="0" smtClean="0">
                          <a:solidFill>
                            <a:schemeClr val="tx1"/>
                          </a:solidFill>
                          <a:latin typeface="Arial Narrow" panose="020B0606020202030204" pitchFamily="34" charset="0"/>
                          <a:ea typeface="+mn-ea"/>
                          <a:cs typeface="+mn-cs"/>
                        </a:rPr>
                        <a:t> esquisse ci-contre.</a:t>
                      </a:r>
                    </a:p>
                    <a:p>
                      <a:pPr marL="0" indent="0" algn="l" defTabSz="914400" rtl="0" eaLnBrk="1" latinLnBrk="0" hangingPunct="1">
                        <a:buFontTx/>
                        <a:buNone/>
                      </a:pPr>
                      <a:r>
                        <a:rPr lang="fr-FR" sz="1000" kern="1200" baseline="0" dirty="0" smtClean="0">
                          <a:solidFill>
                            <a:schemeClr val="tx1"/>
                          </a:solidFill>
                          <a:latin typeface="Arial Narrow" panose="020B0606020202030204" pitchFamily="34" charset="0"/>
                          <a:ea typeface="+mn-ea"/>
                          <a:cs typeface="+mn-cs"/>
                        </a:rPr>
                        <a:t>Il convient de préciser la présence en façade du site d’un arrêt de car départemental dans les 2 sens de circulation.</a:t>
                      </a:r>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000" kern="1200" dirty="0">
                          <a:solidFill>
                            <a:schemeClr val="dk1"/>
                          </a:solidFill>
                          <a:latin typeface="Arial Narrow" panose="020B0606020202030204" pitchFamily="34" charset="0"/>
                          <a:ea typeface="+mn-ea"/>
                          <a:cs typeface="+mn-cs"/>
                        </a:rPr>
                        <a:t>Paysage et environnement</a:t>
                      </a:r>
                    </a:p>
                    <a:p>
                      <a:pPr marL="0" algn="l" defTabSz="914400" rtl="0" eaLnBrk="1" latinLnBrk="0" hangingPunct="1"/>
                      <a:endParaRPr lang="fr-FR" sz="1000" kern="1200" dirty="0">
                        <a:solidFill>
                          <a:schemeClr val="dk1"/>
                        </a:solidFill>
                        <a:latin typeface="Arial Narrow" panose="020B0606020202030204" pitchFamily="34" charset="0"/>
                        <a:ea typeface="+mn-ea"/>
                        <a:cs typeface="+mn-cs"/>
                      </a:endParaRPr>
                    </a:p>
                  </a:txBody>
                  <a:tcPr/>
                </a:tc>
                <a:tc>
                  <a:txBody>
                    <a:bodyPr/>
                    <a:lstStyle/>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Le site délaissé depuis plusieurs décennies est doté d’une végétation périphérique de type buissonnante, peu organisée, mais qui a le mérite de masquer un tant soi peu les dépôts internes. La parcelle se présente aujourd’hui tel un site abandonné, qui marque l’image d’entrée sur le territoire communal.</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Une petite mare est présente dans l’angle nord/ouest du site et sera à préserver à l’effigie des mares recensée du territoire communal.</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L’occupation visée est la réalisation d’une plateforme de gestion des déchets inertes issus du BTP, déchets verts et de la construction. Dès lors, le site n’autorise qu’accessoirement les constructions qui se localiseront en arrière plan des bâtiments anciens existants. C’est pourquoi, il est proposé une bande plantée d’une dizaine de mètres de large sur tout le pourtour du site et suffira à absorber les volumes stockés.</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La hauteur maximum autorisée sur site est de 9m.</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Un boisement existant suite à un </a:t>
                      </a:r>
                      <a:r>
                        <a:rPr lang="fr-FR" sz="1000" kern="1200" baseline="0" dirty="0" err="1" smtClean="0">
                          <a:solidFill>
                            <a:schemeClr val="tx1"/>
                          </a:solidFill>
                          <a:latin typeface="Arial Narrow" panose="020B0606020202030204" pitchFamily="34" charset="0"/>
                          <a:ea typeface="+mn-ea"/>
                          <a:cs typeface="+mn-cs"/>
                        </a:rPr>
                        <a:t>enfrichement</a:t>
                      </a:r>
                      <a:r>
                        <a:rPr lang="fr-FR" sz="1000" kern="1200" baseline="0" dirty="0" smtClean="0">
                          <a:solidFill>
                            <a:schemeClr val="tx1"/>
                          </a:solidFill>
                          <a:latin typeface="Arial Narrow" panose="020B0606020202030204" pitchFamily="34" charset="0"/>
                          <a:ea typeface="+mn-ea"/>
                          <a:cs typeface="+mn-cs"/>
                        </a:rPr>
                        <a:t> sur les arrières des bâtiments est à conserver et renforcer permettant le calage des constructions et créant une bande tampon avec l’écart résidentiel situé sur la lisière sud. </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La zone d’occupation acceptant les aires de stationnement, stockages éventuels et dépôts, se situe donc sur les arrières au-delà d’une bande de 20m depuis l’axe de la RD910</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La clôture devra être adaptée et modernisée pour répondre aux besoins de la future occupation – de type panneaux rigides métalliques de couleurs sombre sur poteaux métalliques de même couleur doublés de plantations -.</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Le fossé qui parcourt le site d’ouest en est doit être préservé en l’état si et seulement si aucun risque de pollution n’est avéré  ; à défaut un </a:t>
                      </a:r>
                      <a:r>
                        <a:rPr lang="fr-FR" sz="1000" kern="1200" baseline="0" dirty="0" err="1" smtClean="0">
                          <a:solidFill>
                            <a:schemeClr val="tx1"/>
                          </a:solidFill>
                          <a:latin typeface="Arial Narrow" panose="020B0606020202030204" pitchFamily="34" charset="0"/>
                          <a:ea typeface="+mn-ea"/>
                          <a:cs typeface="+mn-cs"/>
                        </a:rPr>
                        <a:t>busage</a:t>
                      </a:r>
                      <a:r>
                        <a:rPr lang="fr-FR" sz="1000" kern="1200" baseline="0" dirty="0" smtClean="0">
                          <a:solidFill>
                            <a:schemeClr val="tx1"/>
                          </a:solidFill>
                          <a:latin typeface="Arial Narrow" panose="020B0606020202030204" pitchFamily="34" charset="0"/>
                          <a:ea typeface="+mn-ea"/>
                          <a:cs typeface="+mn-cs"/>
                        </a:rPr>
                        <a:t> pourra être envisagé.</a:t>
                      </a:r>
                    </a:p>
                    <a:p>
                      <a:pPr marL="0" algn="l" defTabSz="914400" rtl="0" eaLnBrk="1" latinLnBrk="0" hangingPunct="1"/>
                      <a:r>
                        <a:rPr lang="fr-FR" sz="1000" kern="1200" baseline="0" dirty="0" smtClean="0">
                          <a:solidFill>
                            <a:schemeClr val="tx1"/>
                          </a:solidFill>
                          <a:latin typeface="Arial Narrow" panose="020B0606020202030204" pitchFamily="34" charset="0"/>
                          <a:ea typeface="+mn-ea"/>
                          <a:cs typeface="+mn-cs"/>
                        </a:rPr>
                        <a:t>Concernant la frange est de la RD910, occupée aujourd’hui par un monticule de grave bitumineuse, les haies bocagères présentes au nord et au sud doivent être préservées. Une haie en façade doit être plantée sur une largeur de 5m minimum. Cette parcelle doit rester inconstructible et interdite à tout  stockage de matériaux ou matériels.</a:t>
                      </a:r>
                    </a:p>
                  </a:txBody>
                  <a:tcPr/>
                </a:tc>
                <a:extLst>
                  <a:ext uri="{0D108BD9-81ED-4DB2-BD59-A6C34878D82A}">
                    <a16:rowId xmlns:a16="http://schemas.microsoft.com/office/drawing/2014/main" xmlns="" val="10002"/>
                  </a:ext>
                </a:extLst>
              </a:tr>
            </a:tbl>
          </a:graphicData>
        </a:graphic>
      </p:graphicFrame>
      <p:sp>
        <p:nvSpPr>
          <p:cNvPr id="14"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5"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2.3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du Cheval Blanc</a:t>
            </a:r>
            <a:endParaRPr lang="fr-FR" sz="2000" dirty="0">
              <a:latin typeface="Arial Narrow" panose="020B0606020202030204" pitchFamily="34" charset="0"/>
            </a:endParaRPr>
          </a:p>
        </p:txBody>
      </p:sp>
      <p:pic>
        <p:nvPicPr>
          <p:cNvPr id="16" name="Imag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Tree>
    <p:extLst>
      <p:ext uri="{BB962C8B-B14F-4D97-AF65-F5344CB8AC3E}">
        <p14:creationId xmlns:p14="http://schemas.microsoft.com/office/powerpoint/2010/main" val="14467046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15" name="Tableau 14">
            <a:extLst>
              <a:ext uri="{FF2B5EF4-FFF2-40B4-BE49-F238E27FC236}">
                <a16:creationId xmlns:a16="http://schemas.microsoft.com/office/drawing/2014/main" xmlns="" id="{6BA3ACF0-DC00-4BB0-B97F-A530FC615DA2}"/>
              </a:ext>
            </a:extLst>
          </p:cNvPr>
          <p:cNvGraphicFramePr>
            <a:graphicFrameLocks noGrp="1"/>
          </p:cNvGraphicFramePr>
          <p:nvPr>
            <p:extLst/>
          </p:nvPr>
        </p:nvGraphicFramePr>
        <p:xfrm>
          <a:off x="107504" y="945306"/>
          <a:ext cx="6120680" cy="3398520"/>
        </p:xfrm>
        <a:graphic>
          <a:graphicData uri="http://schemas.openxmlformats.org/drawingml/2006/table">
            <a:tbl>
              <a:tblPr firstRow="1" bandRow="1">
                <a:tableStyleId>{21E4AEA4-8DFA-4A89-87EB-49C32662AFE0}</a:tableStyleId>
              </a:tblPr>
              <a:tblGrid>
                <a:gridCol w="957163">
                  <a:extLst>
                    <a:ext uri="{9D8B030D-6E8A-4147-A177-3AD203B41FA5}">
                      <a16:colId xmlns:a16="http://schemas.microsoft.com/office/drawing/2014/main" xmlns="" val="20000"/>
                    </a:ext>
                  </a:extLst>
                </a:gridCol>
                <a:gridCol w="5163517">
                  <a:extLst>
                    <a:ext uri="{9D8B030D-6E8A-4147-A177-3AD203B41FA5}">
                      <a16:colId xmlns:a16="http://schemas.microsoft.com/office/drawing/2014/main" xmlns="" val="20001"/>
                    </a:ext>
                  </a:extLst>
                </a:gridCol>
              </a:tblGrid>
              <a:tr h="266086">
                <a:tc>
                  <a:txBody>
                    <a:bodyPr/>
                    <a:lstStyle/>
                    <a:p>
                      <a:r>
                        <a:rPr lang="fr-FR" sz="1200" dirty="0" smtClean="0">
                          <a:latin typeface="Arial Narrow" panose="020B0606020202030204" pitchFamily="34" charset="0"/>
                        </a:rPr>
                        <a:t>Thème</a:t>
                      </a:r>
                      <a:r>
                        <a:rPr lang="fr-FR" sz="1200" baseline="0" dirty="0" smtClean="0">
                          <a:latin typeface="Arial Narrow" panose="020B0606020202030204" pitchFamily="34" charset="0"/>
                        </a:rPr>
                        <a:t> </a:t>
                      </a:r>
                      <a:r>
                        <a:rPr lang="fr-FR" sz="1200" dirty="0" smtClean="0">
                          <a:latin typeface="Arial Narrow" panose="020B0606020202030204" pitchFamily="34" charset="0"/>
                        </a:rPr>
                        <a:t>abordé</a:t>
                      </a:r>
                      <a:endParaRPr lang="fr-FR" sz="1200" dirty="0">
                        <a:solidFill>
                          <a:schemeClr val="tx1"/>
                        </a:solidFill>
                        <a:latin typeface="Arial Narrow" panose="020B0606020202030204" pitchFamily="34" charset="0"/>
                      </a:endParaRPr>
                    </a:p>
                  </a:txBody>
                  <a:tcPr/>
                </a:tc>
                <a:tc>
                  <a:txBody>
                    <a:bodyPr/>
                    <a:lstStyle/>
                    <a:p>
                      <a:r>
                        <a:rPr lang="fr-FR" sz="1200" dirty="0">
                          <a:latin typeface="Arial Narrow" panose="020B0606020202030204" pitchFamily="34" charset="0"/>
                        </a:rPr>
                        <a:t>Développement </a:t>
                      </a:r>
                      <a:endParaRPr lang="fr-FR" sz="1200" dirty="0">
                        <a:solidFill>
                          <a:schemeClr val="tx1"/>
                        </a:solidFill>
                        <a:latin typeface="Arial Narrow" panose="020B0606020202030204" pitchFamily="34" charset="0"/>
                      </a:endParaRPr>
                    </a:p>
                  </a:txBody>
                  <a:tcPr/>
                </a:tc>
                <a:extLst>
                  <a:ext uri="{0D108BD9-81ED-4DB2-BD59-A6C34878D82A}">
                    <a16:rowId xmlns:a16="http://schemas.microsoft.com/office/drawing/2014/main" xmlns=""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100" kern="1200" dirty="0" smtClean="0">
                          <a:solidFill>
                            <a:schemeClr val="dk1"/>
                          </a:solidFill>
                          <a:latin typeface="Arial Narrow" panose="020B0606020202030204" pitchFamily="34" charset="0"/>
                          <a:ea typeface="+mn-ea"/>
                          <a:cs typeface="+mn-cs"/>
                        </a:rPr>
                        <a:t>Qualité urbaine et architecturale</a:t>
                      </a:r>
                    </a:p>
                    <a:p>
                      <a:endParaRPr lang="fr-FR" sz="1100" dirty="0">
                        <a:latin typeface="Arial Narrow" panose="020B0606020202030204" pitchFamily="34" charset="0"/>
                      </a:endParaRPr>
                    </a:p>
                  </a:txBody>
                  <a:tcPr/>
                </a:tc>
                <a:tc>
                  <a:txBody>
                    <a:bodyPr/>
                    <a:lstStyle/>
                    <a:p>
                      <a:pPr marL="0" algn="l" defTabSz="914400" rtl="0" eaLnBrk="1" latinLnBrk="0" hangingPunct="1"/>
                      <a:r>
                        <a:rPr lang="fr-FR" sz="1100" kern="1200" baseline="0" dirty="0" smtClean="0">
                          <a:solidFill>
                            <a:schemeClr val="tx1"/>
                          </a:solidFill>
                          <a:latin typeface="Arial Narrow" panose="020B0606020202030204" pitchFamily="34" charset="0"/>
                          <a:ea typeface="+mn-ea"/>
                          <a:cs typeface="+mn-cs"/>
                        </a:rPr>
                        <a:t>L’occupation visée est la réalisation d’une plateforme de gestion des déchets inertes issus du BTP, déchets verts et de la construction. Dès lors, le site est scindé en 2 parties :</a:t>
                      </a:r>
                    </a:p>
                    <a:p>
                      <a:pPr marL="0" algn="l" defTabSz="914400" rtl="0" eaLnBrk="1" latinLnBrk="0" hangingPunct="1"/>
                      <a:r>
                        <a:rPr lang="fr-FR" sz="1100" kern="1200" baseline="0" dirty="0" smtClean="0">
                          <a:solidFill>
                            <a:schemeClr val="tx1"/>
                          </a:solidFill>
                          <a:latin typeface="Arial Narrow" panose="020B0606020202030204" pitchFamily="34" charset="0"/>
                          <a:ea typeface="+mn-ea"/>
                          <a:cs typeface="+mn-cs"/>
                        </a:rPr>
                        <a:t>- Constructions autorisées sur les arrières des bâtiments anciens existants ; la ou les constructions doivent rester en harmonie avec le site, tant en terme de hauteur que de surface bâti.</a:t>
                      </a:r>
                    </a:p>
                    <a:p>
                      <a:pPr marL="0" algn="l" defTabSz="914400" rtl="0" eaLnBrk="1" latinLnBrk="0" hangingPunct="1"/>
                      <a:r>
                        <a:rPr lang="fr-FR" sz="1100" kern="1200" baseline="0" dirty="0" smtClean="0">
                          <a:solidFill>
                            <a:schemeClr val="tx1"/>
                          </a:solidFill>
                          <a:latin typeface="Arial Narrow" panose="020B0606020202030204" pitchFamily="34" charset="0"/>
                          <a:ea typeface="+mn-ea"/>
                          <a:cs typeface="+mn-cs"/>
                        </a:rPr>
                        <a:t>Ainsi la hauteur est limitée à 9m maximum au faîtage ou à l’acrotère, par rapport au terrain naturel</a:t>
                      </a:r>
                      <a:endParaRPr lang="fr-FR" sz="1100" kern="1200" baseline="0" dirty="0" smtClean="0">
                        <a:solidFill>
                          <a:srgbClr val="FF0000"/>
                        </a:solidFill>
                        <a:latin typeface="Arial Narrow" panose="020B0606020202030204" pitchFamily="34" charset="0"/>
                        <a:ea typeface="+mn-ea"/>
                        <a:cs typeface="+mn-cs"/>
                      </a:endParaRPr>
                    </a:p>
                    <a:p>
                      <a:pPr marL="171450" indent="-171450" algn="l" defTabSz="914400" rtl="0" eaLnBrk="1" latinLnBrk="0" hangingPunct="1">
                        <a:buFontTx/>
                        <a:buChar char="-"/>
                      </a:pPr>
                      <a:endParaRPr lang="fr-FR" sz="1100" kern="1200" baseline="0" dirty="0" smtClean="0">
                        <a:solidFill>
                          <a:schemeClr val="tx1"/>
                        </a:solidFill>
                        <a:latin typeface="Arial Narrow" panose="020B0606020202030204" pitchFamily="34" charset="0"/>
                        <a:ea typeface="+mn-ea"/>
                        <a:cs typeface="+mn-cs"/>
                      </a:endParaRPr>
                    </a:p>
                    <a:p>
                      <a:pPr marL="171450" indent="-171450" algn="l" defTabSz="914400" rtl="0" eaLnBrk="1" latinLnBrk="0" hangingPunct="1">
                        <a:buFontTx/>
                        <a:buChar char="-"/>
                      </a:pPr>
                      <a:r>
                        <a:rPr lang="fr-FR" sz="1100" kern="1200" baseline="0" dirty="0" smtClean="0">
                          <a:solidFill>
                            <a:schemeClr val="tx1"/>
                          </a:solidFill>
                          <a:latin typeface="Arial Narrow" panose="020B0606020202030204" pitchFamily="34" charset="0"/>
                          <a:ea typeface="+mn-ea"/>
                          <a:cs typeface="+mn-cs"/>
                        </a:rPr>
                        <a:t>Autorisation des dépôts, stockages, en extérieur et parking sur la partie centrale et nord du site ; ces derniers seront limités à 6m de hauteur depuis le niveau du terrain naturel.</a:t>
                      </a:r>
                    </a:p>
                    <a:p>
                      <a:pPr marL="0" algn="l" defTabSz="914400" rtl="0" eaLnBrk="1" latinLnBrk="0" hangingPunct="1"/>
                      <a:endParaRPr lang="fr-FR" sz="1100" kern="1200" baseline="0" dirty="0" smtClean="0">
                        <a:solidFill>
                          <a:schemeClr val="tx1"/>
                        </a:solidFill>
                        <a:latin typeface="Arial Narrow" panose="020B0606020202030204" pitchFamily="34" charset="0"/>
                        <a:ea typeface="+mn-ea"/>
                        <a:cs typeface="+mn-cs"/>
                      </a:endParaRPr>
                    </a:p>
                    <a:p>
                      <a:pPr marL="0" algn="l" defTabSz="914400" rtl="0" eaLnBrk="1" latinLnBrk="0" hangingPunct="1"/>
                      <a:r>
                        <a:rPr lang="fr-FR" sz="1100" kern="1200" baseline="0" dirty="0" smtClean="0">
                          <a:solidFill>
                            <a:schemeClr val="tx1"/>
                          </a:solidFill>
                          <a:latin typeface="Arial Narrow" panose="020B0606020202030204" pitchFamily="34" charset="0"/>
                          <a:ea typeface="+mn-ea"/>
                          <a:cs typeface="+mn-cs"/>
                        </a:rPr>
                        <a:t>La mise en lumière nocturne de l’activité doit être limitée et éviter de produire une pollution lumineuse, et restée peu énergivore.</a:t>
                      </a:r>
                    </a:p>
                    <a:p>
                      <a:pPr marL="0" algn="l" defTabSz="914400" rtl="0" eaLnBrk="1" latinLnBrk="0" hangingPunct="1"/>
                      <a:r>
                        <a:rPr lang="fr-FR" sz="1100" kern="1200" baseline="0" dirty="0" smtClean="0">
                          <a:solidFill>
                            <a:schemeClr val="tx1"/>
                          </a:solidFill>
                          <a:latin typeface="Arial Narrow" panose="020B0606020202030204" pitchFamily="34" charset="0"/>
                          <a:ea typeface="+mn-ea"/>
                          <a:cs typeface="+mn-cs"/>
                        </a:rPr>
                        <a:t>Les enseignes lumineuses doivent aussi rentrer dans ce processus et être limitées en quantité et en surface éclairée produite.</a:t>
                      </a:r>
                    </a:p>
                    <a:p>
                      <a:pPr marL="0" algn="l" defTabSz="914400" rtl="0" eaLnBrk="1" latinLnBrk="0" hangingPunct="1"/>
                      <a:endParaRPr lang="fr-FR" sz="1100" kern="1200" baseline="0" dirty="0" smtClean="0">
                        <a:solidFill>
                          <a:schemeClr val="tx1"/>
                        </a:solidFill>
                        <a:latin typeface="Arial Narrow" panose="020B0606020202030204" pitchFamily="34" charset="0"/>
                        <a:ea typeface="+mn-ea"/>
                        <a:cs typeface="+mn-cs"/>
                      </a:endParaRPr>
                    </a:p>
                    <a:p>
                      <a:pPr marL="0" algn="l" defTabSz="914400" rtl="0" eaLnBrk="1" latinLnBrk="0" hangingPunct="1"/>
                      <a:r>
                        <a:rPr lang="fr-FR" sz="1100" kern="1200" baseline="0" dirty="0" smtClean="0">
                          <a:solidFill>
                            <a:schemeClr val="tx1"/>
                          </a:solidFill>
                          <a:latin typeface="Arial Narrow" panose="020B0606020202030204" pitchFamily="34" charset="0"/>
                          <a:ea typeface="+mn-ea"/>
                          <a:cs typeface="+mn-cs"/>
                        </a:rPr>
                        <a:t>Aucune publicité ou panneau publicitaire non directement lié à l’activité présente sur le parcellaire n’est autorisé. Elle est interdite dans la bande plantée située le long de la RD910.</a:t>
                      </a:r>
                    </a:p>
                  </a:txBody>
                  <a:tcPr/>
                </a:tc>
                <a:extLst>
                  <a:ext uri="{0D108BD9-81ED-4DB2-BD59-A6C34878D82A}">
                    <a16:rowId xmlns:a16="http://schemas.microsoft.com/office/drawing/2014/main" xmlns="" val="10001"/>
                  </a:ext>
                </a:extLst>
              </a:tr>
            </a:tbl>
          </a:graphicData>
        </a:graphic>
      </p:graphicFrame>
      <p:pic>
        <p:nvPicPr>
          <p:cNvPr id="16" name="Imag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58883" y="957148"/>
            <a:ext cx="2810403" cy="3632730"/>
          </a:xfrm>
          <a:prstGeom prst="rect">
            <a:avLst/>
          </a:prstGeom>
        </p:spPr>
      </p:pic>
      <p:sp>
        <p:nvSpPr>
          <p:cNvPr id="12"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7"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2.3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du Cheval Blanc</a:t>
            </a:r>
            <a:endParaRPr lang="fr-FR" sz="2000" dirty="0">
              <a:latin typeface="Arial Narrow" panose="020B0606020202030204" pitchFamily="34" charset="0"/>
            </a:endParaRPr>
          </a:p>
        </p:txBody>
      </p:sp>
      <p:pic>
        <p:nvPicPr>
          <p:cNvPr id="18" name="Image 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Tree>
    <p:extLst>
      <p:ext uri="{BB962C8B-B14F-4D97-AF65-F5344CB8AC3E}">
        <p14:creationId xmlns:p14="http://schemas.microsoft.com/office/powerpoint/2010/main" val="11613186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11" name="Tableau 10">
            <a:extLst>
              <a:ext uri="{FF2B5EF4-FFF2-40B4-BE49-F238E27FC236}">
                <a16:creationId xmlns:a16="http://schemas.microsoft.com/office/drawing/2014/main" xmlns="" id="{6BA3ACF0-DC00-4BB0-B97F-A530FC615DA2}"/>
              </a:ext>
            </a:extLst>
          </p:cNvPr>
          <p:cNvGraphicFramePr>
            <a:graphicFrameLocks noGrp="1"/>
          </p:cNvGraphicFramePr>
          <p:nvPr>
            <p:extLst>
              <p:ext uri="{D42A27DB-BD31-4B8C-83A1-F6EECF244321}">
                <p14:modId xmlns:p14="http://schemas.microsoft.com/office/powerpoint/2010/main" val="1628693506"/>
              </p:ext>
            </p:extLst>
          </p:nvPr>
        </p:nvGraphicFramePr>
        <p:xfrm>
          <a:off x="132653" y="904646"/>
          <a:ext cx="4550279" cy="5623560"/>
        </p:xfrm>
        <a:graphic>
          <a:graphicData uri="http://schemas.openxmlformats.org/drawingml/2006/table">
            <a:tbl>
              <a:tblPr firstRow="1" bandRow="1">
                <a:tableStyleId>{8A107856-5554-42FB-B03E-39F5DBC370BA}</a:tableStyleId>
              </a:tblPr>
              <a:tblGrid>
                <a:gridCol w="844826">
                  <a:extLst>
                    <a:ext uri="{9D8B030D-6E8A-4147-A177-3AD203B41FA5}">
                      <a16:colId xmlns:a16="http://schemas.microsoft.com/office/drawing/2014/main" xmlns="" val="20000"/>
                    </a:ext>
                  </a:extLst>
                </a:gridCol>
                <a:gridCol w="3705453">
                  <a:extLst>
                    <a:ext uri="{9D8B030D-6E8A-4147-A177-3AD203B41FA5}">
                      <a16:colId xmlns:a16="http://schemas.microsoft.com/office/drawing/2014/main" xmlns="" val="20001"/>
                    </a:ext>
                  </a:extLst>
                </a:gridCol>
              </a:tblGrid>
              <a:tr h="370840">
                <a:tc>
                  <a:txBody>
                    <a:bodyPr/>
                    <a:lstStyle/>
                    <a:p>
                      <a:pPr marL="0" algn="l" defTabSz="914400" rtl="0" eaLnBrk="1" latinLnBrk="0" hangingPunct="1"/>
                      <a:r>
                        <a:rPr lang="fr-FR" sz="1100" b="0" kern="1200" baseline="0" dirty="0" smtClean="0">
                          <a:latin typeface="Arial Narrow" panose="020B0606020202030204" pitchFamily="34" charset="0"/>
                        </a:rPr>
                        <a:t>Caractéristiques propres à la réduction du recul  Loi Barnier</a:t>
                      </a:r>
                      <a:endParaRPr lang="fr-FR" sz="1100" b="0" kern="1200" baseline="0" dirty="0">
                        <a:solidFill>
                          <a:schemeClr val="tx1"/>
                        </a:solidFill>
                        <a:latin typeface="Arial Narrow" panose="020B0606020202030204" pitchFamily="34" charset="0"/>
                        <a:ea typeface="+mn-ea"/>
                        <a:cs typeface="+mn-cs"/>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fr-FR" sz="1100" b="0" kern="1200" baseline="0" dirty="0" smtClean="0">
                          <a:latin typeface="Arial Narrow" panose="020B0606020202030204" pitchFamily="34" charset="0"/>
                        </a:rPr>
                        <a:t>La RD910 est une voie à grande circulation soumise à ce titre à l’application de la Loi Barnier. Si ladite zone </a:t>
                      </a:r>
                      <a:r>
                        <a:rPr lang="fr-FR" sz="1100" b="0" kern="1200" baseline="0" dirty="0" err="1" smtClean="0">
                          <a:latin typeface="Arial Narrow" panose="020B0606020202030204" pitchFamily="34" charset="0"/>
                        </a:rPr>
                        <a:t>Ae</a:t>
                      </a:r>
                      <a:r>
                        <a:rPr lang="fr-FR" sz="1100" b="0" kern="1200" baseline="0" dirty="0" smtClean="0">
                          <a:latin typeface="Arial Narrow" panose="020B0606020202030204" pitchFamily="34" charset="0"/>
                        </a:rPr>
                        <a:t> a initialement fait une application stricte de cette règlementation en respectant un recul inconstructible de 75m depuis l’axe de la voie, il s’agit avec la présente révision du PLU d’autoriser à nouveau une construction neuve le cas échéant et les aménagements nécessaires à l’activité. Le respect d’un recul de 75m inconstructible recouvre la moitié de la profondeur du site.</a:t>
                      </a:r>
                    </a:p>
                    <a:p>
                      <a:pPr marL="0" algn="just" defTabSz="914400" rtl="0" eaLnBrk="1" latinLnBrk="0" hangingPunct="1"/>
                      <a:endParaRPr lang="fr-FR" sz="1100" b="0" kern="1200" baseline="0" dirty="0" smtClean="0">
                        <a:latin typeface="Arial Narrow" panose="020B0606020202030204" pitchFamily="34" charset="0"/>
                      </a:endParaRPr>
                    </a:p>
                    <a:p>
                      <a:pPr marL="0" algn="just" defTabSz="914400" rtl="0" eaLnBrk="1" latinLnBrk="0" hangingPunct="1"/>
                      <a:r>
                        <a:rPr lang="fr-FR" sz="1100" b="0" kern="1200" baseline="0" dirty="0" smtClean="0">
                          <a:latin typeface="Arial Narrow" panose="020B0606020202030204" pitchFamily="34" charset="0"/>
                        </a:rPr>
                        <a:t>Ainsi, le parti d’aménagement choisi consiste à s’appuyer sur les haies buissonnantes périphériques afin de les renforcer et les épaissir pour atteindre 5m de </a:t>
                      </a:r>
                      <a:r>
                        <a:rPr lang="fr-FR" sz="1100" b="0" kern="1200" baseline="0" dirty="0" smtClean="0">
                          <a:solidFill>
                            <a:schemeClr val="tx1"/>
                          </a:solidFill>
                          <a:latin typeface="Arial Narrow" panose="020B0606020202030204" pitchFamily="34" charset="0"/>
                        </a:rPr>
                        <a:t>large, ainsi que la hauteur limitée des dépôts et stockages  pour diminuer </a:t>
                      </a:r>
                      <a:r>
                        <a:rPr lang="fr-FR" sz="1100" b="0" kern="1200" baseline="0" dirty="0" smtClean="0">
                          <a:latin typeface="Arial Narrow" panose="020B0606020202030204" pitchFamily="34" charset="0"/>
                        </a:rPr>
                        <a:t>les reculs inconstructibles. Il est donc proposé de réduire le recul inconstructible depuis l’axe de la RD 910 à 20m.</a:t>
                      </a:r>
                    </a:p>
                    <a:p>
                      <a:pPr marL="0" algn="just" defTabSz="914400" rtl="0" eaLnBrk="1" latinLnBrk="0" hangingPunct="1"/>
                      <a:endParaRPr lang="fr-FR" sz="1100" b="0" kern="1200" baseline="0" dirty="0" smtClean="0">
                        <a:latin typeface="Arial Narrow" panose="020B0606020202030204" pitchFamily="34" charset="0"/>
                      </a:endParaRPr>
                    </a:p>
                    <a:p>
                      <a:pPr marL="0" algn="just" defTabSz="914400" rtl="0" eaLnBrk="1" latinLnBrk="0" hangingPunct="1"/>
                      <a:r>
                        <a:rPr lang="fr-FR" sz="1100" b="0" kern="1200" baseline="0" dirty="0" smtClean="0">
                          <a:latin typeface="Arial Narrow" panose="020B0606020202030204" pitchFamily="34" charset="0"/>
                        </a:rPr>
                        <a:t>Les constructions existantes doivent être optimisées dans le projet de l’activité afin de retrouver un nouvel usage – bureau, vestiaires, cuisine, voire logement de fonction – s’agissant de bâtiments anciens en pierre représentatifs du patrimoine local. En cas de besoin, seul l’espace situé sur les arrières des bâtiments existants peut faire l’objet de nouvelles constructions.</a:t>
                      </a:r>
                    </a:p>
                    <a:p>
                      <a:pPr marL="0" algn="just" defTabSz="914400" rtl="0" eaLnBrk="1" latinLnBrk="0" hangingPunct="1"/>
                      <a:endParaRPr lang="fr-FR" sz="1100" b="0" kern="1200" baseline="0" dirty="0" smtClean="0">
                        <a:latin typeface="Arial Narrow" panose="020B0606020202030204" pitchFamily="34" charset="0"/>
                      </a:endParaRPr>
                    </a:p>
                    <a:p>
                      <a:pPr marL="0" algn="just" defTabSz="914400" rtl="0" eaLnBrk="1" latinLnBrk="0" hangingPunct="1"/>
                      <a:r>
                        <a:rPr lang="fr-FR" sz="1100" b="0" kern="1200" baseline="0" dirty="0" smtClean="0">
                          <a:latin typeface="Arial Narrow" panose="020B0606020202030204" pitchFamily="34" charset="0"/>
                        </a:rPr>
                        <a:t>L’objectif est bien de conserver le bâti existant exposé en façade sur la RD910, en préservant ses grandes caractéristiques architecturales – toiture 2 pans en ardoise, murs en pierre et maçonné, ouvertures. Des adaptations raisonnables peuvent y être apportées pour répondre aux besoins de l’activité . La hauteur des constructions nouvelles est autorisée jusqu’à hauteur équivalente de ceux existants.</a:t>
                      </a:r>
                    </a:p>
                    <a:p>
                      <a:pPr marL="0" algn="just" defTabSz="914400" rtl="0" eaLnBrk="1" latinLnBrk="0" hangingPunct="1"/>
                      <a:endParaRPr lang="fr-FR" sz="1100" b="0" kern="1200" baseline="0" dirty="0" smtClean="0">
                        <a:latin typeface="Arial Narrow" panose="020B0606020202030204" pitchFamily="34" charset="0"/>
                      </a:endParaRPr>
                    </a:p>
                    <a:p>
                      <a:pPr marL="0" algn="just" defTabSz="914400" rtl="0" eaLnBrk="1" latinLnBrk="0" hangingPunct="1"/>
                      <a:r>
                        <a:rPr lang="fr-FR" sz="1100" b="0" kern="1200" baseline="0" dirty="0" smtClean="0">
                          <a:latin typeface="Arial Narrow" panose="020B0606020202030204" pitchFamily="34" charset="0"/>
                        </a:rPr>
                        <a:t>Les espaces verts plantés tout comme la mare sont préservés au titre des éléments remarquables du paysage.</a:t>
                      </a:r>
                    </a:p>
                  </a:txBody>
                  <a:tcPr/>
                </a:tc>
              </a:tr>
            </a:tbl>
          </a:graphicData>
        </a:graphic>
      </p:graphicFrame>
      <p:sp>
        <p:nvSpPr>
          <p:cNvPr id="15" name="ZoneTexte 14"/>
          <p:cNvSpPr txBox="1"/>
          <p:nvPr/>
        </p:nvSpPr>
        <p:spPr>
          <a:xfrm>
            <a:off x="4847236" y="892104"/>
            <a:ext cx="4166967" cy="461665"/>
          </a:xfrm>
          <a:prstGeom prst="rect">
            <a:avLst/>
          </a:prstGeom>
          <a:noFill/>
        </p:spPr>
        <p:txBody>
          <a:bodyPr wrap="square" rtlCol="0">
            <a:spAutoFit/>
          </a:bodyPr>
          <a:lstStyle/>
          <a:p>
            <a:pPr marL="285750" marR="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pPr>
            <a:r>
              <a:rPr kumimoji="0" lang="fr-FR" sz="1200" b="0" i="0" u="none" strike="noStrike" kern="1200" cap="none" spc="0" normalizeH="0" baseline="0" noProof="0" dirty="0" smtClean="0">
                <a:ln>
                  <a:noFill/>
                </a:ln>
                <a:solidFill>
                  <a:prstClr val="black"/>
                </a:solidFill>
                <a:effectLst/>
                <a:uLnTx/>
                <a:uFillTx/>
                <a:latin typeface="Arial Narrow" panose="020B0606020202030204" pitchFamily="34" charset="0"/>
              </a:rPr>
              <a:t>La prise en compte spécifique de la façade sur la RD910 dans le cadre de la réduction du recul Loi Barnier</a:t>
            </a:r>
            <a:endParaRPr kumimoji="0" lang="fr-FR" sz="1200" b="0" i="0" u="none" strike="noStrike" kern="1200" cap="none" spc="0" normalizeH="0" baseline="0" noProof="0" dirty="0">
              <a:ln>
                <a:noFill/>
              </a:ln>
              <a:solidFill>
                <a:prstClr val="black"/>
              </a:solidFill>
              <a:effectLst/>
              <a:uLnTx/>
              <a:uFillTx/>
              <a:latin typeface="Arial Narrow" panose="020B0606020202030204" pitchFamily="34" charset="0"/>
            </a:endParaRPr>
          </a:p>
        </p:txBody>
      </p:sp>
      <p:pic>
        <p:nvPicPr>
          <p:cNvPr id="6" name="Imag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93400" y="1353768"/>
            <a:ext cx="4345124" cy="4217215"/>
          </a:xfrm>
          <a:prstGeom prst="rect">
            <a:avLst/>
          </a:prstGeom>
        </p:spPr>
      </p:pic>
      <p:pic>
        <p:nvPicPr>
          <p:cNvPr id="3" name="Imag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92338" y="5122093"/>
            <a:ext cx="4169066" cy="1739654"/>
          </a:xfrm>
          <a:prstGeom prst="rect">
            <a:avLst/>
          </a:prstGeom>
        </p:spPr>
      </p:pic>
      <p:sp>
        <p:nvSpPr>
          <p:cNvPr id="1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7"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2.3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du Cheval Blanc</a:t>
            </a:r>
            <a:endParaRPr lang="fr-FR" sz="2000" dirty="0">
              <a:latin typeface="Arial Narrow" panose="020B0606020202030204" pitchFamily="34" charset="0"/>
            </a:endParaRPr>
          </a:p>
        </p:txBody>
      </p:sp>
      <p:pic>
        <p:nvPicPr>
          <p:cNvPr id="18" name="Imag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Tree>
    <p:extLst>
      <p:ext uri="{BB962C8B-B14F-4D97-AF65-F5344CB8AC3E}">
        <p14:creationId xmlns:p14="http://schemas.microsoft.com/office/powerpoint/2010/main" val="19494735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Image 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66" y="5005422"/>
            <a:ext cx="9081109" cy="14441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2.3 </a:t>
            </a:r>
            <a:r>
              <a:rPr lang="fr-FR" sz="2000" dirty="0">
                <a:latin typeface="Arial Narrow" panose="020B0606020202030204" pitchFamily="34" charset="0"/>
              </a:rPr>
              <a:t>– Le contexte du </a:t>
            </a:r>
            <a:r>
              <a:rPr lang="fr-FR" sz="2000" dirty="0" smtClean="0">
                <a:latin typeface="Arial Narrow" panose="020B0606020202030204" pitchFamily="34" charset="0"/>
              </a:rPr>
              <a:t>PLU : OAP site du Cheval Blanc</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3" name="Imag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 y="2975581"/>
            <a:ext cx="8604449" cy="13686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Image 13"/>
          <p:cNvPicPr>
            <a:picLocks noChangeAspect="1"/>
          </p:cNvPicPr>
          <p:nvPr/>
        </p:nvPicPr>
        <p:blipFill rotWithShape="1">
          <a:blip r:embed="rId6" cstate="print">
            <a:grayscl/>
            <a:extLst>
              <a:ext uri="{28A0092B-C50C-407E-A947-70E740481C1C}">
                <a14:useLocalDpi xmlns:a14="http://schemas.microsoft.com/office/drawing/2010/main" val="0"/>
              </a:ext>
            </a:extLst>
          </a:blip>
          <a:srcRect l="16286" r="5245"/>
          <a:stretch/>
        </p:blipFill>
        <p:spPr>
          <a:xfrm>
            <a:off x="6701502" y="612840"/>
            <a:ext cx="1872166" cy="2315636"/>
          </a:xfrm>
          <a:prstGeom prst="rect">
            <a:avLst/>
          </a:prstGeom>
          <a:ln>
            <a:noFill/>
          </a:ln>
          <a:effectLst>
            <a:outerShdw blurRad="292100" dist="139700" dir="2700000" algn="tl" rotWithShape="0">
              <a:srgbClr val="333333">
                <a:alpha val="65000"/>
              </a:srgbClr>
            </a:outerShdw>
          </a:effectLst>
        </p:spPr>
      </p:pic>
      <p:sp>
        <p:nvSpPr>
          <p:cNvPr id="10" name="Triangle isocèle 9"/>
          <p:cNvSpPr/>
          <p:nvPr/>
        </p:nvSpPr>
        <p:spPr>
          <a:xfrm rot="4174616">
            <a:off x="7681317" y="1409304"/>
            <a:ext cx="354405" cy="339543"/>
          </a:xfrm>
          <a:prstGeom prst="triangl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ZoneTexte 11"/>
          <p:cNvSpPr txBox="1"/>
          <p:nvPr/>
        </p:nvSpPr>
        <p:spPr>
          <a:xfrm>
            <a:off x="0" y="2651477"/>
            <a:ext cx="3420888" cy="276999"/>
          </a:xfrm>
          <a:prstGeom prst="rect">
            <a:avLst/>
          </a:prstGeom>
          <a:noFill/>
        </p:spPr>
        <p:txBody>
          <a:bodyPr wrap="square" rtlCol="0">
            <a:spAutoFit/>
          </a:bodyPr>
          <a:lstStyle/>
          <a:p>
            <a:r>
              <a:rPr lang="fr-FR" sz="1200" i="1" dirty="0" smtClean="0">
                <a:latin typeface="Arial Narrow" panose="020B0606020202030204" pitchFamily="34" charset="0"/>
              </a:rPr>
              <a:t>Etat initial du site / vue depuis la RD910</a:t>
            </a:r>
            <a:endParaRPr lang="fr-FR" sz="1200" i="1" dirty="0">
              <a:latin typeface="Arial Narrow" panose="020B0606020202030204" pitchFamily="34" charset="0"/>
            </a:endParaRPr>
          </a:p>
        </p:txBody>
      </p:sp>
      <p:sp>
        <p:nvSpPr>
          <p:cNvPr id="17" name="ZoneTexte 16"/>
          <p:cNvSpPr txBox="1"/>
          <p:nvPr/>
        </p:nvSpPr>
        <p:spPr>
          <a:xfrm>
            <a:off x="0" y="4545465"/>
            <a:ext cx="5416359" cy="276999"/>
          </a:xfrm>
          <a:prstGeom prst="rect">
            <a:avLst/>
          </a:prstGeom>
          <a:noFill/>
        </p:spPr>
        <p:txBody>
          <a:bodyPr wrap="square" rtlCol="0">
            <a:spAutoFit/>
          </a:bodyPr>
          <a:lstStyle/>
          <a:p>
            <a:r>
              <a:rPr lang="fr-FR" sz="1200" i="1" dirty="0" smtClean="0">
                <a:latin typeface="Arial Narrow" panose="020B0606020202030204" pitchFamily="34" charset="0"/>
              </a:rPr>
              <a:t>Projection après aménagement du site / retrait des volumes stockés à 30 m de l’axe de la voie </a:t>
            </a:r>
            <a:endParaRPr lang="fr-FR" sz="1200" i="1" dirty="0">
              <a:latin typeface="Arial Narrow" panose="020B0606020202030204" pitchFamily="34" charset="0"/>
            </a:endParaRPr>
          </a:p>
        </p:txBody>
      </p:sp>
      <p:sp>
        <p:nvSpPr>
          <p:cNvPr id="28" name="ZoneTexte 27"/>
          <p:cNvSpPr txBox="1"/>
          <p:nvPr/>
        </p:nvSpPr>
        <p:spPr>
          <a:xfrm>
            <a:off x="3219774" y="6046043"/>
            <a:ext cx="1064194" cy="246221"/>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Reprise de clôture</a:t>
            </a:r>
            <a:endParaRPr lang="fr-FR" sz="1000" i="1" dirty="0">
              <a:solidFill>
                <a:schemeClr val="bg1"/>
              </a:solidFill>
              <a:latin typeface="Arial Narrow" panose="020B0606020202030204" pitchFamily="34" charset="0"/>
            </a:endParaRPr>
          </a:p>
        </p:txBody>
      </p:sp>
      <p:sp>
        <p:nvSpPr>
          <p:cNvPr id="27" name="ZoneTexte 26"/>
          <p:cNvSpPr txBox="1"/>
          <p:nvPr/>
        </p:nvSpPr>
        <p:spPr>
          <a:xfrm>
            <a:off x="4981218" y="6150343"/>
            <a:ext cx="3420888" cy="400110"/>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Merlon planté sinueux avec plantation aléatoire d’arbres de haute tige en 1</a:t>
            </a:r>
            <a:r>
              <a:rPr lang="fr-FR" sz="1000" i="1" baseline="30000" dirty="0" smtClean="0">
                <a:solidFill>
                  <a:schemeClr val="bg1"/>
                </a:solidFill>
                <a:latin typeface="Arial Narrow" panose="020B0606020202030204" pitchFamily="34" charset="0"/>
              </a:rPr>
              <a:t>er</a:t>
            </a:r>
            <a:r>
              <a:rPr lang="fr-FR" sz="1000" i="1" dirty="0" smtClean="0">
                <a:solidFill>
                  <a:schemeClr val="bg1"/>
                </a:solidFill>
                <a:latin typeface="Arial Narrow" panose="020B0606020202030204" pitchFamily="34" charset="0"/>
              </a:rPr>
              <a:t> plan   </a:t>
            </a:r>
            <a:endParaRPr lang="fr-FR" sz="1000" i="1" dirty="0">
              <a:solidFill>
                <a:schemeClr val="bg1"/>
              </a:solidFill>
              <a:latin typeface="Arial Narrow" panose="020B0606020202030204" pitchFamily="34" charset="0"/>
            </a:endParaRPr>
          </a:p>
        </p:txBody>
      </p:sp>
      <p:sp>
        <p:nvSpPr>
          <p:cNvPr id="30" name="ZoneTexte 29"/>
          <p:cNvSpPr txBox="1"/>
          <p:nvPr/>
        </p:nvSpPr>
        <p:spPr>
          <a:xfrm>
            <a:off x="73760" y="5904122"/>
            <a:ext cx="1436182" cy="246221"/>
          </a:xfrm>
          <a:prstGeom prst="rect">
            <a:avLst/>
          </a:prstGeom>
          <a:noFill/>
        </p:spPr>
        <p:txBody>
          <a:bodyPr wrap="square" rtlCol="0">
            <a:spAutoFit/>
          </a:bodyPr>
          <a:lstStyle/>
          <a:p>
            <a:pPr algn="ctr"/>
            <a:r>
              <a:rPr lang="fr-FR" sz="1000" i="1" dirty="0" smtClean="0">
                <a:latin typeface="Arial Narrow" panose="020B0606020202030204" pitchFamily="34" charset="0"/>
              </a:rPr>
              <a:t>Carrefour à aménager</a:t>
            </a:r>
            <a:endParaRPr lang="fr-FR" sz="1000" i="1" dirty="0">
              <a:latin typeface="Arial Narrow" panose="020B0606020202030204" pitchFamily="34" charset="0"/>
            </a:endParaRPr>
          </a:p>
        </p:txBody>
      </p:sp>
      <p:sp>
        <p:nvSpPr>
          <p:cNvPr id="31" name="ZoneTexte 30"/>
          <p:cNvSpPr txBox="1"/>
          <p:nvPr/>
        </p:nvSpPr>
        <p:spPr>
          <a:xfrm>
            <a:off x="633695" y="5021779"/>
            <a:ext cx="1964969" cy="400110"/>
          </a:xfrm>
          <a:prstGeom prst="rect">
            <a:avLst/>
          </a:prstGeom>
          <a:noFill/>
        </p:spPr>
        <p:txBody>
          <a:bodyPr wrap="square" rtlCol="0">
            <a:spAutoFit/>
          </a:bodyPr>
          <a:lstStyle/>
          <a:p>
            <a:pPr algn="ctr"/>
            <a:r>
              <a:rPr lang="fr-FR" sz="1000" i="1" dirty="0" smtClean="0">
                <a:latin typeface="Arial Narrow" panose="020B0606020202030204" pitchFamily="34" charset="0"/>
              </a:rPr>
              <a:t>Constructions possibles à l’arrière des bâtiments anciens</a:t>
            </a:r>
            <a:endParaRPr lang="fr-FR" sz="1000" i="1" dirty="0">
              <a:latin typeface="Arial Narrow" panose="020B0606020202030204" pitchFamily="34" charset="0"/>
            </a:endParaRPr>
          </a:p>
        </p:txBody>
      </p:sp>
      <p:cxnSp>
        <p:nvCxnSpPr>
          <p:cNvPr id="32" name="Connecteur en arc 31"/>
          <p:cNvCxnSpPr/>
          <p:nvPr/>
        </p:nvCxnSpPr>
        <p:spPr>
          <a:xfrm rot="10800000">
            <a:off x="6501930" y="5804749"/>
            <a:ext cx="1118070" cy="434801"/>
          </a:xfrm>
          <a:prstGeom prst="curvedConnector3">
            <a:avLst/>
          </a:prstGeom>
          <a:ln>
            <a:solidFill>
              <a:schemeClr val="bg1"/>
            </a:solidFill>
            <a:tailEnd type="triangle"/>
          </a:ln>
        </p:spPr>
        <p:style>
          <a:lnRef idx="1">
            <a:schemeClr val="accent5"/>
          </a:lnRef>
          <a:fillRef idx="0">
            <a:schemeClr val="accent5"/>
          </a:fillRef>
          <a:effectRef idx="0">
            <a:schemeClr val="accent5"/>
          </a:effectRef>
          <a:fontRef idx="minor">
            <a:schemeClr val="tx1"/>
          </a:fontRef>
        </p:style>
      </p:cxnSp>
      <p:cxnSp>
        <p:nvCxnSpPr>
          <p:cNvPr id="36" name="Connecteur en arc 35"/>
          <p:cNvCxnSpPr/>
          <p:nvPr/>
        </p:nvCxnSpPr>
        <p:spPr>
          <a:xfrm flipH="1" flipV="1">
            <a:off x="4254785" y="6055908"/>
            <a:ext cx="72008" cy="219874"/>
          </a:xfrm>
          <a:prstGeom prst="curvedConnector4">
            <a:avLst>
              <a:gd name="adj1" fmla="val -317465"/>
              <a:gd name="adj2" fmla="val 77996"/>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37" name="ZoneTexte 36"/>
          <p:cNvSpPr txBox="1"/>
          <p:nvPr/>
        </p:nvSpPr>
        <p:spPr>
          <a:xfrm>
            <a:off x="4139952" y="4733485"/>
            <a:ext cx="1857816" cy="246221"/>
          </a:xfrm>
          <a:prstGeom prst="rect">
            <a:avLst/>
          </a:prstGeom>
          <a:noFill/>
        </p:spPr>
        <p:txBody>
          <a:bodyPr wrap="square" rtlCol="0">
            <a:spAutoFit/>
          </a:bodyPr>
          <a:lstStyle/>
          <a:p>
            <a:r>
              <a:rPr lang="fr-FR" sz="1000" i="1" dirty="0" smtClean="0">
                <a:latin typeface="Arial Narrow" panose="020B0606020202030204" pitchFamily="34" charset="0"/>
              </a:rPr>
              <a:t>Stockage possible sur les arrières </a:t>
            </a:r>
            <a:endParaRPr lang="fr-FR" sz="1000" i="1" dirty="0">
              <a:latin typeface="Arial Narrow" panose="020B0606020202030204" pitchFamily="34" charset="0"/>
            </a:endParaRPr>
          </a:p>
        </p:txBody>
      </p:sp>
      <p:cxnSp>
        <p:nvCxnSpPr>
          <p:cNvPr id="38" name="Connecteur droit avec flèche 37"/>
          <p:cNvCxnSpPr/>
          <p:nvPr/>
        </p:nvCxnSpPr>
        <p:spPr>
          <a:xfrm>
            <a:off x="4981218" y="5002655"/>
            <a:ext cx="303156" cy="406034"/>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9" name="Connecteur droit avec flèche 38"/>
          <p:cNvCxnSpPr/>
          <p:nvPr/>
        </p:nvCxnSpPr>
        <p:spPr>
          <a:xfrm flipH="1">
            <a:off x="3982270" y="5002655"/>
            <a:ext cx="272515" cy="345531"/>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98289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2"/>
          <a:srcRect l="23253" t="12864" r="34743" b="11127"/>
          <a:stretch/>
        </p:blipFill>
        <p:spPr>
          <a:xfrm>
            <a:off x="1436022" y="2685766"/>
            <a:ext cx="4032448" cy="4104456"/>
          </a:xfrm>
          <a:prstGeom prst="rect">
            <a:avLst/>
          </a:prstGeom>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2.3 </a:t>
            </a:r>
            <a:r>
              <a:rPr lang="fr-FR" sz="2000" dirty="0">
                <a:latin typeface="Arial Narrow" panose="020B0606020202030204" pitchFamily="34" charset="0"/>
              </a:rPr>
              <a:t>– Le contexte du </a:t>
            </a:r>
            <a:r>
              <a:rPr lang="fr-FR" sz="2000" dirty="0" smtClean="0">
                <a:latin typeface="Arial Narrow" panose="020B0606020202030204" pitchFamily="34" charset="0"/>
              </a:rPr>
              <a:t>PLU : le règlement graphique site du Cheval Blanc</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3" name="Rectangle 12"/>
          <p:cNvSpPr/>
          <p:nvPr/>
        </p:nvSpPr>
        <p:spPr>
          <a:xfrm>
            <a:off x="5369705" y="902754"/>
            <a:ext cx="3080983" cy="5816977"/>
          </a:xfrm>
          <a:prstGeom prst="rect">
            <a:avLst/>
          </a:prstGeom>
        </p:spPr>
        <p:txBody>
          <a:bodyPr wrap="square">
            <a:spAutoFit/>
          </a:bodyPr>
          <a:lstStyle/>
          <a:p>
            <a:r>
              <a:rPr lang="fr-FR" sz="1200" dirty="0" smtClean="0">
                <a:solidFill>
                  <a:srgbClr val="000000"/>
                </a:solidFill>
                <a:latin typeface="Arial Narrow" panose="020B0606020202030204" pitchFamily="34" charset="0"/>
              </a:rPr>
              <a:t>En synthèse, ce que le PLU intègre du secteur du Cheval Blanc   :</a:t>
            </a:r>
          </a:p>
          <a:p>
            <a:pPr marL="171450" indent="-171450" algn="just">
              <a:buFontTx/>
              <a:buChar char="-"/>
            </a:pPr>
            <a:r>
              <a:rPr lang="fr-FR" sz="1200" dirty="0" smtClean="0">
                <a:solidFill>
                  <a:srgbClr val="000000"/>
                </a:solidFill>
                <a:latin typeface="Arial Narrow" panose="020B0606020202030204" pitchFamily="34" charset="0"/>
              </a:rPr>
              <a:t>secteur </a:t>
            </a:r>
            <a:r>
              <a:rPr lang="fr-FR" sz="1200" dirty="0">
                <a:solidFill>
                  <a:srgbClr val="000000"/>
                </a:solidFill>
                <a:latin typeface="Arial Narrow" panose="020B0606020202030204" pitchFamily="34" charset="0"/>
              </a:rPr>
              <a:t>pour lequel le PADD du PLU </a:t>
            </a:r>
            <a:r>
              <a:rPr lang="fr-FR" sz="1200" dirty="0" smtClean="0">
                <a:solidFill>
                  <a:srgbClr val="000000"/>
                </a:solidFill>
                <a:latin typeface="Arial Narrow" panose="020B0606020202030204" pitchFamily="34" charset="0"/>
              </a:rPr>
              <a:t>en cours de révision de </a:t>
            </a:r>
            <a:r>
              <a:rPr lang="fr-FR" sz="1200" dirty="0" err="1" smtClean="0">
                <a:solidFill>
                  <a:srgbClr val="000000"/>
                </a:solidFill>
                <a:latin typeface="Arial Narrow" panose="020B0606020202030204" pitchFamily="34" charset="0"/>
              </a:rPr>
              <a:t>Sorigny</a:t>
            </a:r>
            <a:r>
              <a:rPr lang="fr-FR" sz="1200" dirty="0" smtClean="0">
                <a:solidFill>
                  <a:srgbClr val="000000"/>
                </a:solidFill>
                <a:latin typeface="Arial Narrow" panose="020B0606020202030204" pitchFamily="34" charset="0"/>
              </a:rPr>
              <a:t> </a:t>
            </a:r>
            <a:r>
              <a:rPr lang="fr-FR" sz="1200" dirty="0">
                <a:solidFill>
                  <a:srgbClr val="000000"/>
                </a:solidFill>
                <a:latin typeface="Arial Narrow" panose="020B0606020202030204" pitchFamily="34" charset="0"/>
              </a:rPr>
              <a:t>envisage une possibilité </a:t>
            </a:r>
            <a:r>
              <a:rPr lang="fr-FR" sz="1200" dirty="0" smtClean="0">
                <a:solidFill>
                  <a:srgbClr val="000000"/>
                </a:solidFill>
                <a:latin typeface="Arial Narrow" panose="020B0606020202030204" pitchFamily="34" charset="0"/>
              </a:rPr>
              <a:t>d’implantation d’activités diffuses au sein de la zone rurale</a:t>
            </a:r>
          </a:p>
          <a:p>
            <a:pPr marL="171450" indent="-171450" algn="just">
              <a:buFontTx/>
              <a:buChar char="-"/>
            </a:pPr>
            <a:r>
              <a:rPr lang="fr-FR" sz="1200" dirty="0" smtClean="0">
                <a:solidFill>
                  <a:srgbClr val="000000"/>
                </a:solidFill>
                <a:latin typeface="Arial Narrow" panose="020B0606020202030204" pitchFamily="34" charset="0"/>
              </a:rPr>
              <a:t>Une OAP spécifique recouvre l’ensemble du secteur du Cheval Blanc sous le n° </a:t>
            </a:r>
            <a:r>
              <a:rPr lang="fr-FR" sz="1200" dirty="0" smtClean="0">
                <a:solidFill>
                  <a:srgbClr val="000000"/>
                </a:solidFill>
                <a:latin typeface="Arial Narrow" panose="020B0606020202030204" pitchFamily="34" charset="0"/>
              </a:rPr>
              <a:t>13 </a:t>
            </a:r>
            <a:r>
              <a:rPr lang="fr-FR" sz="1200" dirty="0" smtClean="0">
                <a:solidFill>
                  <a:srgbClr val="000000"/>
                </a:solidFill>
                <a:latin typeface="Arial Narrow" panose="020B0606020202030204" pitchFamily="34" charset="0"/>
              </a:rPr>
              <a:t>précisant les conditions d’implantation de nouvelles activités au sein de ce site encore occupé par un dépôt de ferrailles et anciens véhicules militaires </a:t>
            </a:r>
          </a:p>
          <a:p>
            <a:pPr marL="171450" indent="-171450" algn="just">
              <a:buFontTx/>
              <a:buChar char="-"/>
            </a:pPr>
            <a:r>
              <a:rPr lang="fr-FR" sz="1200" dirty="0" smtClean="0">
                <a:solidFill>
                  <a:srgbClr val="000000"/>
                </a:solidFill>
                <a:latin typeface="Arial Narrow" panose="020B0606020202030204" pitchFamily="34" charset="0"/>
              </a:rPr>
              <a:t>secteur </a:t>
            </a:r>
            <a:r>
              <a:rPr lang="fr-FR" sz="1200" dirty="0">
                <a:solidFill>
                  <a:srgbClr val="000000"/>
                </a:solidFill>
                <a:latin typeface="Arial Narrow" panose="020B0606020202030204" pitchFamily="34" charset="0"/>
              </a:rPr>
              <a:t>classé en </a:t>
            </a:r>
            <a:r>
              <a:rPr lang="fr-FR" sz="1200" dirty="0" smtClean="0">
                <a:solidFill>
                  <a:srgbClr val="000000"/>
                </a:solidFill>
                <a:latin typeface="Arial Narrow" panose="020B0606020202030204" pitchFamily="34" charset="0"/>
              </a:rPr>
              <a:t>STECAL dans le zonage du PLU révisé au travers de la zone </a:t>
            </a:r>
            <a:r>
              <a:rPr lang="fr-FR" sz="1200" dirty="0" err="1" smtClean="0">
                <a:solidFill>
                  <a:srgbClr val="000000"/>
                </a:solidFill>
                <a:latin typeface="Arial Narrow" panose="020B0606020202030204" pitchFamily="34" charset="0"/>
              </a:rPr>
              <a:t>Ae</a:t>
            </a:r>
            <a:r>
              <a:rPr lang="fr-FR" sz="1200" dirty="0" smtClean="0">
                <a:solidFill>
                  <a:srgbClr val="000000"/>
                </a:solidFill>
                <a:latin typeface="Arial Narrow" panose="020B0606020202030204" pitchFamily="34" charset="0"/>
              </a:rPr>
              <a:t> autorisant les constructions </a:t>
            </a:r>
            <a:r>
              <a:rPr lang="fr-FR" sz="1200" dirty="0" smtClean="0">
                <a:latin typeface="Arial Narrow" panose="020B0606020202030204" pitchFamily="34" charset="0"/>
              </a:rPr>
              <a:t>nouvelles à vocation d’artisanat ou de service, et les plateformes de traitements de déchets inertes et déchets verts </a:t>
            </a:r>
          </a:p>
          <a:p>
            <a:pPr marL="171450" indent="-171450" algn="just">
              <a:buFontTx/>
              <a:buChar char="-"/>
            </a:pPr>
            <a:r>
              <a:rPr lang="fr-FR" sz="1200" dirty="0" smtClean="0">
                <a:latin typeface="Arial Narrow" panose="020B0606020202030204" pitchFamily="34" charset="0"/>
              </a:rPr>
              <a:t>Inscription d’un emplacement réservé </a:t>
            </a:r>
            <a:r>
              <a:rPr lang="fr-FR" sz="1200" dirty="0" smtClean="0">
                <a:latin typeface="Arial Narrow" panose="020B0606020202030204" pitchFamily="34" charset="0"/>
              </a:rPr>
              <a:t>n°12 </a:t>
            </a:r>
            <a:r>
              <a:rPr lang="fr-FR" sz="1200" dirty="0" smtClean="0">
                <a:latin typeface="Arial Narrow" panose="020B0606020202030204" pitchFamily="34" charset="0"/>
              </a:rPr>
              <a:t>à destination de la commune</a:t>
            </a:r>
          </a:p>
          <a:p>
            <a:pPr marL="171450" indent="-171450" algn="just">
              <a:buFontTx/>
              <a:buChar char="-"/>
            </a:pPr>
            <a:r>
              <a:rPr lang="fr-FR" sz="1200" dirty="0" smtClean="0">
                <a:latin typeface="Arial Narrow" panose="020B0606020202030204" pitchFamily="34" charset="0"/>
              </a:rPr>
              <a:t>Une mare est présente en frange nord à préserver</a:t>
            </a:r>
          </a:p>
          <a:p>
            <a:pPr marL="171450" indent="-171450" algn="just">
              <a:buFontTx/>
              <a:buChar char="-"/>
            </a:pPr>
            <a:r>
              <a:rPr lang="fr-FR" sz="1200" dirty="0" smtClean="0">
                <a:latin typeface="Arial Narrow" panose="020B0606020202030204" pitchFamily="34" charset="0"/>
              </a:rPr>
              <a:t>Le recul </a:t>
            </a:r>
            <a:r>
              <a:rPr lang="fr-FR" sz="1200" dirty="0">
                <a:latin typeface="Arial Narrow" panose="020B0606020202030204" pitchFamily="34" charset="0"/>
              </a:rPr>
              <a:t>de constructibilité depuis l’axe de la RD910 a</a:t>
            </a:r>
            <a:r>
              <a:rPr lang="fr-FR" sz="1200" dirty="0" smtClean="0">
                <a:latin typeface="Arial Narrow" panose="020B0606020202030204" pitchFamily="34" charset="0"/>
              </a:rPr>
              <a:t> </a:t>
            </a:r>
            <a:r>
              <a:rPr lang="fr-FR" sz="1200" dirty="0">
                <a:latin typeface="Arial Narrow" panose="020B0606020202030204" pitchFamily="34" charset="0"/>
              </a:rPr>
              <a:t>été </a:t>
            </a:r>
            <a:r>
              <a:rPr lang="fr-FR" sz="1200" dirty="0" smtClean="0">
                <a:latin typeface="Arial Narrow" panose="020B0606020202030204" pitchFamily="34" charset="0"/>
              </a:rPr>
              <a:t>réduit </a:t>
            </a:r>
            <a:r>
              <a:rPr lang="fr-FR" sz="1200" dirty="0">
                <a:latin typeface="Arial Narrow" panose="020B0606020202030204" pitchFamily="34" charset="0"/>
              </a:rPr>
              <a:t>à 3</a:t>
            </a:r>
            <a:r>
              <a:rPr lang="fr-FR" sz="1200" dirty="0" smtClean="0">
                <a:latin typeface="Arial Narrow" panose="020B0606020202030204" pitchFamily="34" charset="0"/>
              </a:rPr>
              <a:t>0m sur la frange ouest.</a:t>
            </a:r>
            <a:endParaRPr lang="fr-FR" sz="1200" dirty="0">
              <a:latin typeface="Arial Narrow" panose="020B0606020202030204" pitchFamily="34" charset="0"/>
            </a:endParaRPr>
          </a:p>
          <a:p>
            <a:pPr marL="171450" indent="-171450" algn="just">
              <a:buFontTx/>
              <a:buChar char="-"/>
            </a:pPr>
            <a:r>
              <a:rPr lang="fr-FR" sz="1200" dirty="0" smtClean="0">
                <a:latin typeface="Arial Narrow" panose="020B0606020202030204" pitchFamily="34" charset="0"/>
              </a:rPr>
              <a:t>secteur </a:t>
            </a:r>
            <a:r>
              <a:rPr lang="fr-FR" sz="1200" dirty="0">
                <a:latin typeface="Arial Narrow" panose="020B0606020202030204" pitchFamily="34" charset="0"/>
              </a:rPr>
              <a:t>s’inscrivant dans un </a:t>
            </a:r>
            <a:r>
              <a:rPr lang="fr-FR" sz="1200" dirty="0" smtClean="0">
                <a:latin typeface="Arial Narrow" panose="020B0606020202030204" pitchFamily="34" charset="0"/>
              </a:rPr>
              <a:t>environnement élargi de plateau céréalier ouvert et dans un environnement proche propre au site plus intime avec une ancienne ferme mais dont le traitement paysager reste à composer et renforcer pour améliorer l’insertion de la future occupation.</a:t>
            </a:r>
          </a:p>
          <a:p>
            <a:pPr marL="171450" indent="-171450" algn="just">
              <a:buFontTx/>
              <a:buChar char="-"/>
            </a:pPr>
            <a:r>
              <a:rPr lang="fr-FR" sz="1200" dirty="0" smtClean="0">
                <a:latin typeface="Arial Narrow" panose="020B0606020202030204" pitchFamily="34" charset="0"/>
              </a:rPr>
              <a:t>Un accès direct sur la RD910 est existant mais nécessitera une sécurisation par aménagement d’un carrefour.</a:t>
            </a:r>
          </a:p>
        </p:txBody>
      </p:sp>
      <p:pic>
        <p:nvPicPr>
          <p:cNvPr id="6" name="Image 5"/>
          <p:cNvPicPr>
            <a:picLocks noChangeAspect="1"/>
          </p:cNvPicPr>
          <p:nvPr/>
        </p:nvPicPr>
        <p:blipFill rotWithShape="1">
          <a:blip r:embed="rId5"/>
          <a:srcRect l="2665" t="11468" r="41563" b="37859"/>
          <a:stretch/>
        </p:blipFill>
        <p:spPr>
          <a:xfrm>
            <a:off x="-3503" y="867758"/>
            <a:ext cx="4575504" cy="2338362"/>
          </a:xfrm>
          <a:prstGeom prst="rect">
            <a:avLst/>
          </a:prstGeom>
          <a:ln>
            <a:noFill/>
          </a:ln>
          <a:effectLst>
            <a:outerShdw blurRad="292100" dist="139700" dir="2700000" algn="tl" rotWithShape="0">
              <a:srgbClr val="333333">
                <a:alpha val="65000"/>
              </a:srgbClr>
            </a:outerShdw>
          </a:effectLst>
        </p:spPr>
      </p:pic>
      <p:pic>
        <p:nvPicPr>
          <p:cNvPr id="14" name="Image 13"/>
          <p:cNvPicPr>
            <a:picLocks noChangeAspect="1"/>
          </p:cNvPicPr>
          <p:nvPr/>
        </p:nvPicPr>
        <p:blipFill rotWithShape="1">
          <a:blip r:embed="rId5"/>
          <a:srcRect l="58604" t="14228" r="8825" b="45200"/>
          <a:stretch/>
        </p:blipFill>
        <p:spPr>
          <a:xfrm>
            <a:off x="-17552" y="4985160"/>
            <a:ext cx="2672094" cy="1872208"/>
          </a:xfrm>
          <a:prstGeom prst="rect">
            <a:avLst/>
          </a:prstGeom>
          <a:ln>
            <a:noFill/>
          </a:ln>
          <a:effectLst>
            <a:outerShdw blurRad="292100" dist="139700" dir="2700000" algn="tl" rotWithShape="0">
              <a:srgbClr val="333333">
                <a:alpha val="65000"/>
              </a:srgbClr>
            </a:outerShdw>
          </a:effectLst>
        </p:spPr>
      </p:pic>
      <p:sp>
        <p:nvSpPr>
          <p:cNvPr id="9" name="AutoShape 2" descr="LOGO IL CUBO"/>
          <p:cNvSpPr>
            <a:spLocks noChangeAspect="1" noChangeArrowheads="1"/>
          </p:cNvSpPr>
          <p:nvPr/>
        </p:nvSpPr>
        <p:spPr bwMode="auto">
          <a:xfrm>
            <a:off x="28575" y="882650"/>
            <a:ext cx="1885950" cy="18859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fr-FR"/>
          </a:p>
        </p:txBody>
      </p:sp>
    </p:spTree>
    <p:extLst>
      <p:ext uri="{BB962C8B-B14F-4D97-AF65-F5344CB8AC3E}">
        <p14:creationId xmlns:p14="http://schemas.microsoft.com/office/powerpoint/2010/main" val="41820183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rotWithShape="1">
          <a:blip r:embed="rId2"/>
          <a:srcRect l="11120" t="17347" r="34124" b="7979"/>
          <a:stretch/>
        </p:blipFill>
        <p:spPr>
          <a:xfrm>
            <a:off x="3491880" y="1353769"/>
            <a:ext cx="5256584" cy="4032448"/>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11" name="Tableau 10">
            <a:extLst>
              <a:ext uri="{FF2B5EF4-FFF2-40B4-BE49-F238E27FC236}">
                <a16:creationId xmlns:a16="http://schemas.microsoft.com/office/drawing/2014/main" xmlns="" id="{6BA3ACF0-DC00-4BB0-B97F-A530FC615DA2}"/>
              </a:ext>
            </a:extLst>
          </p:cNvPr>
          <p:cNvGraphicFramePr>
            <a:graphicFrameLocks noGrp="1"/>
          </p:cNvGraphicFramePr>
          <p:nvPr>
            <p:extLst>
              <p:ext uri="{D42A27DB-BD31-4B8C-83A1-F6EECF244321}">
                <p14:modId xmlns:p14="http://schemas.microsoft.com/office/powerpoint/2010/main" val="3140983956"/>
              </p:ext>
            </p:extLst>
          </p:nvPr>
        </p:nvGraphicFramePr>
        <p:xfrm>
          <a:off x="-1" y="904646"/>
          <a:ext cx="4211961" cy="5958840"/>
        </p:xfrm>
        <a:graphic>
          <a:graphicData uri="http://schemas.openxmlformats.org/drawingml/2006/table">
            <a:tbl>
              <a:tblPr firstRow="1" bandRow="1">
                <a:tableStyleId>{8A107856-5554-42FB-B03E-39F5DBC370BA}</a:tableStyleId>
              </a:tblPr>
              <a:tblGrid>
                <a:gridCol w="782012">
                  <a:extLst>
                    <a:ext uri="{9D8B030D-6E8A-4147-A177-3AD203B41FA5}">
                      <a16:colId xmlns:a16="http://schemas.microsoft.com/office/drawing/2014/main" xmlns="" val="20000"/>
                    </a:ext>
                  </a:extLst>
                </a:gridCol>
                <a:gridCol w="3429949">
                  <a:extLst>
                    <a:ext uri="{9D8B030D-6E8A-4147-A177-3AD203B41FA5}">
                      <a16:colId xmlns:a16="http://schemas.microsoft.com/office/drawing/2014/main" xmlns="" val="20001"/>
                    </a:ext>
                  </a:extLst>
                </a:gridCol>
              </a:tblGrid>
              <a:tr h="370840">
                <a:tc>
                  <a:txBody>
                    <a:bodyPr/>
                    <a:lstStyle/>
                    <a:p>
                      <a:pPr marL="0" algn="l" defTabSz="914400" rtl="0" eaLnBrk="1" latinLnBrk="0" hangingPunct="1"/>
                      <a:r>
                        <a:rPr lang="fr-FR" sz="1100" b="0" kern="1200" baseline="0" dirty="0" smtClean="0">
                          <a:latin typeface="Arial Narrow" panose="020B0606020202030204" pitchFamily="34" charset="0"/>
                        </a:rPr>
                        <a:t>Caractéristiques propres à la réduction du recul  Loi Barnier</a:t>
                      </a:r>
                      <a:endParaRPr lang="fr-FR" sz="1100" b="0" kern="1200" baseline="0" dirty="0">
                        <a:solidFill>
                          <a:schemeClr val="tx1"/>
                        </a:solidFill>
                        <a:latin typeface="Arial Narrow" panose="020B0606020202030204" pitchFamily="34" charset="0"/>
                        <a:ea typeface="+mn-ea"/>
                        <a:cs typeface="+mn-cs"/>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fr-FR" sz="1100" b="0" kern="1200" baseline="0" dirty="0" smtClean="0">
                          <a:latin typeface="Arial Narrow" panose="020B0606020202030204" pitchFamily="34" charset="0"/>
                        </a:rPr>
                        <a:t>La RD910 est une voie à grande circulation soumise à ce titre à l’application de la Loi Barnier. Si l’aérodrome de </a:t>
                      </a:r>
                      <a:r>
                        <a:rPr lang="fr-FR" sz="1100" b="0" kern="1200" baseline="0" dirty="0" err="1" smtClean="0">
                          <a:latin typeface="Arial Narrow" panose="020B0606020202030204" pitchFamily="34" charset="0"/>
                        </a:rPr>
                        <a:t>Sorigny</a:t>
                      </a:r>
                      <a:r>
                        <a:rPr lang="fr-FR" sz="1100" b="0" kern="1200" baseline="0" dirty="0" smtClean="0">
                          <a:latin typeface="Arial Narrow" panose="020B0606020202030204" pitchFamily="34" charset="0"/>
                        </a:rPr>
                        <a:t> existe de longue date puisque son décret fondateur remonte à 1958, la ZA n’a que peu évolué. L’ancien PLU reconnaissait déjà son existence au travers d’une zone spécifique.- Elle faisait cependant l’objet d’une application stricte de cette règlementation en respectant un recul inconstructible de 75m depuis l’axe de la voie. Il s’agit avec la présente révision du PLU d’autoriser la densification de la zone dans son périmètre actuel par la possibilité de venir construire de nouveaux bâtiments en 1</a:t>
                      </a:r>
                      <a:r>
                        <a:rPr lang="fr-FR" sz="1100" b="0" kern="1200" baseline="30000" dirty="0" smtClean="0">
                          <a:latin typeface="Arial Narrow" panose="020B0606020202030204" pitchFamily="34" charset="0"/>
                        </a:rPr>
                        <a:t>er</a:t>
                      </a:r>
                      <a:r>
                        <a:rPr lang="fr-FR" sz="1100" b="0" kern="1200" baseline="0" dirty="0" smtClean="0">
                          <a:latin typeface="Arial Narrow" panose="020B0606020202030204" pitchFamily="34" charset="0"/>
                        </a:rPr>
                        <a:t> plan de la RD910. </a:t>
                      </a:r>
                    </a:p>
                    <a:p>
                      <a:pPr marL="0" algn="just" defTabSz="914400" rtl="0" eaLnBrk="1" latinLnBrk="0" hangingPunct="1"/>
                      <a:endParaRPr lang="fr-FR" sz="1100" b="0" kern="1200" baseline="0" dirty="0" smtClean="0">
                        <a:latin typeface="Arial Narrow" panose="020B0606020202030204" pitchFamily="34" charset="0"/>
                      </a:endParaRPr>
                    </a:p>
                    <a:p>
                      <a:pPr marL="0" algn="just" defTabSz="914400" rtl="0" eaLnBrk="1" latinLnBrk="0" hangingPunct="1"/>
                      <a:r>
                        <a:rPr lang="fr-FR" sz="1100" b="0" kern="1200" baseline="0" dirty="0" smtClean="0">
                          <a:latin typeface="Arial Narrow" panose="020B0606020202030204" pitchFamily="34" charset="0"/>
                        </a:rPr>
                        <a:t>Ainsi, le parti d’aménagement choisi consiste à venir créer un 1</a:t>
                      </a:r>
                      <a:r>
                        <a:rPr lang="fr-FR" sz="1100" b="0" kern="1200" baseline="30000" dirty="0" smtClean="0">
                          <a:latin typeface="Arial Narrow" panose="020B0606020202030204" pitchFamily="34" charset="0"/>
                        </a:rPr>
                        <a:t>er</a:t>
                      </a:r>
                      <a:r>
                        <a:rPr lang="fr-FR" sz="1100" b="0" kern="1200" baseline="0" dirty="0" smtClean="0">
                          <a:latin typeface="Arial Narrow" panose="020B0606020202030204" pitchFamily="34" charset="0"/>
                        </a:rPr>
                        <a:t> plan végétaliser sur une trentaine de mètres de profondeur  afin de créer un filtre visuel tout en laissant apparaître les bâtiments de ton neutre sur les arrières. Il est donc proposé de réduire le recul inconstructible depuis l’axe de la RD 910 à 45m.</a:t>
                      </a:r>
                    </a:p>
                    <a:p>
                      <a:pPr marL="0" algn="just" defTabSz="914400" rtl="0" eaLnBrk="1" latinLnBrk="0" hangingPunct="1"/>
                      <a:r>
                        <a:rPr lang="fr-FR" sz="1100" b="0" kern="1200" baseline="0" dirty="0" smtClean="0">
                          <a:latin typeface="Arial Narrow" panose="020B0606020202030204" pitchFamily="34" charset="0"/>
                        </a:rPr>
                        <a:t>Les constructions à venir doivent rester dans le domaine d’activité de l’aérodrome ou de la logistique complémentaire à cette dernière. </a:t>
                      </a:r>
                    </a:p>
                    <a:p>
                      <a:pPr marL="0" algn="just" defTabSz="914400" rtl="0" eaLnBrk="1" latinLnBrk="0" hangingPunct="1"/>
                      <a:r>
                        <a:rPr lang="fr-FR" sz="1100" b="0" kern="1200" baseline="0" dirty="0" smtClean="0">
                          <a:latin typeface="Arial Narrow" panose="020B0606020202030204" pitchFamily="34" charset="0"/>
                        </a:rPr>
                        <a:t>L’accès existant par la rue menant à la </a:t>
                      </a:r>
                      <a:r>
                        <a:rPr lang="fr-FR" sz="1100" b="0" kern="1200" baseline="0" dirty="0" err="1" smtClean="0">
                          <a:latin typeface="Arial Narrow" panose="020B0606020202030204" pitchFamily="34" charset="0"/>
                        </a:rPr>
                        <a:t>Bautière</a:t>
                      </a:r>
                      <a:r>
                        <a:rPr lang="fr-FR" sz="1100" b="0" kern="1200" baseline="0" dirty="0" smtClean="0">
                          <a:latin typeface="Arial Narrow" panose="020B0606020202030204" pitchFamily="34" charset="0"/>
                        </a:rPr>
                        <a:t> est conservé puisqu’il bénéficie d’une sécurisation sur la RD910 en raison de la présence d’un tourne à gauche.</a:t>
                      </a:r>
                    </a:p>
                    <a:p>
                      <a:pPr marL="0" algn="just" defTabSz="914400" rtl="0" eaLnBrk="1" latinLnBrk="0" hangingPunct="1"/>
                      <a:r>
                        <a:rPr lang="fr-FR" sz="1100" b="0" kern="1200" baseline="0" dirty="0" smtClean="0">
                          <a:latin typeface="Arial Narrow" panose="020B0606020202030204" pitchFamily="34" charset="0"/>
                        </a:rPr>
                        <a:t>Tout accès direct depuis la RD910 est formellement interdit.</a:t>
                      </a:r>
                    </a:p>
                    <a:p>
                      <a:pPr marL="0" algn="just" defTabSz="914400" rtl="0" eaLnBrk="1" latinLnBrk="0" hangingPunct="1"/>
                      <a:endParaRPr lang="fr-FR" sz="1100" b="0" kern="1200" baseline="0" dirty="0" smtClean="0">
                        <a:latin typeface="Arial Narrow" panose="020B0606020202030204" pitchFamily="34" charset="0"/>
                      </a:endParaRPr>
                    </a:p>
                    <a:p>
                      <a:pPr marL="0" algn="just" defTabSz="914400" rtl="0" eaLnBrk="1" latinLnBrk="0" hangingPunct="1"/>
                      <a:r>
                        <a:rPr lang="fr-FR" sz="1100" b="0" kern="1200" baseline="0" dirty="0" smtClean="0">
                          <a:latin typeface="Arial Narrow" panose="020B0606020202030204" pitchFamily="34" charset="0"/>
                        </a:rPr>
                        <a:t>Ces aménagements permettront de créer un 1</a:t>
                      </a:r>
                      <a:r>
                        <a:rPr lang="fr-FR" sz="1100" b="0" kern="1200" baseline="30000" dirty="0" smtClean="0">
                          <a:latin typeface="Arial Narrow" panose="020B0606020202030204" pitchFamily="34" charset="0"/>
                        </a:rPr>
                        <a:t>er</a:t>
                      </a:r>
                      <a:r>
                        <a:rPr lang="fr-FR" sz="1100" b="0" kern="1200" baseline="0" dirty="0" smtClean="0">
                          <a:latin typeface="Arial Narrow" panose="020B0606020202030204" pitchFamily="34" charset="0"/>
                        </a:rPr>
                        <a:t> plan bâti  dont les façades principales, architecturées  doivent être exposées côté RD. Le stationnement, aires de dépôt d’exposition ou stockage potentielles devront être implantées à l’intérieur de la ZA et en aucun cas entre la RD et le 1</a:t>
                      </a:r>
                      <a:r>
                        <a:rPr lang="fr-FR" sz="1100" b="0" kern="1200" baseline="30000" dirty="0" smtClean="0">
                          <a:latin typeface="Arial Narrow" panose="020B0606020202030204" pitchFamily="34" charset="0"/>
                        </a:rPr>
                        <a:t>er</a:t>
                      </a:r>
                      <a:r>
                        <a:rPr lang="fr-FR" sz="1100" b="0" kern="1200" baseline="0" dirty="0" smtClean="0">
                          <a:latin typeface="Arial Narrow" panose="020B0606020202030204" pitchFamily="34" charset="0"/>
                        </a:rPr>
                        <a:t> plan des bâtiments, de façon à en limiter la visibilité depuis la RD.</a:t>
                      </a:r>
                    </a:p>
                    <a:p>
                      <a:pPr marL="0" algn="just" defTabSz="914400" rtl="0" eaLnBrk="1" latinLnBrk="0" hangingPunct="1"/>
                      <a:endParaRPr lang="fr-FR" sz="1100" b="0" kern="1200" baseline="0" dirty="0" smtClean="0">
                        <a:latin typeface="Arial Narrow" panose="020B0606020202030204" pitchFamily="34" charset="0"/>
                      </a:endParaRPr>
                    </a:p>
                    <a:p>
                      <a:pPr marL="0" algn="just" defTabSz="914400" rtl="0" eaLnBrk="1" latinLnBrk="0" hangingPunct="1"/>
                      <a:r>
                        <a:rPr lang="fr-FR" sz="1100" b="0" kern="1200" baseline="0" dirty="0" smtClean="0">
                          <a:solidFill>
                            <a:schemeClr val="tx1"/>
                          </a:solidFill>
                          <a:latin typeface="Arial Narrow" panose="020B0606020202030204" pitchFamily="34" charset="0"/>
                          <a:ea typeface="+mn-ea"/>
                          <a:cs typeface="+mn-cs"/>
                        </a:rPr>
                        <a:t>Aucune publicité ou panneau publicitaire non directement lié à l’activité présente sur le parcellaire n’est autorisé. Elle est interdite dans la bande plantée située le long de la RD910</a:t>
                      </a:r>
                      <a:endParaRPr lang="fr-FR" sz="1100" b="0" kern="1200" baseline="0" dirty="0" smtClean="0">
                        <a:latin typeface="Arial Narrow" panose="020B0606020202030204" pitchFamily="34" charset="0"/>
                      </a:endParaRPr>
                    </a:p>
                  </a:txBody>
                  <a:tcPr/>
                </a:tc>
              </a:tr>
            </a:tbl>
          </a:graphicData>
        </a:graphic>
      </p:graphicFrame>
      <p:sp>
        <p:nvSpPr>
          <p:cNvPr id="15" name="ZoneTexte 14"/>
          <p:cNvSpPr txBox="1"/>
          <p:nvPr/>
        </p:nvSpPr>
        <p:spPr>
          <a:xfrm>
            <a:off x="4847236" y="892104"/>
            <a:ext cx="4166967" cy="461665"/>
          </a:xfrm>
          <a:prstGeom prst="rect">
            <a:avLst/>
          </a:prstGeom>
          <a:noFill/>
        </p:spPr>
        <p:txBody>
          <a:bodyPr wrap="square" rtlCol="0">
            <a:spAutoFit/>
          </a:bodyPr>
          <a:lstStyle/>
          <a:p>
            <a:pPr marL="285750" marR="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pPr>
            <a:r>
              <a:rPr kumimoji="0" lang="fr-FR" sz="1200" b="0" i="0" u="none" strike="noStrike" kern="1200" cap="none" spc="0" normalizeH="0" baseline="0" noProof="0" dirty="0" smtClean="0">
                <a:ln>
                  <a:noFill/>
                </a:ln>
                <a:solidFill>
                  <a:prstClr val="black"/>
                </a:solidFill>
                <a:effectLst/>
                <a:uLnTx/>
                <a:uFillTx/>
                <a:latin typeface="Arial Narrow" panose="020B0606020202030204" pitchFamily="34" charset="0"/>
              </a:rPr>
              <a:t>La prise en compte spécifique de la façade sur la RD910 dans le cadre de la réduction du recul Loi Barnier</a:t>
            </a:r>
            <a:endParaRPr kumimoji="0" lang="fr-FR" sz="1200" b="0" i="0" u="none" strike="noStrike" kern="1200" cap="none" spc="0" normalizeH="0" baseline="0" noProof="0" dirty="0">
              <a:ln>
                <a:noFill/>
              </a:ln>
              <a:solidFill>
                <a:prstClr val="black"/>
              </a:solidFill>
              <a:effectLst/>
              <a:uLnTx/>
              <a:uFillTx/>
              <a:latin typeface="Arial Narrow" panose="020B0606020202030204" pitchFamily="34" charset="0"/>
            </a:endParaRPr>
          </a:p>
        </p:txBody>
      </p:sp>
      <p:sp>
        <p:nvSpPr>
          <p:cNvPr id="16"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17"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2.4 </a:t>
            </a:r>
            <a:r>
              <a:rPr lang="fr-FR" sz="2000" dirty="0">
                <a:latin typeface="Arial Narrow" panose="020B0606020202030204" pitchFamily="34" charset="0"/>
              </a:rPr>
              <a:t>– Le contexte du </a:t>
            </a:r>
            <a:r>
              <a:rPr lang="fr-FR" sz="2000" dirty="0" smtClean="0">
                <a:latin typeface="Arial Narrow" panose="020B0606020202030204" pitchFamily="34" charset="0"/>
              </a:rPr>
              <a:t>PLU : site de l’aérodrome</a:t>
            </a:r>
            <a:endParaRPr lang="fr-FR" sz="2000" dirty="0">
              <a:latin typeface="Arial Narrow" panose="020B0606020202030204" pitchFamily="34" charset="0"/>
            </a:endParaRPr>
          </a:p>
        </p:txBody>
      </p:sp>
      <p:pic>
        <p:nvPicPr>
          <p:cNvPr id="18" name="Image 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9" name="Image 8"/>
          <p:cNvPicPr>
            <a:picLocks noChangeAspect="1"/>
          </p:cNvPicPr>
          <p:nvPr/>
        </p:nvPicPr>
        <p:blipFill rotWithShape="1">
          <a:blip r:embed="rId5"/>
          <a:srcRect l="19205" t="22003" r="29039" b="41993"/>
          <a:stretch/>
        </p:blipFill>
        <p:spPr>
          <a:xfrm>
            <a:off x="4682932" y="5301208"/>
            <a:ext cx="3988044" cy="1560539"/>
          </a:xfrm>
          <a:prstGeom prst="rect">
            <a:avLst/>
          </a:prstGeom>
        </p:spPr>
      </p:pic>
    </p:spTree>
    <p:extLst>
      <p:ext uri="{BB962C8B-B14F-4D97-AF65-F5344CB8AC3E}">
        <p14:creationId xmlns:p14="http://schemas.microsoft.com/office/powerpoint/2010/main" val="5814419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Image 23"/>
          <p:cNvPicPr>
            <a:picLocks noChangeAspect="1"/>
          </p:cNvPicPr>
          <p:nvPr/>
        </p:nvPicPr>
        <p:blipFill rotWithShape="1">
          <a:blip r:embed="rId2">
            <a:grayscl/>
          </a:blip>
          <a:srcRect l="11120" t="17347" r="34124" b="7979"/>
          <a:stretch/>
        </p:blipFill>
        <p:spPr>
          <a:xfrm>
            <a:off x="5747406" y="1202647"/>
            <a:ext cx="2952328" cy="2264800"/>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2.4 </a:t>
            </a:r>
            <a:r>
              <a:rPr lang="fr-FR" sz="2000" dirty="0">
                <a:latin typeface="Arial Narrow" panose="020B0606020202030204" pitchFamily="34" charset="0"/>
              </a:rPr>
              <a:t>– Le contexte du </a:t>
            </a:r>
            <a:r>
              <a:rPr lang="fr-FR" sz="2000" dirty="0" smtClean="0">
                <a:latin typeface="Arial Narrow" panose="020B0606020202030204" pitchFamily="34" charset="0"/>
              </a:rPr>
              <a:t>PLU : site de l’aérodrome</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0" name="Triangle isocèle 9"/>
          <p:cNvSpPr/>
          <p:nvPr/>
        </p:nvSpPr>
        <p:spPr>
          <a:xfrm rot="2819787">
            <a:off x="7572152" y="1835592"/>
            <a:ext cx="354405" cy="339543"/>
          </a:xfrm>
          <a:prstGeom prst="triangl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ZoneTexte 11"/>
          <p:cNvSpPr txBox="1"/>
          <p:nvPr/>
        </p:nvSpPr>
        <p:spPr>
          <a:xfrm>
            <a:off x="14788" y="904692"/>
            <a:ext cx="5781348" cy="276999"/>
          </a:xfrm>
          <a:prstGeom prst="rect">
            <a:avLst/>
          </a:prstGeom>
          <a:noFill/>
        </p:spPr>
        <p:txBody>
          <a:bodyPr wrap="square" rtlCol="0">
            <a:spAutoFit/>
          </a:bodyPr>
          <a:lstStyle/>
          <a:p>
            <a:r>
              <a:rPr lang="fr-FR" sz="1200" i="1" dirty="0" smtClean="0">
                <a:latin typeface="Arial Narrow" panose="020B0606020202030204" pitchFamily="34" charset="0"/>
              </a:rPr>
              <a:t>Présentation évolutive du site : 1/Etat initial du site / vue depuis la RD910</a:t>
            </a:r>
            <a:endParaRPr lang="fr-FR" sz="1200" i="1" dirty="0">
              <a:latin typeface="Arial Narrow" panose="020B0606020202030204" pitchFamily="34" charset="0"/>
            </a:endParaRPr>
          </a:p>
        </p:txBody>
      </p:sp>
      <p:sp>
        <p:nvSpPr>
          <p:cNvPr id="18" name="ZoneTexte 17"/>
          <p:cNvSpPr txBox="1"/>
          <p:nvPr/>
        </p:nvSpPr>
        <p:spPr>
          <a:xfrm>
            <a:off x="6148075" y="6003973"/>
            <a:ext cx="3420888" cy="246221"/>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Plantation haie arbustive en façade </a:t>
            </a:r>
            <a:endParaRPr lang="fr-FR" sz="1000" i="1" dirty="0">
              <a:solidFill>
                <a:schemeClr val="bg1"/>
              </a:solidFill>
              <a:latin typeface="Arial Narrow" panose="020B0606020202030204" pitchFamily="34" charset="0"/>
            </a:endParaRPr>
          </a:p>
        </p:txBody>
      </p:sp>
      <p:sp>
        <p:nvSpPr>
          <p:cNvPr id="28" name="ZoneTexte 27"/>
          <p:cNvSpPr txBox="1"/>
          <p:nvPr/>
        </p:nvSpPr>
        <p:spPr>
          <a:xfrm>
            <a:off x="3219774" y="6046043"/>
            <a:ext cx="1064194" cy="246221"/>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Reprise de clôture</a:t>
            </a:r>
            <a:endParaRPr lang="fr-FR" sz="1000" i="1" dirty="0">
              <a:solidFill>
                <a:schemeClr val="bg1"/>
              </a:solidFill>
              <a:latin typeface="Arial Narrow" panose="020B0606020202030204" pitchFamily="34" charset="0"/>
            </a:endParaRPr>
          </a:p>
        </p:txBody>
      </p:sp>
      <p:sp>
        <p:nvSpPr>
          <p:cNvPr id="27" name="ZoneTexte 26"/>
          <p:cNvSpPr txBox="1"/>
          <p:nvPr/>
        </p:nvSpPr>
        <p:spPr>
          <a:xfrm>
            <a:off x="4981218" y="6150343"/>
            <a:ext cx="3420888" cy="400110"/>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Merlon planté sinueux avec plantation aléatoire d’arbres de haute tige en 1</a:t>
            </a:r>
            <a:r>
              <a:rPr lang="fr-FR" sz="1000" i="1" baseline="30000" dirty="0" smtClean="0">
                <a:solidFill>
                  <a:schemeClr val="bg1"/>
                </a:solidFill>
                <a:latin typeface="Arial Narrow" panose="020B0606020202030204" pitchFamily="34" charset="0"/>
              </a:rPr>
              <a:t>er</a:t>
            </a:r>
            <a:r>
              <a:rPr lang="fr-FR" sz="1000" i="1" dirty="0" smtClean="0">
                <a:solidFill>
                  <a:schemeClr val="bg1"/>
                </a:solidFill>
                <a:latin typeface="Arial Narrow" panose="020B0606020202030204" pitchFamily="34" charset="0"/>
              </a:rPr>
              <a:t> plan   </a:t>
            </a:r>
            <a:endParaRPr lang="fr-FR" sz="1000" i="1" dirty="0">
              <a:solidFill>
                <a:schemeClr val="bg1"/>
              </a:solidFill>
              <a:latin typeface="Arial Narrow" panose="020B0606020202030204" pitchFamily="34" charset="0"/>
            </a:endParaRPr>
          </a:p>
        </p:txBody>
      </p:sp>
      <p:cxnSp>
        <p:nvCxnSpPr>
          <p:cNvPr id="32" name="Connecteur en arc 31"/>
          <p:cNvCxnSpPr/>
          <p:nvPr/>
        </p:nvCxnSpPr>
        <p:spPr>
          <a:xfrm rot="10800000">
            <a:off x="6501930" y="5804749"/>
            <a:ext cx="1118070" cy="434801"/>
          </a:xfrm>
          <a:prstGeom prst="curvedConnector3">
            <a:avLst/>
          </a:prstGeom>
          <a:ln>
            <a:solidFill>
              <a:schemeClr val="bg1"/>
            </a:solidFill>
            <a:tailEnd type="triangle"/>
          </a:ln>
        </p:spPr>
        <p:style>
          <a:lnRef idx="1">
            <a:schemeClr val="accent5"/>
          </a:lnRef>
          <a:fillRef idx="0">
            <a:schemeClr val="accent5"/>
          </a:fillRef>
          <a:effectRef idx="0">
            <a:schemeClr val="accent5"/>
          </a:effectRef>
          <a:fontRef idx="minor">
            <a:schemeClr val="tx1"/>
          </a:fontRef>
        </p:style>
      </p:cxnSp>
      <p:sp>
        <p:nvSpPr>
          <p:cNvPr id="35" name="ZoneTexte 34"/>
          <p:cNvSpPr txBox="1"/>
          <p:nvPr/>
        </p:nvSpPr>
        <p:spPr>
          <a:xfrm>
            <a:off x="3262599" y="6152671"/>
            <a:ext cx="1064194" cy="246221"/>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Reprise de clôture</a:t>
            </a:r>
            <a:endParaRPr lang="fr-FR" sz="1000" i="1" dirty="0">
              <a:solidFill>
                <a:schemeClr val="bg1"/>
              </a:solidFill>
              <a:latin typeface="Arial Narrow" panose="020B0606020202030204" pitchFamily="34" charset="0"/>
            </a:endParaRPr>
          </a:p>
        </p:txBody>
      </p:sp>
      <p:cxnSp>
        <p:nvCxnSpPr>
          <p:cNvPr id="36" name="Connecteur en arc 35"/>
          <p:cNvCxnSpPr>
            <a:stCxn id="35" idx="3"/>
          </p:cNvCxnSpPr>
          <p:nvPr/>
        </p:nvCxnSpPr>
        <p:spPr>
          <a:xfrm flipH="1" flipV="1">
            <a:off x="4254785" y="6055908"/>
            <a:ext cx="72008" cy="219874"/>
          </a:xfrm>
          <a:prstGeom prst="curvedConnector4">
            <a:avLst>
              <a:gd name="adj1" fmla="val -317465"/>
              <a:gd name="adj2" fmla="val 77996"/>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pic>
        <p:nvPicPr>
          <p:cNvPr id="7" name="Image 6"/>
          <p:cNvPicPr>
            <a:picLocks noChangeAspect="1"/>
          </p:cNvPicPr>
          <p:nvPr/>
        </p:nvPicPr>
        <p:blipFill>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tretch>
            <a:fillRect/>
          </a:stretch>
        </p:blipFill>
        <p:spPr>
          <a:xfrm>
            <a:off x="150001" y="1224729"/>
            <a:ext cx="5502120" cy="26918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Image 8"/>
          <p:cNvPicPr>
            <a:picLocks noChangeAspect="1"/>
          </p:cNvPicPr>
          <p:nvPr/>
        </p:nvPicPr>
        <p:blipFill rotWithShape="1">
          <a:blip r:embed="rId7" cstate="print">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t="22317"/>
          <a:stretch/>
        </p:blipFill>
        <p:spPr>
          <a:xfrm>
            <a:off x="189956" y="4321041"/>
            <a:ext cx="6184347" cy="23656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2" name="ZoneTexte 21"/>
          <p:cNvSpPr txBox="1"/>
          <p:nvPr/>
        </p:nvSpPr>
        <p:spPr>
          <a:xfrm>
            <a:off x="93320" y="3933023"/>
            <a:ext cx="4406671" cy="276999"/>
          </a:xfrm>
          <a:prstGeom prst="rect">
            <a:avLst/>
          </a:prstGeom>
          <a:noFill/>
        </p:spPr>
        <p:txBody>
          <a:bodyPr wrap="square" rtlCol="0">
            <a:spAutoFit/>
          </a:bodyPr>
          <a:lstStyle/>
          <a:p>
            <a:r>
              <a:rPr lang="fr-FR" sz="1200" i="1" dirty="0" smtClean="0">
                <a:latin typeface="Arial Narrow" panose="020B0606020202030204" pitchFamily="34" charset="0"/>
              </a:rPr>
              <a:t>2/ Etat initial du site / sans les réseaux et poteaux électriques </a:t>
            </a:r>
            <a:endParaRPr lang="fr-FR" sz="1200" i="1" dirty="0">
              <a:latin typeface="Arial Narrow" panose="020B0606020202030204" pitchFamily="34" charset="0"/>
            </a:endParaRPr>
          </a:p>
        </p:txBody>
      </p:sp>
    </p:spTree>
    <p:extLst>
      <p:ext uri="{BB962C8B-B14F-4D97-AF65-F5344CB8AC3E}">
        <p14:creationId xmlns:p14="http://schemas.microsoft.com/office/powerpoint/2010/main" val="35754646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Image 23"/>
          <p:cNvPicPr>
            <a:picLocks noChangeAspect="1"/>
          </p:cNvPicPr>
          <p:nvPr/>
        </p:nvPicPr>
        <p:blipFill rotWithShape="1">
          <a:blip r:embed="rId2">
            <a:grayscl/>
          </a:blip>
          <a:srcRect l="11120" t="17347" r="34124" b="7979"/>
          <a:stretch/>
        </p:blipFill>
        <p:spPr>
          <a:xfrm>
            <a:off x="5335129" y="1202647"/>
            <a:ext cx="2952328" cy="2264800"/>
          </a:xfrm>
          <a:prstGeom prst="rect">
            <a:avLst/>
          </a:prstGeom>
          <a:ln>
            <a:noFill/>
          </a:ln>
          <a:effectLst>
            <a:outerShdw blurRad="292100" dist="139700" dir="2700000" algn="tl" rotWithShape="0">
              <a:srgbClr val="333333">
                <a:alpha val="65000"/>
              </a:srgbClr>
            </a:outerShdw>
          </a:effectLst>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2.4 </a:t>
            </a:r>
            <a:r>
              <a:rPr lang="fr-FR" sz="2000" dirty="0">
                <a:latin typeface="Arial Narrow" panose="020B0606020202030204" pitchFamily="34" charset="0"/>
              </a:rPr>
              <a:t>– Le contexte du </a:t>
            </a:r>
            <a:r>
              <a:rPr lang="fr-FR" sz="2000" dirty="0" smtClean="0">
                <a:latin typeface="Arial Narrow" panose="020B0606020202030204" pitchFamily="34" charset="0"/>
              </a:rPr>
              <a:t>PLU : site de l’aérodrome</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0" name="Triangle isocèle 9"/>
          <p:cNvSpPr/>
          <p:nvPr/>
        </p:nvSpPr>
        <p:spPr>
          <a:xfrm rot="2819787">
            <a:off x="7147650" y="1845141"/>
            <a:ext cx="354405" cy="339543"/>
          </a:xfrm>
          <a:prstGeom prst="triangl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ZoneTexte 11"/>
          <p:cNvSpPr txBox="1"/>
          <p:nvPr/>
        </p:nvSpPr>
        <p:spPr>
          <a:xfrm>
            <a:off x="14788" y="904692"/>
            <a:ext cx="5781348" cy="276999"/>
          </a:xfrm>
          <a:prstGeom prst="rect">
            <a:avLst/>
          </a:prstGeom>
          <a:noFill/>
        </p:spPr>
        <p:txBody>
          <a:bodyPr wrap="square" rtlCol="0">
            <a:spAutoFit/>
          </a:bodyPr>
          <a:lstStyle/>
          <a:p>
            <a:r>
              <a:rPr lang="fr-FR" sz="1200" i="1" dirty="0" smtClean="0">
                <a:latin typeface="Arial Narrow" panose="020B0606020202030204" pitchFamily="34" charset="0"/>
              </a:rPr>
              <a:t>3/ Simulation implantation bâtie entre 10 et 15 m de hauteur avec un recul à 45m de l’axe de la voie </a:t>
            </a:r>
            <a:endParaRPr lang="fr-FR" sz="1200" i="1" dirty="0">
              <a:latin typeface="Arial Narrow" panose="020B0606020202030204" pitchFamily="34" charset="0"/>
            </a:endParaRPr>
          </a:p>
        </p:txBody>
      </p:sp>
      <p:sp>
        <p:nvSpPr>
          <p:cNvPr id="18" name="ZoneTexte 17"/>
          <p:cNvSpPr txBox="1"/>
          <p:nvPr/>
        </p:nvSpPr>
        <p:spPr>
          <a:xfrm>
            <a:off x="6148075" y="6003973"/>
            <a:ext cx="3420888" cy="246221"/>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Plantation haie arbustive en façade </a:t>
            </a:r>
            <a:endParaRPr lang="fr-FR" sz="1000" i="1" dirty="0">
              <a:solidFill>
                <a:schemeClr val="bg1"/>
              </a:solidFill>
              <a:latin typeface="Arial Narrow" panose="020B0606020202030204" pitchFamily="34" charset="0"/>
            </a:endParaRPr>
          </a:p>
        </p:txBody>
      </p:sp>
      <p:sp>
        <p:nvSpPr>
          <p:cNvPr id="28" name="ZoneTexte 27"/>
          <p:cNvSpPr txBox="1"/>
          <p:nvPr/>
        </p:nvSpPr>
        <p:spPr>
          <a:xfrm>
            <a:off x="3219774" y="6046043"/>
            <a:ext cx="1064194" cy="246221"/>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Reprise de clôture</a:t>
            </a:r>
            <a:endParaRPr lang="fr-FR" sz="1000" i="1" dirty="0">
              <a:solidFill>
                <a:schemeClr val="bg1"/>
              </a:solidFill>
              <a:latin typeface="Arial Narrow" panose="020B0606020202030204" pitchFamily="34" charset="0"/>
            </a:endParaRPr>
          </a:p>
        </p:txBody>
      </p:sp>
      <p:sp>
        <p:nvSpPr>
          <p:cNvPr id="27" name="ZoneTexte 26"/>
          <p:cNvSpPr txBox="1"/>
          <p:nvPr/>
        </p:nvSpPr>
        <p:spPr>
          <a:xfrm>
            <a:off x="4981218" y="6150343"/>
            <a:ext cx="3420888" cy="400110"/>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Merlon planté sinueux avec plantation aléatoire d’arbres de haute tige en 1</a:t>
            </a:r>
            <a:r>
              <a:rPr lang="fr-FR" sz="1000" i="1" baseline="30000" dirty="0" smtClean="0">
                <a:solidFill>
                  <a:schemeClr val="bg1"/>
                </a:solidFill>
                <a:latin typeface="Arial Narrow" panose="020B0606020202030204" pitchFamily="34" charset="0"/>
              </a:rPr>
              <a:t>er</a:t>
            </a:r>
            <a:r>
              <a:rPr lang="fr-FR" sz="1000" i="1" dirty="0" smtClean="0">
                <a:solidFill>
                  <a:schemeClr val="bg1"/>
                </a:solidFill>
                <a:latin typeface="Arial Narrow" panose="020B0606020202030204" pitchFamily="34" charset="0"/>
              </a:rPr>
              <a:t> plan   </a:t>
            </a:r>
            <a:endParaRPr lang="fr-FR" sz="1000" i="1" dirty="0">
              <a:solidFill>
                <a:schemeClr val="bg1"/>
              </a:solidFill>
              <a:latin typeface="Arial Narrow" panose="020B0606020202030204" pitchFamily="34" charset="0"/>
            </a:endParaRPr>
          </a:p>
        </p:txBody>
      </p:sp>
      <p:cxnSp>
        <p:nvCxnSpPr>
          <p:cNvPr id="32" name="Connecteur en arc 31"/>
          <p:cNvCxnSpPr/>
          <p:nvPr/>
        </p:nvCxnSpPr>
        <p:spPr>
          <a:xfrm rot="10800000">
            <a:off x="6501930" y="5804749"/>
            <a:ext cx="1118070" cy="434801"/>
          </a:xfrm>
          <a:prstGeom prst="curvedConnector3">
            <a:avLst/>
          </a:prstGeom>
          <a:ln>
            <a:solidFill>
              <a:schemeClr val="bg1"/>
            </a:solidFill>
            <a:tailEnd type="triangle"/>
          </a:ln>
        </p:spPr>
        <p:style>
          <a:lnRef idx="1">
            <a:schemeClr val="accent5"/>
          </a:lnRef>
          <a:fillRef idx="0">
            <a:schemeClr val="accent5"/>
          </a:fillRef>
          <a:effectRef idx="0">
            <a:schemeClr val="accent5"/>
          </a:effectRef>
          <a:fontRef idx="minor">
            <a:schemeClr val="tx1"/>
          </a:fontRef>
        </p:style>
      </p:cxnSp>
      <p:sp>
        <p:nvSpPr>
          <p:cNvPr id="35" name="ZoneTexte 34"/>
          <p:cNvSpPr txBox="1"/>
          <p:nvPr/>
        </p:nvSpPr>
        <p:spPr>
          <a:xfrm>
            <a:off x="3262599" y="6152671"/>
            <a:ext cx="1064194" cy="246221"/>
          </a:xfrm>
          <a:prstGeom prst="rect">
            <a:avLst/>
          </a:prstGeom>
          <a:noFill/>
        </p:spPr>
        <p:txBody>
          <a:bodyPr wrap="square" rtlCol="0">
            <a:spAutoFit/>
          </a:bodyPr>
          <a:lstStyle/>
          <a:p>
            <a:r>
              <a:rPr lang="fr-FR" sz="1000" i="1" dirty="0" smtClean="0">
                <a:solidFill>
                  <a:schemeClr val="bg1"/>
                </a:solidFill>
                <a:latin typeface="Arial Narrow" panose="020B0606020202030204" pitchFamily="34" charset="0"/>
              </a:rPr>
              <a:t>Reprise de clôture</a:t>
            </a:r>
            <a:endParaRPr lang="fr-FR" sz="1000" i="1" dirty="0">
              <a:solidFill>
                <a:schemeClr val="bg1"/>
              </a:solidFill>
              <a:latin typeface="Arial Narrow" panose="020B0606020202030204" pitchFamily="34" charset="0"/>
            </a:endParaRPr>
          </a:p>
        </p:txBody>
      </p:sp>
      <p:cxnSp>
        <p:nvCxnSpPr>
          <p:cNvPr id="36" name="Connecteur en arc 35"/>
          <p:cNvCxnSpPr>
            <a:stCxn id="35" idx="3"/>
          </p:cNvCxnSpPr>
          <p:nvPr/>
        </p:nvCxnSpPr>
        <p:spPr>
          <a:xfrm flipH="1" flipV="1">
            <a:off x="4254785" y="6055908"/>
            <a:ext cx="72008" cy="219874"/>
          </a:xfrm>
          <a:prstGeom prst="curvedConnector4">
            <a:avLst>
              <a:gd name="adj1" fmla="val -317465"/>
              <a:gd name="adj2" fmla="val 77996"/>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
        <p:nvSpPr>
          <p:cNvPr id="22" name="ZoneTexte 21"/>
          <p:cNvSpPr txBox="1"/>
          <p:nvPr/>
        </p:nvSpPr>
        <p:spPr>
          <a:xfrm>
            <a:off x="14788" y="3517405"/>
            <a:ext cx="4966430" cy="276999"/>
          </a:xfrm>
          <a:prstGeom prst="rect">
            <a:avLst/>
          </a:prstGeom>
          <a:noFill/>
        </p:spPr>
        <p:txBody>
          <a:bodyPr wrap="square" rtlCol="0">
            <a:spAutoFit/>
          </a:bodyPr>
          <a:lstStyle/>
          <a:p>
            <a:r>
              <a:rPr lang="fr-FR" sz="1200" i="1" dirty="0">
                <a:latin typeface="Arial Narrow" panose="020B0606020202030204" pitchFamily="34" charset="0"/>
              </a:rPr>
              <a:t>4</a:t>
            </a:r>
            <a:r>
              <a:rPr lang="fr-FR" sz="1200" i="1" dirty="0" smtClean="0">
                <a:latin typeface="Arial Narrow" panose="020B0606020202030204" pitchFamily="34" charset="0"/>
              </a:rPr>
              <a:t>/ Simulation implantation bâtie et végétalisation d’arbres de haut jet en 1</a:t>
            </a:r>
            <a:r>
              <a:rPr lang="fr-FR" sz="1200" i="1" baseline="30000" dirty="0" smtClean="0">
                <a:latin typeface="Arial Narrow" panose="020B0606020202030204" pitchFamily="34" charset="0"/>
              </a:rPr>
              <a:t>er</a:t>
            </a:r>
            <a:r>
              <a:rPr lang="fr-FR" sz="1200" i="1" dirty="0" smtClean="0">
                <a:latin typeface="Arial Narrow" panose="020B0606020202030204" pitchFamily="34" charset="0"/>
              </a:rPr>
              <a:t> plan </a:t>
            </a:r>
            <a:endParaRPr lang="fr-FR" sz="1200" i="1" dirty="0">
              <a:latin typeface="Arial Narrow" panose="020B0606020202030204" pitchFamily="34" charset="0"/>
            </a:endParaRPr>
          </a:p>
        </p:txBody>
      </p:sp>
      <p:pic>
        <p:nvPicPr>
          <p:cNvPr id="25" name="Image 2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04787" y="3829658"/>
            <a:ext cx="6382670" cy="3012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Imag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5008" y="1202647"/>
            <a:ext cx="4499992" cy="21242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8210066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2.4 </a:t>
            </a:r>
            <a:r>
              <a:rPr lang="fr-FR" sz="2000" dirty="0">
                <a:latin typeface="Arial Narrow" panose="020B0606020202030204" pitchFamily="34" charset="0"/>
              </a:rPr>
              <a:t>– Le contexte du </a:t>
            </a:r>
            <a:r>
              <a:rPr lang="fr-FR" sz="2000" dirty="0" smtClean="0">
                <a:latin typeface="Arial Narrow" panose="020B0606020202030204" pitchFamily="34" charset="0"/>
              </a:rPr>
              <a:t>PLU : le règlement graphique site de l’aérodrome</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3" name="Rectangle 12"/>
          <p:cNvSpPr/>
          <p:nvPr/>
        </p:nvSpPr>
        <p:spPr>
          <a:xfrm>
            <a:off x="5658474" y="2197160"/>
            <a:ext cx="2998884" cy="4524315"/>
          </a:xfrm>
          <a:prstGeom prst="rect">
            <a:avLst/>
          </a:prstGeom>
        </p:spPr>
        <p:txBody>
          <a:bodyPr wrap="square">
            <a:spAutoFit/>
          </a:bodyPr>
          <a:lstStyle/>
          <a:p>
            <a:r>
              <a:rPr lang="fr-FR" sz="1200" dirty="0" smtClean="0">
                <a:solidFill>
                  <a:srgbClr val="000000"/>
                </a:solidFill>
                <a:latin typeface="Arial Narrow" panose="020B0606020202030204" pitchFamily="34" charset="0"/>
              </a:rPr>
              <a:t>En synthèse, ce que le PLU intègre du secteur de l’aérodrome:</a:t>
            </a:r>
          </a:p>
          <a:p>
            <a:pPr marL="171450" indent="-171450" algn="just">
              <a:buFontTx/>
              <a:buChar char="-"/>
            </a:pPr>
            <a:r>
              <a:rPr lang="fr-FR" sz="1200" dirty="0" smtClean="0">
                <a:solidFill>
                  <a:srgbClr val="000000"/>
                </a:solidFill>
                <a:latin typeface="Arial Narrow" panose="020B0606020202030204" pitchFamily="34" charset="0"/>
              </a:rPr>
              <a:t>secteur </a:t>
            </a:r>
            <a:r>
              <a:rPr lang="fr-FR" sz="1200" dirty="0">
                <a:solidFill>
                  <a:srgbClr val="000000"/>
                </a:solidFill>
                <a:latin typeface="Arial Narrow" panose="020B0606020202030204" pitchFamily="34" charset="0"/>
              </a:rPr>
              <a:t>pour lequel le PADD du PLU </a:t>
            </a:r>
            <a:r>
              <a:rPr lang="fr-FR" sz="1200" dirty="0" smtClean="0">
                <a:solidFill>
                  <a:srgbClr val="000000"/>
                </a:solidFill>
                <a:latin typeface="Arial Narrow" panose="020B0606020202030204" pitchFamily="34" charset="0"/>
              </a:rPr>
              <a:t>en cours de révision de </a:t>
            </a:r>
            <a:r>
              <a:rPr lang="fr-FR" sz="1200" dirty="0" err="1" smtClean="0">
                <a:solidFill>
                  <a:srgbClr val="000000"/>
                </a:solidFill>
                <a:latin typeface="Arial Narrow" panose="020B0606020202030204" pitchFamily="34" charset="0"/>
              </a:rPr>
              <a:t>Sorigny</a:t>
            </a:r>
            <a:r>
              <a:rPr lang="fr-FR" sz="1200" dirty="0" smtClean="0">
                <a:solidFill>
                  <a:srgbClr val="000000"/>
                </a:solidFill>
                <a:latin typeface="Arial Narrow" panose="020B0606020202030204" pitchFamily="34" charset="0"/>
              </a:rPr>
              <a:t> </a:t>
            </a:r>
            <a:r>
              <a:rPr lang="fr-FR" sz="1200" dirty="0">
                <a:solidFill>
                  <a:srgbClr val="000000"/>
                </a:solidFill>
                <a:latin typeface="Arial Narrow" panose="020B0606020202030204" pitchFamily="34" charset="0"/>
              </a:rPr>
              <a:t>envisage une possibilité </a:t>
            </a:r>
            <a:r>
              <a:rPr lang="fr-FR" sz="1200" dirty="0" smtClean="0">
                <a:solidFill>
                  <a:srgbClr val="000000"/>
                </a:solidFill>
                <a:latin typeface="Arial Narrow" panose="020B0606020202030204" pitchFamily="34" charset="0"/>
              </a:rPr>
              <a:t>d’implantation de constructions en lien avec l’activité de l’aérodrome</a:t>
            </a:r>
          </a:p>
          <a:p>
            <a:pPr marL="171450" indent="-171450" algn="just">
              <a:buFontTx/>
              <a:buChar char="-"/>
            </a:pPr>
            <a:r>
              <a:rPr lang="fr-FR" sz="1200" dirty="0" smtClean="0">
                <a:solidFill>
                  <a:srgbClr val="000000"/>
                </a:solidFill>
                <a:latin typeface="Arial Narrow" panose="020B0606020202030204" pitchFamily="34" charset="0"/>
              </a:rPr>
              <a:t>secteur </a:t>
            </a:r>
            <a:r>
              <a:rPr lang="fr-FR" sz="1200" dirty="0">
                <a:solidFill>
                  <a:srgbClr val="000000"/>
                </a:solidFill>
                <a:latin typeface="Arial Narrow" panose="020B0606020202030204" pitchFamily="34" charset="0"/>
              </a:rPr>
              <a:t>classé en </a:t>
            </a:r>
            <a:r>
              <a:rPr lang="fr-FR" sz="1200" dirty="0" smtClean="0">
                <a:solidFill>
                  <a:srgbClr val="000000"/>
                </a:solidFill>
                <a:latin typeface="Arial Narrow" panose="020B0606020202030204" pitchFamily="34" charset="0"/>
              </a:rPr>
              <a:t>zone </a:t>
            </a:r>
            <a:r>
              <a:rPr lang="fr-FR" sz="1200" dirty="0" err="1" smtClean="0">
                <a:solidFill>
                  <a:srgbClr val="000000"/>
                </a:solidFill>
                <a:latin typeface="Arial Narrow" panose="020B0606020202030204" pitchFamily="34" charset="0"/>
              </a:rPr>
              <a:t>UCa</a:t>
            </a:r>
            <a:r>
              <a:rPr lang="fr-FR" sz="1200" dirty="0" smtClean="0">
                <a:solidFill>
                  <a:srgbClr val="000000"/>
                </a:solidFill>
                <a:latin typeface="Arial Narrow" panose="020B0606020202030204" pitchFamily="34" charset="0"/>
              </a:rPr>
              <a:t> dans le zonage du PLU révisé autorisant les constructions </a:t>
            </a:r>
            <a:r>
              <a:rPr lang="fr-FR" sz="1200" dirty="0" smtClean="0">
                <a:latin typeface="Arial Narrow" panose="020B0606020202030204" pitchFamily="34" charset="0"/>
              </a:rPr>
              <a:t>nouvelles en lien avec l’activité de l’aérodrome et la logistique,</a:t>
            </a:r>
          </a:p>
          <a:p>
            <a:pPr marL="171450" indent="-171450" algn="just">
              <a:buFontTx/>
              <a:buChar char="-"/>
            </a:pPr>
            <a:r>
              <a:rPr lang="fr-FR" sz="1200" dirty="0" smtClean="0">
                <a:latin typeface="Arial Narrow" panose="020B0606020202030204" pitchFamily="34" charset="0"/>
              </a:rPr>
              <a:t>Deux mares sont présentes en frange ouest à préserver, mais en zone Agricole</a:t>
            </a:r>
          </a:p>
          <a:p>
            <a:pPr marL="171450" indent="-171450" algn="just">
              <a:buFontTx/>
              <a:buChar char="-"/>
            </a:pPr>
            <a:r>
              <a:rPr lang="fr-FR" sz="1200" dirty="0" smtClean="0">
                <a:latin typeface="Arial Narrow" panose="020B0606020202030204" pitchFamily="34" charset="0"/>
              </a:rPr>
              <a:t>Le recul </a:t>
            </a:r>
            <a:r>
              <a:rPr lang="fr-FR" sz="1200" dirty="0">
                <a:latin typeface="Arial Narrow" panose="020B0606020202030204" pitchFamily="34" charset="0"/>
              </a:rPr>
              <a:t>de constructibilité depuis l’axe de la RD910 a</a:t>
            </a:r>
            <a:r>
              <a:rPr lang="fr-FR" sz="1200" dirty="0" smtClean="0">
                <a:latin typeface="Arial Narrow" panose="020B0606020202030204" pitchFamily="34" charset="0"/>
              </a:rPr>
              <a:t> </a:t>
            </a:r>
            <a:r>
              <a:rPr lang="fr-FR" sz="1200" dirty="0">
                <a:latin typeface="Arial Narrow" panose="020B0606020202030204" pitchFamily="34" charset="0"/>
              </a:rPr>
              <a:t>été </a:t>
            </a:r>
            <a:r>
              <a:rPr lang="fr-FR" sz="1200" dirty="0" smtClean="0">
                <a:latin typeface="Arial Narrow" panose="020B0606020202030204" pitchFamily="34" charset="0"/>
              </a:rPr>
              <a:t>réduit </a:t>
            </a:r>
            <a:r>
              <a:rPr lang="fr-FR" sz="1200" dirty="0">
                <a:latin typeface="Arial Narrow" panose="020B0606020202030204" pitchFamily="34" charset="0"/>
              </a:rPr>
              <a:t>à </a:t>
            </a:r>
            <a:r>
              <a:rPr lang="fr-FR" sz="1200" dirty="0" smtClean="0">
                <a:latin typeface="Arial Narrow" panose="020B0606020202030204" pitchFamily="34" charset="0"/>
              </a:rPr>
              <a:t>45m sur la frange ouest.</a:t>
            </a:r>
            <a:endParaRPr lang="fr-FR" sz="1200" dirty="0">
              <a:latin typeface="Arial Narrow" panose="020B0606020202030204" pitchFamily="34" charset="0"/>
            </a:endParaRPr>
          </a:p>
          <a:p>
            <a:pPr marL="171450" indent="-171450" algn="just">
              <a:buFontTx/>
              <a:buChar char="-"/>
            </a:pPr>
            <a:r>
              <a:rPr lang="fr-FR" sz="1200" dirty="0" smtClean="0">
                <a:latin typeface="Arial Narrow" panose="020B0606020202030204" pitchFamily="34" charset="0"/>
              </a:rPr>
              <a:t>secteur </a:t>
            </a:r>
            <a:r>
              <a:rPr lang="fr-FR" sz="1200" dirty="0">
                <a:latin typeface="Arial Narrow" panose="020B0606020202030204" pitchFamily="34" charset="0"/>
              </a:rPr>
              <a:t>s’inscrivant dans un </a:t>
            </a:r>
            <a:r>
              <a:rPr lang="fr-FR" sz="1200" dirty="0" smtClean="0">
                <a:latin typeface="Arial Narrow" panose="020B0606020202030204" pitchFamily="34" charset="0"/>
              </a:rPr>
              <a:t>environnement élargi de plateau céréalier ouvert au sud et dans un environnement économique au nord avec la présence de la ZA de la Grange Barbier qui s’étire le long de la RD910</a:t>
            </a:r>
          </a:p>
          <a:p>
            <a:pPr marL="171450" indent="-171450" algn="just">
              <a:buFontTx/>
              <a:buChar char="-"/>
            </a:pPr>
            <a:r>
              <a:rPr lang="fr-FR" sz="1200" dirty="0" smtClean="0">
                <a:latin typeface="Arial Narrow" panose="020B0606020202030204" pitchFamily="34" charset="0"/>
              </a:rPr>
              <a:t>Un accès direct sur la RD910 est existant bénéficiant d’un tourne à gauche aménagé et sécurisé avec une voie centrale</a:t>
            </a:r>
          </a:p>
          <a:p>
            <a:pPr marL="171450" indent="-171450" algn="just">
              <a:buFontTx/>
              <a:buChar char="-"/>
            </a:pPr>
            <a:r>
              <a:rPr lang="fr-FR" sz="1200" dirty="0" smtClean="0">
                <a:latin typeface="Arial Narrow" panose="020B0606020202030204" pitchFamily="34" charset="0"/>
              </a:rPr>
              <a:t>Un bande de plantation à réaliser est inscrite en façade le long de la RD</a:t>
            </a:r>
          </a:p>
        </p:txBody>
      </p:sp>
      <p:sp>
        <p:nvSpPr>
          <p:cNvPr id="9" name="AutoShape 2" descr="LOGO IL CUBO"/>
          <p:cNvSpPr>
            <a:spLocks noChangeAspect="1" noChangeArrowheads="1"/>
          </p:cNvSpPr>
          <p:nvPr/>
        </p:nvSpPr>
        <p:spPr bwMode="auto">
          <a:xfrm>
            <a:off x="28575" y="882650"/>
            <a:ext cx="1885950" cy="18859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fr-FR"/>
          </a:p>
        </p:txBody>
      </p:sp>
      <p:pic>
        <p:nvPicPr>
          <p:cNvPr id="11" name="Image 10"/>
          <p:cNvPicPr>
            <a:picLocks noChangeAspect="1"/>
          </p:cNvPicPr>
          <p:nvPr/>
        </p:nvPicPr>
        <p:blipFill rotWithShape="1">
          <a:blip r:embed="rId4"/>
          <a:srcRect l="2497" t="11420" r="8766" b="37908"/>
          <a:stretch/>
        </p:blipFill>
        <p:spPr>
          <a:xfrm>
            <a:off x="-1" y="852087"/>
            <a:ext cx="5556498" cy="1784825"/>
          </a:xfrm>
          <a:prstGeom prst="rect">
            <a:avLst/>
          </a:prstGeom>
          <a:ln>
            <a:noFill/>
          </a:ln>
          <a:effectLst>
            <a:outerShdw blurRad="292100" dist="139700" dir="2700000" algn="tl" rotWithShape="0">
              <a:srgbClr val="333333">
                <a:alpha val="65000"/>
              </a:srgbClr>
            </a:outerShdw>
          </a:effectLst>
        </p:spPr>
      </p:pic>
      <p:pic>
        <p:nvPicPr>
          <p:cNvPr id="3" name="Image 2"/>
          <p:cNvPicPr>
            <a:picLocks noChangeAspect="1"/>
          </p:cNvPicPr>
          <p:nvPr/>
        </p:nvPicPr>
        <p:blipFill rotWithShape="1">
          <a:blip r:embed="rId5"/>
          <a:srcRect l="28503" t="23899" r="37192" b="24095"/>
          <a:stretch/>
        </p:blipFill>
        <p:spPr>
          <a:xfrm>
            <a:off x="669488" y="2688692"/>
            <a:ext cx="4887009" cy="416734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280058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2.5 </a:t>
            </a:r>
            <a:r>
              <a:rPr lang="fr-FR" sz="2000" dirty="0">
                <a:latin typeface="Arial Narrow" panose="020B0606020202030204" pitchFamily="34" charset="0"/>
              </a:rPr>
              <a:t>– </a:t>
            </a:r>
            <a:r>
              <a:rPr lang="fr-FR" sz="2000" dirty="0" smtClean="0">
                <a:latin typeface="Arial Narrow" panose="020B0606020202030204" pitchFamily="34" charset="0"/>
              </a:rPr>
              <a:t>La prise en compte du bruit </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3" name="Image 2"/>
          <p:cNvPicPr>
            <a:picLocks noChangeAspect="1"/>
          </p:cNvPicPr>
          <p:nvPr/>
        </p:nvPicPr>
        <p:blipFill rotWithShape="1">
          <a:blip r:embed="rId4"/>
          <a:srcRect l="33627" t="16042" r="19701" b="35952"/>
          <a:stretch/>
        </p:blipFill>
        <p:spPr>
          <a:xfrm>
            <a:off x="4644008" y="904646"/>
            <a:ext cx="4006996" cy="2575925"/>
          </a:xfrm>
          <a:prstGeom prst="rect">
            <a:avLst/>
          </a:prstGeom>
          <a:ln>
            <a:noFill/>
          </a:ln>
          <a:effectLst>
            <a:outerShdw blurRad="292100" dist="139700" dir="2700000" algn="tl" rotWithShape="0">
              <a:srgbClr val="333333">
                <a:alpha val="65000"/>
              </a:srgbClr>
            </a:outerShdw>
          </a:effectLst>
        </p:spPr>
      </p:pic>
      <p:pic>
        <p:nvPicPr>
          <p:cNvPr id="7" name="Image 6"/>
          <p:cNvPicPr>
            <a:picLocks noChangeAspect="1"/>
          </p:cNvPicPr>
          <p:nvPr/>
        </p:nvPicPr>
        <p:blipFill rotWithShape="1">
          <a:blip r:embed="rId5"/>
          <a:srcRect l="789" t="7516" r="10035" b="11142"/>
          <a:stretch/>
        </p:blipFill>
        <p:spPr>
          <a:xfrm>
            <a:off x="131743" y="3437534"/>
            <a:ext cx="5684273" cy="3240568"/>
          </a:xfrm>
          <a:prstGeom prst="rect">
            <a:avLst/>
          </a:prstGeom>
        </p:spPr>
      </p:pic>
      <p:sp>
        <p:nvSpPr>
          <p:cNvPr id="12" name="Rectangle 11"/>
          <p:cNvSpPr/>
          <p:nvPr/>
        </p:nvSpPr>
        <p:spPr>
          <a:xfrm>
            <a:off x="171121" y="966910"/>
            <a:ext cx="4366285" cy="1754326"/>
          </a:xfrm>
          <a:prstGeom prst="rect">
            <a:avLst/>
          </a:prstGeom>
        </p:spPr>
        <p:txBody>
          <a:bodyPr wrap="square">
            <a:spAutoFit/>
          </a:bodyPr>
          <a:lstStyle/>
          <a:p>
            <a:pPr algn="just"/>
            <a:r>
              <a:rPr lang="fr-FR" sz="1200" dirty="0" smtClean="0">
                <a:solidFill>
                  <a:srgbClr val="000000"/>
                </a:solidFill>
                <a:latin typeface="Arial Narrow" panose="020B0606020202030204" pitchFamily="34" charset="0"/>
              </a:rPr>
              <a:t>L’ensemble des 4 sites étudiés est affecté par une zone de Bruit  en application de l’arrêté préfectoral du 26 Janvier 2016 sur le classement sonore des infrastructures terrestres. </a:t>
            </a:r>
          </a:p>
          <a:p>
            <a:pPr algn="just"/>
            <a:r>
              <a:rPr lang="fr-FR" sz="1200" dirty="0" smtClean="0">
                <a:solidFill>
                  <a:srgbClr val="000000"/>
                </a:solidFill>
                <a:latin typeface="Arial Narrow" panose="020B0606020202030204" pitchFamily="34" charset="0"/>
              </a:rPr>
              <a:t>- Le site d’</a:t>
            </a:r>
            <a:r>
              <a:rPr lang="fr-FR" sz="1200" dirty="0" err="1" smtClean="0">
                <a:solidFill>
                  <a:srgbClr val="000000"/>
                </a:solidFill>
                <a:latin typeface="Arial Narrow" panose="020B0606020202030204" pitchFamily="34" charset="0"/>
              </a:rPr>
              <a:t>Isoparc</a:t>
            </a:r>
            <a:r>
              <a:rPr lang="fr-FR" sz="1200" dirty="0" smtClean="0">
                <a:solidFill>
                  <a:srgbClr val="000000"/>
                </a:solidFill>
                <a:latin typeface="Arial Narrow" panose="020B0606020202030204" pitchFamily="34" charset="0"/>
              </a:rPr>
              <a:t> est concerné sous 3 angles : par le passage de l’A10 infrastructure de catégorie 1 avec une bande de 300m de part et d’autre de la voie ; le passage de la LGV de catégorie 1 générant une bande de 300m de part et d’autre de la voie ; et le passage de la RD910 infrastructure de catégorie 3 générant une bande affectée par le bruit de 100m de part et d’autre de la voie.</a:t>
            </a:r>
            <a:endParaRPr lang="fr-FR" sz="1200" dirty="0">
              <a:solidFill>
                <a:srgbClr val="000000"/>
              </a:solidFill>
              <a:latin typeface="Arial Narrow" panose="020B0606020202030204" pitchFamily="34" charset="0"/>
            </a:endParaRPr>
          </a:p>
        </p:txBody>
      </p:sp>
      <p:sp>
        <p:nvSpPr>
          <p:cNvPr id="9" name="Ellipse 8"/>
          <p:cNvSpPr/>
          <p:nvPr/>
        </p:nvSpPr>
        <p:spPr>
          <a:xfrm>
            <a:off x="2051720" y="4797152"/>
            <a:ext cx="3024336" cy="10081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ZoneTexte 9"/>
          <p:cNvSpPr txBox="1"/>
          <p:nvPr/>
        </p:nvSpPr>
        <p:spPr>
          <a:xfrm>
            <a:off x="2978916" y="5013012"/>
            <a:ext cx="1368152" cy="369332"/>
          </a:xfrm>
          <a:prstGeom prst="rect">
            <a:avLst/>
          </a:prstGeom>
          <a:noFill/>
        </p:spPr>
        <p:txBody>
          <a:bodyPr wrap="square" rtlCol="0">
            <a:spAutoFit/>
          </a:bodyPr>
          <a:lstStyle/>
          <a:p>
            <a:r>
              <a:rPr lang="fr-FR" dirty="0" smtClean="0">
                <a:latin typeface="Arial Narrow" panose="020B0606020202030204" pitchFamily="34" charset="0"/>
              </a:rPr>
              <a:t>ZA </a:t>
            </a:r>
            <a:r>
              <a:rPr lang="fr-FR" dirty="0" err="1" smtClean="0">
                <a:latin typeface="Arial Narrow" panose="020B0606020202030204" pitchFamily="34" charset="0"/>
              </a:rPr>
              <a:t>Isoparc</a:t>
            </a:r>
            <a:endParaRPr lang="fr-FR" dirty="0">
              <a:latin typeface="Arial Narrow" panose="020B0606020202030204" pitchFamily="34" charset="0"/>
            </a:endParaRPr>
          </a:p>
        </p:txBody>
      </p:sp>
    </p:spTree>
    <p:extLst>
      <p:ext uri="{BB962C8B-B14F-4D97-AF65-F5344CB8AC3E}">
        <p14:creationId xmlns:p14="http://schemas.microsoft.com/office/powerpoint/2010/main" val="18645700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2.5 </a:t>
            </a:r>
            <a:r>
              <a:rPr lang="fr-FR" sz="2000" dirty="0">
                <a:latin typeface="Arial Narrow" panose="020B0606020202030204" pitchFamily="34" charset="0"/>
              </a:rPr>
              <a:t>– </a:t>
            </a:r>
            <a:r>
              <a:rPr lang="fr-FR" sz="2000" dirty="0" smtClean="0">
                <a:latin typeface="Arial Narrow" panose="020B0606020202030204" pitchFamily="34" charset="0"/>
              </a:rPr>
              <a:t>La prise en compte du Bruit</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6" name="Image 5"/>
          <p:cNvPicPr>
            <a:picLocks noChangeAspect="1"/>
          </p:cNvPicPr>
          <p:nvPr/>
        </p:nvPicPr>
        <p:blipFill rotWithShape="1">
          <a:blip r:embed="rId4"/>
          <a:srcRect l="27503" t="23587" r="27492" b="52410"/>
          <a:stretch/>
        </p:blipFill>
        <p:spPr>
          <a:xfrm>
            <a:off x="3839484" y="857682"/>
            <a:ext cx="4752526" cy="1584177"/>
          </a:xfrm>
          <a:prstGeom prst="rect">
            <a:avLst/>
          </a:prstGeom>
          <a:ln>
            <a:noFill/>
          </a:ln>
          <a:effectLst>
            <a:outerShdw blurRad="292100" dist="139700" dir="2700000" algn="tl" rotWithShape="0">
              <a:srgbClr val="333333">
                <a:alpha val="65000"/>
              </a:srgbClr>
            </a:outerShdw>
          </a:effectLst>
        </p:spPr>
      </p:pic>
      <p:pic>
        <p:nvPicPr>
          <p:cNvPr id="9" name="Image 8"/>
          <p:cNvPicPr>
            <a:picLocks noChangeAspect="1"/>
          </p:cNvPicPr>
          <p:nvPr/>
        </p:nvPicPr>
        <p:blipFill rotWithShape="1">
          <a:blip r:embed="rId5"/>
          <a:srcRect l="675" t="7337" r="25984" b="11319"/>
          <a:stretch/>
        </p:blipFill>
        <p:spPr>
          <a:xfrm>
            <a:off x="2223231" y="2462829"/>
            <a:ext cx="6336704" cy="4392488"/>
          </a:xfrm>
          <a:prstGeom prst="rect">
            <a:avLst/>
          </a:prstGeom>
        </p:spPr>
      </p:pic>
      <p:sp>
        <p:nvSpPr>
          <p:cNvPr id="14" name="ZoneTexte 13"/>
          <p:cNvSpPr txBox="1"/>
          <p:nvPr/>
        </p:nvSpPr>
        <p:spPr>
          <a:xfrm>
            <a:off x="6374236" y="5312459"/>
            <a:ext cx="971128" cy="461665"/>
          </a:xfrm>
          <a:prstGeom prst="rect">
            <a:avLst/>
          </a:prstGeom>
          <a:noFill/>
        </p:spPr>
        <p:txBody>
          <a:bodyPr wrap="square" rtlCol="0">
            <a:spAutoFit/>
          </a:bodyPr>
          <a:lstStyle/>
          <a:p>
            <a:pPr algn="ctr"/>
            <a:r>
              <a:rPr lang="fr-FR" sz="1200" b="1" dirty="0" smtClean="0">
                <a:latin typeface="Arial Narrow" panose="020B0606020202030204" pitchFamily="34" charset="0"/>
              </a:rPr>
              <a:t>Le Cheval Blanc </a:t>
            </a:r>
            <a:endParaRPr lang="fr-FR" sz="1200" b="1" dirty="0">
              <a:latin typeface="Arial Narrow" panose="020B0606020202030204" pitchFamily="34" charset="0"/>
            </a:endParaRPr>
          </a:p>
        </p:txBody>
      </p:sp>
      <p:sp>
        <p:nvSpPr>
          <p:cNvPr id="15" name="Ellipse 14"/>
          <p:cNvSpPr/>
          <p:nvPr/>
        </p:nvSpPr>
        <p:spPr>
          <a:xfrm>
            <a:off x="6541398" y="5741983"/>
            <a:ext cx="658698" cy="49469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15"/>
          <p:cNvSpPr/>
          <p:nvPr/>
        </p:nvSpPr>
        <p:spPr>
          <a:xfrm>
            <a:off x="171121" y="966910"/>
            <a:ext cx="3608791" cy="1384995"/>
          </a:xfrm>
          <a:prstGeom prst="rect">
            <a:avLst/>
          </a:prstGeom>
        </p:spPr>
        <p:txBody>
          <a:bodyPr wrap="square">
            <a:spAutoFit/>
          </a:bodyPr>
          <a:lstStyle/>
          <a:p>
            <a:pPr algn="just"/>
            <a:r>
              <a:rPr lang="fr-FR" sz="1200" dirty="0" smtClean="0">
                <a:solidFill>
                  <a:srgbClr val="000000"/>
                </a:solidFill>
                <a:latin typeface="Arial Narrow" panose="020B0606020202030204" pitchFamily="34" charset="0"/>
              </a:rPr>
              <a:t>L’ensemble des 4 sites étudiés est affecté par une zone de Bruit   en application de l’arrêté préfectoral du 26 Janvier 2016 sur le classement sonore des infrastructures terrestres. </a:t>
            </a:r>
          </a:p>
          <a:p>
            <a:pPr algn="just"/>
            <a:r>
              <a:rPr lang="fr-FR" sz="1200" dirty="0" smtClean="0">
                <a:solidFill>
                  <a:srgbClr val="000000"/>
                </a:solidFill>
                <a:latin typeface="Arial Narrow" panose="020B0606020202030204" pitchFamily="34" charset="0"/>
              </a:rPr>
              <a:t>- Le site du Cheval Blanc est concerné par le passage de la RD910 infrastructure </a:t>
            </a:r>
            <a:r>
              <a:rPr lang="fr-FR" sz="1200" dirty="0">
                <a:solidFill>
                  <a:srgbClr val="000000"/>
                </a:solidFill>
                <a:latin typeface="Arial Narrow" panose="020B0606020202030204" pitchFamily="34" charset="0"/>
              </a:rPr>
              <a:t>de catégorie 3 générant une bande affectée par le bruit de 100m de part et d’autre de la voie.</a:t>
            </a:r>
          </a:p>
          <a:p>
            <a:pPr algn="just"/>
            <a:endParaRPr lang="fr-FR" sz="1200" dirty="0">
              <a:solidFill>
                <a:srgbClr val="000000"/>
              </a:solidFill>
              <a:latin typeface="Arial Narrow" panose="020B0606020202030204" pitchFamily="34" charset="0"/>
            </a:endParaRPr>
          </a:p>
        </p:txBody>
      </p:sp>
    </p:spTree>
    <p:extLst>
      <p:ext uri="{BB962C8B-B14F-4D97-AF65-F5344CB8AC3E}">
        <p14:creationId xmlns:p14="http://schemas.microsoft.com/office/powerpoint/2010/main" val="4441775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rotWithShape="1">
          <a:blip r:embed="rId2"/>
          <a:srcRect t="7274" r="21241" b="6717"/>
          <a:stretch/>
        </p:blipFill>
        <p:spPr>
          <a:xfrm>
            <a:off x="1057678" y="2548060"/>
            <a:ext cx="6817046" cy="4187614"/>
          </a:xfrm>
          <a:prstGeom prst="rect">
            <a:avLst/>
          </a:prstGeom>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75426" y="-3366832"/>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2.5 </a:t>
            </a:r>
            <a:r>
              <a:rPr lang="fr-FR" sz="2000" dirty="0">
                <a:latin typeface="Arial Narrow" panose="020B0606020202030204" pitchFamily="34" charset="0"/>
              </a:rPr>
              <a:t>– </a:t>
            </a:r>
            <a:r>
              <a:rPr lang="fr-FR" sz="2000" dirty="0" smtClean="0">
                <a:latin typeface="Arial Narrow" panose="020B0606020202030204" pitchFamily="34" charset="0"/>
              </a:rPr>
              <a:t>La prise en compte du Bruit</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pic>
        <p:nvPicPr>
          <p:cNvPr id="6" name="Image 5"/>
          <p:cNvPicPr>
            <a:picLocks noChangeAspect="1"/>
          </p:cNvPicPr>
          <p:nvPr/>
        </p:nvPicPr>
        <p:blipFill rotWithShape="1">
          <a:blip r:embed="rId5"/>
          <a:srcRect l="27503" t="23587" r="27492" b="52410"/>
          <a:stretch/>
        </p:blipFill>
        <p:spPr>
          <a:xfrm>
            <a:off x="3839484" y="857682"/>
            <a:ext cx="4752526" cy="1584177"/>
          </a:xfrm>
          <a:prstGeom prst="rect">
            <a:avLst/>
          </a:prstGeom>
          <a:ln>
            <a:noFill/>
          </a:ln>
          <a:effectLst>
            <a:outerShdw blurRad="292100" dist="139700" dir="2700000" algn="tl" rotWithShape="0">
              <a:srgbClr val="333333">
                <a:alpha val="65000"/>
              </a:srgbClr>
            </a:outerShdw>
          </a:effectLst>
        </p:spPr>
      </p:pic>
      <p:sp>
        <p:nvSpPr>
          <p:cNvPr id="14" name="ZoneTexte 13"/>
          <p:cNvSpPr txBox="1"/>
          <p:nvPr/>
        </p:nvSpPr>
        <p:spPr>
          <a:xfrm>
            <a:off x="4086436" y="4612302"/>
            <a:ext cx="971128" cy="276999"/>
          </a:xfrm>
          <a:prstGeom prst="rect">
            <a:avLst/>
          </a:prstGeom>
          <a:noFill/>
        </p:spPr>
        <p:txBody>
          <a:bodyPr wrap="square" rtlCol="0">
            <a:spAutoFit/>
          </a:bodyPr>
          <a:lstStyle/>
          <a:p>
            <a:pPr algn="ctr"/>
            <a:r>
              <a:rPr lang="fr-FR" sz="1200" b="1" dirty="0" smtClean="0">
                <a:latin typeface="Arial Narrow" panose="020B0606020202030204" pitchFamily="34" charset="0"/>
              </a:rPr>
              <a:t>L’aérodrome</a:t>
            </a:r>
            <a:endParaRPr lang="fr-FR" sz="1200" b="1" dirty="0">
              <a:latin typeface="Arial Narrow" panose="020B0606020202030204" pitchFamily="34" charset="0"/>
            </a:endParaRPr>
          </a:p>
        </p:txBody>
      </p:sp>
      <p:sp>
        <p:nvSpPr>
          <p:cNvPr id="15" name="Ellipse 14"/>
          <p:cNvSpPr/>
          <p:nvPr/>
        </p:nvSpPr>
        <p:spPr>
          <a:xfrm>
            <a:off x="4716016" y="4626260"/>
            <a:ext cx="1378778" cy="151216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15"/>
          <p:cNvSpPr/>
          <p:nvPr/>
        </p:nvSpPr>
        <p:spPr>
          <a:xfrm>
            <a:off x="171121" y="966910"/>
            <a:ext cx="3608791" cy="1384995"/>
          </a:xfrm>
          <a:prstGeom prst="rect">
            <a:avLst/>
          </a:prstGeom>
        </p:spPr>
        <p:txBody>
          <a:bodyPr wrap="square">
            <a:spAutoFit/>
          </a:bodyPr>
          <a:lstStyle/>
          <a:p>
            <a:pPr algn="just"/>
            <a:r>
              <a:rPr lang="fr-FR" sz="1200" dirty="0" smtClean="0">
                <a:solidFill>
                  <a:srgbClr val="000000"/>
                </a:solidFill>
                <a:latin typeface="Arial Narrow" panose="020B0606020202030204" pitchFamily="34" charset="0"/>
              </a:rPr>
              <a:t>L’ensemble des 4 site étudiés est affecté par une zone de Bruit   en application de l’arrêté préfectoral du 26 Janvier 2016 sur le classement sonore des infrastructures terrestres. </a:t>
            </a:r>
          </a:p>
          <a:p>
            <a:pPr algn="just"/>
            <a:r>
              <a:rPr lang="fr-FR" sz="1200" dirty="0" smtClean="0">
                <a:solidFill>
                  <a:srgbClr val="000000"/>
                </a:solidFill>
                <a:latin typeface="Arial Narrow" panose="020B0606020202030204" pitchFamily="34" charset="0"/>
              </a:rPr>
              <a:t>- Le site de l’aérodrome est concerné par le passage de la RD910 infrastructure </a:t>
            </a:r>
            <a:r>
              <a:rPr lang="fr-FR" sz="1200" dirty="0">
                <a:solidFill>
                  <a:srgbClr val="000000"/>
                </a:solidFill>
                <a:latin typeface="Arial Narrow" panose="020B0606020202030204" pitchFamily="34" charset="0"/>
              </a:rPr>
              <a:t>de catégorie 3 générant une bande affectée par le bruit de 100m de part et d’autre de la voie.</a:t>
            </a:r>
          </a:p>
          <a:p>
            <a:pPr algn="just"/>
            <a:endParaRPr lang="fr-FR" sz="1200" dirty="0">
              <a:solidFill>
                <a:srgbClr val="000000"/>
              </a:solidFill>
              <a:latin typeface="Arial Narrow" panose="020B0606020202030204" pitchFamily="34" charset="0"/>
            </a:endParaRPr>
          </a:p>
        </p:txBody>
      </p:sp>
    </p:spTree>
    <p:extLst>
      <p:ext uri="{BB962C8B-B14F-4D97-AF65-F5344CB8AC3E}">
        <p14:creationId xmlns:p14="http://schemas.microsoft.com/office/powerpoint/2010/main" val="302102757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rotWithShape="1">
          <a:blip r:embed="rId2"/>
          <a:srcRect t="6763" r="33555" b="6561"/>
          <a:stretch/>
        </p:blipFill>
        <p:spPr>
          <a:xfrm>
            <a:off x="3326726" y="2924944"/>
            <a:ext cx="5360074" cy="3933056"/>
          </a:xfrm>
          <a:prstGeom prst="rect">
            <a:avLst/>
          </a:prstGeom>
        </p:spPr>
      </p:pic>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501809" y="-3384790"/>
            <a:ext cx="728117" cy="7678970"/>
          </a:xfrm>
          <a:solidFill>
            <a:schemeClr val="bg2">
              <a:lumMod val="90000"/>
            </a:schemeClr>
          </a:solidFill>
        </p:spPr>
        <p:txBody>
          <a:bodyPr vert="vert"/>
          <a:lstStyle/>
          <a:p>
            <a:pPr algn="just"/>
            <a:r>
              <a:rPr lang="fr-FR" sz="1800" dirty="0">
                <a:solidFill>
                  <a:schemeClr val="tx1"/>
                </a:solidFill>
                <a:latin typeface="Arial Narrow" panose="020B0606020202030204" pitchFamily="34" charset="0"/>
              </a:rPr>
              <a:t>Partie 2 – LA PRISE EN COMPTE DES SITES DANS LE PLU ET PRINCIPES D’AMENAGEMENT</a:t>
            </a:r>
          </a:p>
          <a:p>
            <a:pPr algn="just"/>
            <a:r>
              <a:rPr lang="fr-FR" sz="2000" dirty="0" smtClean="0">
                <a:latin typeface="Arial Narrow" panose="020B0606020202030204" pitchFamily="34" charset="0"/>
              </a:rPr>
              <a:t>2.5 </a:t>
            </a:r>
            <a:r>
              <a:rPr lang="fr-FR" sz="2000" dirty="0">
                <a:latin typeface="Arial Narrow" panose="020B0606020202030204" pitchFamily="34" charset="0"/>
              </a:rPr>
              <a:t>– </a:t>
            </a:r>
            <a:r>
              <a:rPr lang="fr-FR" sz="2000" dirty="0" smtClean="0">
                <a:latin typeface="Arial Narrow" panose="020B0606020202030204" pitchFamily="34" charset="0"/>
              </a:rPr>
              <a:t>La prise en compte du Bruit</a:t>
            </a:r>
            <a:endParaRPr lang="fr-FR" sz="2000" dirty="0">
              <a:latin typeface="Arial Narrow" panose="020B0606020202030204" pitchFamily="34" charset="0"/>
            </a:endParaRPr>
          </a:p>
        </p:txBody>
      </p:sp>
      <p:pic>
        <p:nvPicPr>
          <p:cNvPr id="19" name="Imag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sp>
        <p:nvSpPr>
          <p:cNvPr id="15" name="Ellipse 14"/>
          <p:cNvSpPr/>
          <p:nvPr/>
        </p:nvSpPr>
        <p:spPr>
          <a:xfrm>
            <a:off x="6880236" y="4173798"/>
            <a:ext cx="1211098" cy="151216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15"/>
          <p:cNvSpPr/>
          <p:nvPr/>
        </p:nvSpPr>
        <p:spPr>
          <a:xfrm>
            <a:off x="-9581" y="4589321"/>
            <a:ext cx="3336307" cy="2308324"/>
          </a:xfrm>
          <a:prstGeom prst="rect">
            <a:avLst/>
          </a:prstGeom>
        </p:spPr>
        <p:txBody>
          <a:bodyPr wrap="square">
            <a:spAutoFit/>
          </a:bodyPr>
          <a:lstStyle/>
          <a:p>
            <a:pPr algn="just"/>
            <a:r>
              <a:rPr lang="fr-FR" sz="1200" dirty="0" smtClean="0">
                <a:solidFill>
                  <a:srgbClr val="000000"/>
                </a:solidFill>
                <a:latin typeface="Arial Narrow" panose="020B0606020202030204" pitchFamily="34" charset="0"/>
              </a:rPr>
              <a:t>L’ensemble des 4 site étudiés est affecté par une zone de Bruit  en application de l’arrêté préfectoral du 26 Janvier 2016 sur le classement sonore des infrastructures terrestres. </a:t>
            </a:r>
          </a:p>
          <a:p>
            <a:pPr algn="just"/>
            <a:r>
              <a:rPr lang="fr-FR" sz="1200" dirty="0" smtClean="0">
                <a:solidFill>
                  <a:srgbClr val="000000"/>
                </a:solidFill>
                <a:latin typeface="Arial Narrow" panose="020B0606020202030204" pitchFamily="34" charset="0"/>
              </a:rPr>
              <a:t>Le site de </a:t>
            </a:r>
            <a:r>
              <a:rPr lang="fr-FR" sz="1200" dirty="0" err="1" smtClean="0">
                <a:solidFill>
                  <a:srgbClr val="000000"/>
                </a:solidFill>
                <a:latin typeface="Arial Narrow" panose="020B0606020202030204" pitchFamily="34" charset="0"/>
              </a:rPr>
              <a:t>Montison</a:t>
            </a:r>
            <a:r>
              <a:rPr lang="fr-FR" sz="1200" dirty="0" smtClean="0">
                <a:solidFill>
                  <a:srgbClr val="000000"/>
                </a:solidFill>
                <a:latin typeface="Arial Narrow" panose="020B0606020202030204" pitchFamily="34" charset="0"/>
              </a:rPr>
              <a:t> est concerné par 2 tracés de voies :</a:t>
            </a:r>
          </a:p>
          <a:p>
            <a:pPr marL="171450" indent="-171450" algn="just">
              <a:buFontTx/>
              <a:buChar char="-"/>
            </a:pPr>
            <a:r>
              <a:rPr lang="fr-FR" sz="1200" dirty="0" smtClean="0">
                <a:solidFill>
                  <a:srgbClr val="000000"/>
                </a:solidFill>
                <a:latin typeface="Arial Narrow" panose="020B0606020202030204" pitchFamily="34" charset="0"/>
              </a:rPr>
              <a:t>le passage de l’A10 infrastructure </a:t>
            </a:r>
            <a:r>
              <a:rPr lang="fr-FR" sz="1200" dirty="0">
                <a:solidFill>
                  <a:srgbClr val="000000"/>
                </a:solidFill>
                <a:latin typeface="Arial Narrow" panose="020B0606020202030204" pitchFamily="34" charset="0"/>
              </a:rPr>
              <a:t>de catégorie </a:t>
            </a:r>
            <a:r>
              <a:rPr lang="fr-FR" sz="1200" dirty="0" smtClean="0">
                <a:solidFill>
                  <a:srgbClr val="000000"/>
                </a:solidFill>
                <a:latin typeface="Arial Narrow" panose="020B0606020202030204" pitchFamily="34" charset="0"/>
              </a:rPr>
              <a:t>1 </a:t>
            </a:r>
            <a:r>
              <a:rPr lang="fr-FR" sz="1200" dirty="0">
                <a:solidFill>
                  <a:srgbClr val="000000"/>
                </a:solidFill>
                <a:latin typeface="Arial Narrow" panose="020B0606020202030204" pitchFamily="34" charset="0"/>
              </a:rPr>
              <a:t>générant une bande affectée par le bruit de </a:t>
            </a:r>
            <a:r>
              <a:rPr lang="fr-FR" sz="1200" dirty="0" smtClean="0">
                <a:solidFill>
                  <a:srgbClr val="000000"/>
                </a:solidFill>
                <a:latin typeface="Arial Narrow" panose="020B0606020202030204" pitchFamily="34" charset="0"/>
              </a:rPr>
              <a:t>300m </a:t>
            </a:r>
            <a:r>
              <a:rPr lang="fr-FR" sz="1200" dirty="0">
                <a:solidFill>
                  <a:srgbClr val="000000"/>
                </a:solidFill>
                <a:latin typeface="Arial Narrow" panose="020B0606020202030204" pitchFamily="34" charset="0"/>
              </a:rPr>
              <a:t>de part et d’autre de la voie</a:t>
            </a:r>
            <a:r>
              <a:rPr lang="fr-FR" sz="1200" dirty="0" smtClean="0">
                <a:solidFill>
                  <a:srgbClr val="000000"/>
                </a:solidFill>
                <a:latin typeface="Arial Narrow" panose="020B0606020202030204" pitchFamily="34" charset="0"/>
              </a:rPr>
              <a:t>.</a:t>
            </a:r>
          </a:p>
          <a:p>
            <a:pPr marL="171450" indent="-171450" algn="just">
              <a:buFontTx/>
              <a:buChar char="-"/>
            </a:pPr>
            <a:r>
              <a:rPr lang="fr-FR" sz="1200" dirty="0" smtClean="0">
                <a:solidFill>
                  <a:srgbClr val="000000"/>
                </a:solidFill>
                <a:latin typeface="Arial Narrow" panose="020B0606020202030204" pitchFamily="34" charset="0"/>
              </a:rPr>
              <a:t>Le passage de la LGV – SEA infrastructure de catégorie 2 générant une bande affectée par le bruit de 250m de part et d’autre de la voie.</a:t>
            </a:r>
            <a:endParaRPr lang="fr-FR" sz="1200" dirty="0">
              <a:solidFill>
                <a:srgbClr val="000000"/>
              </a:solidFill>
              <a:latin typeface="Arial Narrow" panose="020B0606020202030204" pitchFamily="34" charset="0"/>
            </a:endParaRPr>
          </a:p>
          <a:p>
            <a:pPr algn="just"/>
            <a:endParaRPr lang="fr-FR" sz="1200" dirty="0">
              <a:solidFill>
                <a:srgbClr val="000000"/>
              </a:solidFill>
              <a:latin typeface="Arial Narrow" panose="020B0606020202030204" pitchFamily="34" charset="0"/>
            </a:endParaRPr>
          </a:p>
        </p:txBody>
      </p:sp>
      <p:pic>
        <p:nvPicPr>
          <p:cNvPr id="9" name="Image 8"/>
          <p:cNvPicPr>
            <a:picLocks noChangeAspect="1"/>
          </p:cNvPicPr>
          <p:nvPr/>
        </p:nvPicPr>
        <p:blipFill rotWithShape="1">
          <a:blip r:embed="rId5"/>
          <a:srcRect l="38188" t="14385" r="23559" b="9606"/>
          <a:stretch/>
        </p:blipFill>
        <p:spPr>
          <a:xfrm>
            <a:off x="107504" y="836712"/>
            <a:ext cx="3240360" cy="3621579"/>
          </a:xfrm>
          <a:prstGeom prst="rect">
            <a:avLst/>
          </a:prstGeom>
          <a:ln>
            <a:noFill/>
          </a:ln>
          <a:effectLst>
            <a:outerShdw blurRad="292100" dist="139700" dir="2700000" algn="tl" rotWithShape="0">
              <a:srgbClr val="333333">
                <a:alpha val="65000"/>
              </a:srgbClr>
            </a:outerShdw>
          </a:effectLst>
        </p:spPr>
      </p:pic>
      <p:pic>
        <p:nvPicPr>
          <p:cNvPr id="10" name="Image 9"/>
          <p:cNvPicPr>
            <a:picLocks noChangeAspect="1"/>
          </p:cNvPicPr>
          <p:nvPr/>
        </p:nvPicPr>
        <p:blipFill rotWithShape="1">
          <a:blip r:embed="rId6"/>
          <a:srcRect l="39503" t="70725" r="24493" b="4290"/>
          <a:stretch/>
        </p:blipFill>
        <p:spPr>
          <a:xfrm>
            <a:off x="4121306" y="868730"/>
            <a:ext cx="4529698" cy="176818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5314879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28321" y="-3319727"/>
            <a:ext cx="82232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a:t>
            </a:r>
            <a:r>
              <a:rPr lang="fr-FR" sz="2000" dirty="0" smtClean="0">
                <a:solidFill>
                  <a:schemeClr val="tx1"/>
                </a:solidFill>
                <a:latin typeface="Arial Narrow" panose="020B0606020202030204" pitchFamily="34" charset="0"/>
              </a:rPr>
              <a:t>3 </a:t>
            </a:r>
            <a:r>
              <a:rPr lang="fr-FR" sz="2000" dirty="0">
                <a:solidFill>
                  <a:schemeClr val="tx1"/>
                </a:solidFill>
                <a:latin typeface="Arial Narrow" panose="020B0606020202030204" pitchFamily="34" charset="0"/>
              </a:rPr>
              <a:t>– </a:t>
            </a:r>
            <a:r>
              <a:rPr lang="fr-FR" sz="1800" dirty="0">
                <a:solidFill>
                  <a:schemeClr val="tx1"/>
                </a:solidFill>
                <a:latin typeface="Arial Narrow" panose="020B0606020202030204" pitchFamily="34" charset="0"/>
              </a:rPr>
              <a:t>LA </a:t>
            </a:r>
            <a:r>
              <a:rPr lang="fr-FR" sz="1800" dirty="0" smtClean="0">
                <a:solidFill>
                  <a:schemeClr val="tx1"/>
                </a:solidFill>
                <a:latin typeface="Arial Narrow" panose="020B0606020202030204" pitchFamily="34" charset="0"/>
              </a:rPr>
              <a:t>COMPATIBILITE DES REGLES DEFINIES AVEC LA PRISE EN COMPTE DES 5 CRITERES</a:t>
            </a:r>
            <a:endParaRPr lang="fr-FR" sz="1800" dirty="0">
              <a:solidFill>
                <a:schemeClr val="tx1"/>
              </a:solidFill>
              <a:latin typeface="Arial Narrow" panose="020B0606020202030204" pitchFamily="34" charset="0"/>
            </a:endParaRPr>
          </a:p>
          <a:p>
            <a:pPr algn="just"/>
            <a:r>
              <a:rPr lang="fr-FR" sz="2000" dirty="0" smtClean="0">
                <a:latin typeface="Arial Narrow" panose="020B0606020202030204" pitchFamily="34" charset="0"/>
              </a:rPr>
              <a:t>3.1 </a:t>
            </a:r>
            <a:r>
              <a:rPr lang="fr-FR" sz="2000" dirty="0">
                <a:latin typeface="Arial Narrow" panose="020B0606020202030204" pitchFamily="34" charset="0"/>
              </a:rPr>
              <a:t>– </a:t>
            </a:r>
            <a:r>
              <a:rPr lang="fr-FR" sz="2000" dirty="0" smtClean="0">
                <a:latin typeface="Arial Narrow" panose="020B0606020202030204" pitchFamily="34" charset="0"/>
              </a:rPr>
              <a:t>Le site d’</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graphicFrame>
        <p:nvGraphicFramePr>
          <p:cNvPr id="10" name="Tableau 9"/>
          <p:cNvGraphicFramePr>
            <a:graphicFrameLocks noGrp="1"/>
          </p:cNvGraphicFramePr>
          <p:nvPr>
            <p:extLst>
              <p:ext uri="{D42A27DB-BD31-4B8C-83A1-F6EECF244321}">
                <p14:modId xmlns:p14="http://schemas.microsoft.com/office/powerpoint/2010/main" val="3863286198"/>
              </p:ext>
            </p:extLst>
          </p:nvPr>
        </p:nvGraphicFramePr>
        <p:xfrm>
          <a:off x="61546" y="945306"/>
          <a:ext cx="8542902" cy="5303520"/>
        </p:xfrm>
        <a:graphic>
          <a:graphicData uri="http://schemas.openxmlformats.org/drawingml/2006/table">
            <a:tbl>
              <a:tblPr firstRow="1" bandRow="1">
                <a:tableStyleId>{21E4AEA4-8DFA-4A89-87EB-49C32662AFE0}</a:tableStyleId>
              </a:tblPr>
              <a:tblGrid>
                <a:gridCol w="1185751"/>
                <a:gridCol w="7357151"/>
              </a:tblGrid>
              <a:tr h="155916">
                <a:tc>
                  <a:txBody>
                    <a:bodyPr/>
                    <a:lstStyle/>
                    <a:p>
                      <a:pPr algn="just"/>
                      <a:r>
                        <a:rPr lang="fr-FR" sz="1100" dirty="0" smtClean="0">
                          <a:latin typeface="Arial Narrow" panose="020B0606020202030204" pitchFamily="34" charset="0"/>
                        </a:rPr>
                        <a:t>Critères</a:t>
                      </a:r>
                      <a:endParaRPr lang="fr-FR" sz="1100" dirty="0">
                        <a:latin typeface="Arial Narrow" panose="020B0606020202030204" pitchFamily="34" charset="0"/>
                      </a:endParaRPr>
                    </a:p>
                  </a:txBody>
                  <a:tcPr/>
                </a:tc>
                <a:tc>
                  <a:txBody>
                    <a:bodyPr/>
                    <a:lstStyle/>
                    <a:p>
                      <a:pPr algn="just"/>
                      <a:r>
                        <a:rPr lang="fr-FR" sz="1100" dirty="0" smtClean="0">
                          <a:latin typeface="Arial Narrow" panose="020B0606020202030204" pitchFamily="34" charset="0"/>
                        </a:rPr>
                        <a:t>Compatibilité</a:t>
                      </a:r>
                      <a:endParaRPr lang="fr-FR" sz="1100" dirty="0">
                        <a:latin typeface="Arial Narrow" panose="020B0606020202030204" pitchFamily="34" charset="0"/>
                      </a:endParaRPr>
                    </a:p>
                  </a:txBody>
                  <a:tcPr/>
                </a:tc>
              </a:tr>
              <a:tr h="2008590">
                <a:tc>
                  <a:txBody>
                    <a:bodyPr/>
                    <a:lstStyle/>
                    <a:p>
                      <a:pPr algn="just"/>
                      <a:r>
                        <a:rPr lang="fr-FR" sz="1100" dirty="0" smtClean="0">
                          <a:latin typeface="Arial Narrow" panose="020B0606020202030204" pitchFamily="34" charset="0"/>
                        </a:rPr>
                        <a:t>Prise en compte des Nuisances</a:t>
                      </a:r>
                      <a:endParaRPr lang="fr-FR" sz="1100" dirty="0">
                        <a:latin typeface="Arial Narrow" panose="020B0606020202030204" pitchFamily="34" charset="0"/>
                      </a:endParaRPr>
                    </a:p>
                  </a:txBody>
                  <a:tcPr/>
                </a:tc>
                <a:tc>
                  <a:txBody>
                    <a:bodyPr/>
                    <a:lstStyle/>
                    <a:p>
                      <a:pPr algn="just"/>
                      <a:r>
                        <a:rPr lang="fr-FR" sz="1100" dirty="0" smtClean="0">
                          <a:latin typeface="Arial Narrow" panose="020B0606020202030204" pitchFamily="34" charset="0"/>
                        </a:rPr>
                        <a:t>Le site ouvert à l’urbanisation est situé dans un secteur affecté par le bruit et donc soumis à l’application de l’arrêté préfectoral du 26 janvier 2016, à triple titre – A10,</a:t>
                      </a:r>
                      <a:r>
                        <a:rPr lang="fr-FR" sz="1100" baseline="0" dirty="0" smtClean="0">
                          <a:latin typeface="Arial Narrow" panose="020B0606020202030204" pitchFamily="34" charset="0"/>
                        </a:rPr>
                        <a:t> LGV, sur la lisières ouest effleurant la zone 1AUc</a:t>
                      </a:r>
                      <a:r>
                        <a:rPr lang="fr-FR" sz="1100" dirty="0" smtClean="0">
                          <a:latin typeface="Arial Narrow" panose="020B0606020202030204" pitchFamily="34" charset="0"/>
                        </a:rPr>
                        <a:t>,et RD 910 affectant la zone </a:t>
                      </a:r>
                      <a:r>
                        <a:rPr lang="fr-FR" sz="1100" dirty="0" err="1" smtClean="0">
                          <a:latin typeface="Arial Narrow" panose="020B0606020202030204" pitchFamily="34" charset="0"/>
                        </a:rPr>
                        <a:t>UCz</a:t>
                      </a:r>
                      <a:r>
                        <a:rPr lang="fr-FR" sz="1100" dirty="0" smtClean="0">
                          <a:latin typeface="Arial Narrow" panose="020B0606020202030204" pitchFamily="34" charset="0"/>
                        </a:rPr>
                        <a:t>. Cependant, compte tenu de la vocation du site (site dédié à des activités économiques diverses – et notamment centre de loisirs essentiellement à l’ouest et artisanat services et commerces à l’est), de la présence d’un talus à l’ouest puisque</a:t>
                      </a:r>
                      <a:r>
                        <a:rPr lang="fr-FR" sz="1100" baseline="0" dirty="0" smtClean="0">
                          <a:latin typeface="Arial Narrow" panose="020B0606020202030204" pitchFamily="34" charset="0"/>
                        </a:rPr>
                        <a:t> l’A10 et la LGV sont en déblais par rapport au terrain naturel, des reculs appliqués – puisque les activités se situeront à un minimum de 45 et 65 m le long de la RD910 -, </a:t>
                      </a:r>
                      <a:r>
                        <a:rPr lang="fr-FR" sz="1100" dirty="0" smtClean="0">
                          <a:latin typeface="Arial Narrow" panose="020B0606020202030204" pitchFamily="34" charset="0"/>
                        </a:rPr>
                        <a:t> l’enjeu au regard de la prise en compte des nuisances sonores liées au trafic sur la RD910 , l’A10 et la LGV est minime, car l’exposition à ces nuisances va être ponctuelle pour les clients et quelques employés seront amenés à travailler dans cet environnement sonore. </a:t>
                      </a:r>
                    </a:p>
                    <a:p>
                      <a:pPr marL="0" marR="0" indent="0" algn="just" defTabSz="914400" rtl="0" eaLnBrk="1" fontAlgn="auto" latinLnBrk="0" hangingPunct="1">
                        <a:lnSpc>
                          <a:spcPct val="100000"/>
                        </a:lnSpc>
                        <a:spcBef>
                          <a:spcPts val="0"/>
                        </a:spcBef>
                        <a:spcAft>
                          <a:spcPts val="0"/>
                        </a:spcAft>
                        <a:buClrTx/>
                        <a:buSzTx/>
                        <a:buFontTx/>
                        <a:buNone/>
                        <a:tabLst/>
                        <a:defRPr/>
                      </a:pPr>
                      <a:r>
                        <a:rPr lang="fr-FR" sz="1100" kern="1200" dirty="0" smtClean="0">
                          <a:solidFill>
                            <a:schemeClr val="dk1"/>
                          </a:solidFill>
                          <a:latin typeface="Arial Narrow" panose="020B0606020202030204" pitchFamily="34" charset="0"/>
                          <a:ea typeface="+mn-ea"/>
                          <a:cs typeface="+mn-cs"/>
                        </a:rPr>
                        <a:t>Les constructions situées dans la zone de nuisance sonore établie de part et d’autre des voies affectées par le bruit, devront respecter les nomes constructives d’isolation acoustique. </a:t>
                      </a:r>
                    </a:p>
                    <a:p>
                      <a:pPr algn="just"/>
                      <a:endParaRPr lang="fr-FR" sz="1100" dirty="0" smtClean="0">
                        <a:latin typeface="Arial Narrow" panose="020B0606020202030204" pitchFamily="34" charset="0"/>
                      </a:endParaRPr>
                    </a:p>
                    <a:p>
                      <a:pPr algn="just"/>
                      <a:r>
                        <a:rPr lang="fr-FR" sz="1100" dirty="0" smtClean="0">
                          <a:latin typeface="Arial Narrow" panose="020B0606020202030204" pitchFamily="34" charset="0"/>
                        </a:rPr>
                        <a:t>Pour ce qui est des nuisances générées par l’ouverture à l’urbanisation du site vis-à-vis des</a:t>
                      </a:r>
                      <a:r>
                        <a:rPr lang="fr-FR" sz="1100" baseline="0" dirty="0" smtClean="0">
                          <a:latin typeface="Arial Narrow" panose="020B0606020202030204" pitchFamily="34" charset="0"/>
                        </a:rPr>
                        <a:t> </a:t>
                      </a:r>
                      <a:r>
                        <a:rPr lang="fr-FR" sz="1100" dirty="0" smtClean="0">
                          <a:latin typeface="Arial Narrow" panose="020B0606020202030204" pitchFamily="34" charset="0"/>
                        </a:rPr>
                        <a:t>axes routiers et ferroviaire, elles se limiteront à la question des nuisances lumineuses, avec une augmentation des surfaces éclairées du secteur (celui-ci étant déjà marqué par la présence de candélabres) et l’intégration de quelques enseignes lumineuses au niveau des futurs bâtiments. Ceux-ci seront cependant implantés au plus près à 45 m de l’axe de la chaussée de la RD910 et à 250m de l’axe de l’A10 et à 180m de l’axe la LGV, et les enseignes lumineuses devront respecter la nouvelle règlementation relative à la publicité extérieure, aux enseignes et aux pré-enseignes, entrée en vigueur suite au décret du 30 janvier 2012. </a:t>
                      </a:r>
                    </a:p>
                    <a:p>
                      <a:pPr marL="171450" indent="-171450" algn="just">
                        <a:buFont typeface="Wingdings" panose="05000000000000000000" pitchFamily="2" charset="2"/>
                        <a:buChar char="è"/>
                      </a:pPr>
                      <a:r>
                        <a:rPr lang="fr-FR" sz="1100" b="1" dirty="0" smtClean="0">
                          <a:latin typeface="Arial Narrow" panose="020B0606020202030204" pitchFamily="34" charset="0"/>
                        </a:rPr>
                        <a:t>Dans ces conditions on peut conclure à une compatibilité des règles définies avec la prise en compte des nuisances </a:t>
                      </a:r>
                    </a:p>
                    <a:p>
                      <a:pPr marL="171450" indent="-171450" algn="just">
                        <a:buFont typeface="Wingdings" panose="05000000000000000000" pitchFamily="2" charset="2"/>
                        <a:buChar char="è"/>
                      </a:pPr>
                      <a:endParaRPr lang="fr-FR" sz="1100" dirty="0">
                        <a:latin typeface="Arial Narrow" panose="020B0606020202030204" pitchFamily="34" charset="0"/>
                      </a:endParaRPr>
                    </a:p>
                  </a:txBody>
                  <a:tcPr/>
                </a:tc>
              </a:tr>
              <a:tr h="1512168">
                <a:tc>
                  <a:txBody>
                    <a:bodyPr/>
                    <a:lstStyle/>
                    <a:p>
                      <a:pPr algn="just"/>
                      <a:r>
                        <a:rPr lang="fr-FR" sz="1100" dirty="0" smtClean="0">
                          <a:latin typeface="Arial Narrow" panose="020B0606020202030204" pitchFamily="34" charset="0"/>
                        </a:rPr>
                        <a:t>Prise en compte de la Sécurité</a:t>
                      </a:r>
                      <a:endParaRPr lang="fr-FR" sz="1100" dirty="0">
                        <a:latin typeface="Arial Narrow" panose="020B0606020202030204" pitchFamily="34" charset="0"/>
                      </a:endParaRPr>
                    </a:p>
                  </a:txBody>
                  <a:tcPr/>
                </a:tc>
                <a:tc>
                  <a:txBody>
                    <a:bodyPr/>
                    <a:lstStyle/>
                    <a:p>
                      <a:pPr marL="0" algn="just" defTabSz="914400" rtl="0" eaLnBrk="1" latinLnBrk="0" hangingPunct="1"/>
                      <a:r>
                        <a:rPr lang="fr-FR" sz="1100" kern="1200" dirty="0" smtClean="0">
                          <a:latin typeface="Arial Narrow" panose="020B0606020202030204" pitchFamily="34" charset="0"/>
                        </a:rPr>
                        <a:t>La desserte du site s’effectuant avec un seul point d’entrée sur la RD910</a:t>
                      </a:r>
                      <a:r>
                        <a:rPr lang="fr-FR" sz="1100" kern="1200" baseline="0" dirty="0" smtClean="0">
                          <a:latin typeface="Arial Narrow" panose="020B0606020202030204" pitchFamily="34" charset="0"/>
                        </a:rPr>
                        <a:t> </a:t>
                      </a:r>
                      <a:r>
                        <a:rPr lang="fr-FR" sz="1100" kern="1200" dirty="0" smtClean="0">
                          <a:latin typeface="Arial Narrow" panose="020B0606020202030204" pitchFamily="34" charset="0"/>
                        </a:rPr>
                        <a:t>(via le giratoire aménagé pour le débouché de la RD84</a:t>
                      </a:r>
                      <a:r>
                        <a:rPr lang="fr-FR" sz="1100" kern="1200" baseline="0" dirty="0" smtClean="0">
                          <a:latin typeface="Arial Narrow" panose="020B0606020202030204" pitchFamily="34" charset="0"/>
                        </a:rPr>
                        <a:t> bis</a:t>
                      </a:r>
                      <a:r>
                        <a:rPr lang="fr-FR" sz="1100" kern="1200" dirty="0" smtClean="0">
                          <a:latin typeface="Arial Narrow" panose="020B0606020202030204" pitchFamily="34" charset="0"/>
                        </a:rPr>
                        <a:t>) et un seul point de sortie sur la RD84 aussi dotée d’un giratoire</a:t>
                      </a:r>
                      <a:r>
                        <a:rPr lang="fr-FR" sz="1100" kern="1200" baseline="0" dirty="0" smtClean="0">
                          <a:latin typeface="Arial Narrow" panose="020B0606020202030204" pitchFamily="34" charset="0"/>
                        </a:rPr>
                        <a:t> à hauteur de l’échangeur. </a:t>
                      </a:r>
                    </a:p>
                    <a:p>
                      <a:pPr marL="0" algn="just" defTabSz="914400" rtl="0" eaLnBrk="1" latinLnBrk="0" hangingPunct="1"/>
                      <a:r>
                        <a:rPr lang="fr-FR" sz="1100" kern="1200" baseline="0" dirty="0" smtClean="0">
                          <a:latin typeface="Arial Narrow" panose="020B0606020202030204" pitchFamily="34" charset="0"/>
                        </a:rPr>
                        <a:t>Ces carrefours ont été calibrés pour absorber le trafic généré par la ZAC. </a:t>
                      </a:r>
                    </a:p>
                    <a:p>
                      <a:pPr marL="0" algn="just" defTabSz="914400" rtl="0" eaLnBrk="1" latinLnBrk="0" hangingPunct="1"/>
                      <a:r>
                        <a:rPr lang="fr-FR" sz="1100" kern="1200" baseline="0" dirty="0" smtClean="0">
                          <a:latin typeface="Arial Narrow" panose="020B0606020202030204" pitchFamily="34" charset="0"/>
                        </a:rPr>
                        <a:t>Un nouveau carrefour doit être en outre aménagé sur la route de Monts afin de sécuriser l’accès nord à l’extension de la zone et dans un premier temps au parc de loisirs. Il prendra potentiellement la forme d’un nouveau giratoire et un emplacement réservé est inscrit dans le PLU pour y répondre.</a:t>
                      </a:r>
                    </a:p>
                    <a:p>
                      <a:pPr marL="0" algn="just" defTabSz="914400" rtl="0" eaLnBrk="1" latinLnBrk="0" hangingPunct="1"/>
                      <a:r>
                        <a:rPr lang="fr-FR" sz="1100" kern="1200" baseline="0" dirty="0" smtClean="0">
                          <a:latin typeface="Arial Narrow" panose="020B0606020202030204" pitchFamily="34" charset="0"/>
                        </a:rPr>
                        <a:t>Aucun accès direct  des activités n’est autorisé sur la RD910. L’ensemble de la desserte est assuré par l’intérieur de la zone.</a:t>
                      </a:r>
                    </a:p>
                    <a:p>
                      <a:pPr marL="0" algn="just" defTabSz="914400" rtl="0" eaLnBrk="1" latinLnBrk="0" hangingPunct="1"/>
                      <a:r>
                        <a:rPr lang="fr-FR" sz="1100" kern="1200" dirty="0" smtClean="0">
                          <a:latin typeface="Arial Narrow" panose="020B0606020202030204" pitchFamily="34" charset="0"/>
                        </a:rPr>
                        <a:t>Le</a:t>
                      </a:r>
                      <a:r>
                        <a:rPr lang="fr-FR" sz="1100" kern="1200" baseline="0" dirty="0" smtClean="0">
                          <a:latin typeface="Arial Narrow" panose="020B0606020202030204" pitchFamily="34" charset="0"/>
                        </a:rPr>
                        <a:t> déplacement des piétons est pris en compte par un sentier piétonnier qui traverse la zone du nord vers le sud permettant de rejoindre le centre bourg / en attente des données</a:t>
                      </a:r>
                      <a:endParaRPr lang="fr-FR" sz="1100" kern="1200" dirty="0" smtClean="0">
                        <a:latin typeface="Arial Narrow" panose="020B0606020202030204" pitchFamily="34" charset="0"/>
                      </a:endParaRPr>
                    </a:p>
                    <a:p>
                      <a:pPr marL="171450" indent="-171450" algn="just" defTabSz="914400" rtl="0" eaLnBrk="1" latinLnBrk="0" hangingPunct="1">
                        <a:buFont typeface="Wingdings" panose="05000000000000000000" pitchFamily="2" charset="2"/>
                        <a:buChar char="è"/>
                      </a:pPr>
                      <a:r>
                        <a:rPr lang="fr-FR" sz="1100" b="1" kern="1200" dirty="0" smtClean="0">
                          <a:latin typeface="Arial Narrow" panose="020B0606020202030204" pitchFamily="34" charset="0"/>
                        </a:rPr>
                        <a:t>Dans ces conditions on peut conclure à une compatibilité des règles définies avec la prise en compte de la sécurité. </a:t>
                      </a:r>
                    </a:p>
                    <a:p>
                      <a:pPr marL="171450" indent="-171450" algn="just" defTabSz="914400" rtl="0" eaLnBrk="1" latinLnBrk="0" hangingPunct="1">
                        <a:buFont typeface="Wingdings" panose="05000000000000000000" pitchFamily="2" charset="2"/>
                        <a:buChar char="è"/>
                      </a:pPr>
                      <a:endParaRPr lang="fr-FR" sz="1100" b="1" kern="1200" dirty="0" smtClean="0">
                        <a:solidFill>
                          <a:srgbClr val="000000"/>
                        </a:solidFill>
                        <a:latin typeface="Arial Narrow" panose="020B0606020202030204" pitchFamily="34" charset="0"/>
                        <a:ea typeface="+mn-ea"/>
                        <a:cs typeface="+mn-cs"/>
                      </a:endParaRPr>
                    </a:p>
                  </a:txBody>
                  <a:tcPr/>
                </a:tc>
              </a:tr>
            </a:tbl>
          </a:graphicData>
        </a:graphic>
      </p:graphicFrame>
    </p:spTree>
    <p:extLst>
      <p:ext uri="{BB962C8B-B14F-4D97-AF65-F5344CB8AC3E}">
        <p14:creationId xmlns:p14="http://schemas.microsoft.com/office/powerpoint/2010/main" val="19003638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28321" y="-3319727"/>
            <a:ext cx="82232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a:t>
            </a:r>
            <a:r>
              <a:rPr lang="fr-FR" sz="2000" dirty="0" smtClean="0">
                <a:solidFill>
                  <a:schemeClr val="tx1"/>
                </a:solidFill>
                <a:latin typeface="Arial Narrow" panose="020B0606020202030204" pitchFamily="34" charset="0"/>
              </a:rPr>
              <a:t>3 </a:t>
            </a:r>
            <a:r>
              <a:rPr lang="fr-FR" sz="2000" dirty="0">
                <a:solidFill>
                  <a:schemeClr val="tx1"/>
                </a:solidFill>
                <a:latin typeface="Arial Narrow" panose="020B0606020202030204" pitchFamily="34" charset="0"/>
              </a:rPr>
              <a:t>– </a:t>
            </a:r>
            <a:r>
              <a:rPr lang="fr-FR" sz="1800" dirty="0">
                <a:solidFill>
                  <a:schemeClr val="tx1"/>
                </a:solidFill>
                <a:latin typeface="Arial Narrow" panose="020B0606020202030204" pitchFamily="34" charset="0"/>
              </a:rPr>
              <a:t>LA </a:t>
            </a:r>
            <a:r>
              <a:rPr lang="fr-FR" sz="1800" dirty="0" smtClean="0">
                <a:solidFill>
                  <a:schemeClr val="tx1"/>
                </a:solidFill>
                <a:latin typeface="Arial Narrow" panose="020B0606020202030204" pitchFamily="34" charset="0"/>
              </a:rPr>
              <a:t>COMPATIBILITE DES REGLES DEFINIES AVEC LA PRISE EN COMPTE DES 5 CRITERES</a:t>
            </a:r>
            <a:endParaRPr lang="fr-FR" sz="1800" dirty="0">
              <a:solidFill>
                <a:schemeClr val="tx1"/>
              </a:solidFill>
              <a:latin typeface="Arial Narrow" panose="020B0606020202030204" pitchFamily="34" charset="0"/>
            </a:endParaRPr>
          </a:p>
          <a:p>
            <a:pPr algn="just"/>
            <a:r>
              <a:rPr lang="fr-FR" sz="2000" dirty="0" smtClean="0">
                <a:latin typeface="Arial Narrow" panose="020B0606020202030204" pitchFamily="34" charset="0"/>
              </a:rPr>
              <a:t>3.1 </a:t>
            </a:r>
            <a:r>
              <a:rPr lang="fr-FR" sz="2000" dirty="0">
                <a:latin typeface="Arial Narrow" panose="020B0606020202030204" pitchFamily="34" charset="0"/>
              </a:rPr>
              <a:t>– </a:t>
            </a:r>
            <a:r>
              <a:rPr lang="fr-FR" sz="2000" dirty="0" smtClean="0">
                <a:latin typeface="Arial Narrow" panose="020B0606020202030204" pitchFamily="34" charset="0"/>
              </a:rPr>
              <a:t>Le site d’</a:t>
            </a:r>
            <a:r>
              <a:rPr lang="fr-FR" sz="2000" dirty="0" err="1" smtClean="0">
                <a:latin typeface="Arial Narrow" panose="020B0606020202030204" pitchFamily="34" charset="0"/>
              </a:rPr>
              <a:t>Isoparc</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graphicFrame>
        <p:nvGraphicFramePr>
          <p:cNvPr id="10" name="Tableau 9"/>
          <p:cNvGraphicFramePr>
            <a:graphicFrameLocks noGrp="1"/>
          </p:cNvGraphicFramePr>
          <p:nvPr>
            <p:extLst>
              <p:ext uri="{D42A27DB-BD31-4B8C-83A1-F6EECF244321}">
                <p14:modId xmlns:p14="http://schemas.microsoft.com/office/powerpoint/2010/main" val="1528731338"/>
              </p:ext>
            </p:extLst>
          </p:nvPr>
        </p:nvGraphicFramePr>
        <p:xfrm>
          <a:off x="61546" y="945306"/>
          <a:ext cx="8542902" cy="5044440"/>
        </p:xfrm>
        <a:graphic>
          <a:graphicData uri="http://schemas.openxmlformats.org/drawingml/2006/table">
            <a:tbl>
              <a:tblPr firstRow="1" bandRow="1">
                <a:tableStyleId>{21E4AEA4-8DFA-4A89-87EB-49C32662AFE0}</a:tableStyleId>
              </a:tblPr>
              <a:tblGrid>
                <a:gridCol w="1185751"/>
                <a:gridCol w="7357151"/>
              </a:tblGrid>
              <a:tr h="155916">
                <a:tc>
                  <a:txBody>
                    <a:bodyPr/>
                    <a:lstStyle/>
                    <a:p>
                      <a:r>
                        <a:rPr lang="fr-FR" sz="1100" dirty="0" smtClean="0">
                          <a:latin typeface="Arial Narrow" panose="020B0606020202030204" pitchFamily="34" charset="0"/>
                        </a:rPr>
                        <a:t>Critères</a:t>
                      </a:r>
                      <a:endParaRPr lang="fr-FR" sz="1100" dirty="0">
                        <a:latin typeface="Arial Narrow" panose="020B0606020202030204" pitchFamily="34" charset="0"/>
                      </a:endParaRPr>
                    </a:p>
                  </a:txBody>
                  <a:tcPr/>
                </a:tc>
                <a:tc>
                  <a:txBody>
                    <a:bodyPr/>
                    <a:lstStyle/>
                    <a:p>
                      <a:r>
                        <a:rPr lang="fr-FR" sz="1100" dirty="0" smtClean="0">
                          <a:latin typeface="Arial Narrow" panose="020B0606020202030204" pitchFamily="34" charset="0"/>
                        </a:rPr>
                        <a:t>Compatibilité</a:t>
                      </a:r>
                      <a:endParaRPr lang="fr-FR" sz="1100" dirty="0">
                        <a:latin typeface="Arial Narrow" panose="020B0606020202030204" pitchFamily="34" charset="0"/>
                      </a:endParaRPr>
                    </a:p>
                  </a:txBody>
                  <a:tcPr/>
                </a:tc>
              </a:tr>
              <a:tr h="155916">
                <a:tc>
                  <a:txBody>
                    <a:bodyPr/>
                    <a:lstStyle/>
                    <a:p>
                      <a:r>
                        <a:rPr lang="fr-FR" sz="1100" dirty="0" smtClean="0">
                          <a:latin typeface="Arial Narrow" panose="020B0606020202030204" pitchFamily="34" charset="0"/>
                        </a:rPr>
                        <a:t>Prise en compte de la qualité architecturale,</a:t>
                      </a:r>
                      <a:r>
                        <a:rPr lang="fr-FR" sz="1100" baseline="0" dirty="0" smtClean="0">
                          <a:latin typeface="Arial Narrow" panose="020B0606020202030204" pitchFamily="34" charset="0"/>
                        </a:rPr>
                        <a:t> urbaine et </a:t>
                      </a:r>
                    </a:p>
                    <a:p>
                      <a:r>
                        <a:rPr lang="fr-FR" sz="1100" baseline="0" dirty="0" smtClean="0">
                          <a:latin typeface="Arial Narrow" panose="020B0606020202030204" pitchFamily="34" charset="0"/>
                        </a:rPr>
                        <a:t>paysagère </a:t>
                      </a:r>
                      <a:endParaRPr lang="fr-FR" sz="1100" dirty="0">
                        <a:latin typeface="Arial Narrow" panose="020B0606020202030204" pitchFamily="34" charset="0"/>
                      </a:endParaRPr>
                    </a:p>
                  </a:txBody>
                  <a:tcPr/>
                </a:tc>
                <a:tc>
                  <a:txBody>
                    <a:bodyPr/>
                    <a:lstStyle/>
                    <a:p>
                      <a:pPr marL="0" algn="just" defTabSz="914400" rtl="0" eaLnBrk="1" latinLnBrk="0" hangingPunct="1"/>
                      <a:r>
                        <a:rPr lang="fr-FR" sz="1100" kern="1200" dirty="0" smtClean="0">
                          <a:latin typeface="Arial Narrow" panose="020B0606020202030204" pitchFamily="34" charset="0"/>
                        </a:rPr>
                        <a:t>Les trois dimensions (urbaine, architecturale et paysagère) sont intimement liées lorsque l’on parle de qualification d’une gestion</a:t>
                      </a:r>
                      <a:r>
                        <a:rPr lang="fr-FR" sz="1100" kern="1200" baseline="0" dirty="0" smtClean="0">
                          <a:latin typeface="Arial Narrow" panose="020B0606020202030204" pitchFamily="34" charset="0"/>
                        </a:rPr>
                        <a:t> de façade économique.</a:t>
                      </a:r>
                      <a:endParaRPr lang="fr-FR" sz="1100" kern="1200" dirty="0" smtClean="0">
                        <a:latin typeface="Arial Narrow" panose="020B0606020202030204" pitchFamily="34" charset="0"/>
                      </a:endParaRPr>
                    </a:p>
                    <a:p>
                      <a:pPr marL="0" algn="just" defTabSz="914400" rtl="0" eaLnBrk="1" latinLnBrk="0" hangingPunct="1"/>
                      <a:r>
                        <a:rPr lang="fr-FR" sz="1100" kern="1200" dirty="0" smtClean="0">
                          <a:latin typeface="Arial Narrow" panose="020B0606020202030204" pitchFamily="34" charset="0"/>
                        </a:rPr>
                        <a:t>Dans le cas présent, au niveau urbain, la qualification de la façade économique de la ZA sur la RD910 participe à l’amélioration de sa reconnaissance et de sa lisibilité en lui conférant plus d’urbanité qu’elle n’en a aujourd’hui, sans pour autant constituer un masque végétal opaque.</a:t>
                      </a:r>
                      <a:r>
                        <a:rPr lang="fr-FR" sz="1100" kern="1200" baseline="0" dirty="0" smtClean="0">
                          <a:latin typeface="Arial Narrow" panose="020B0606020202030204" pitchFamily="34" charset="0"/>
                        </a:rPr>
                        <a:t> En effet, il s’agit d’affirmer la présence économique au travers d’un front bâti qui s’expose en façade et en premier plan alors que l’ensemble des éléments techniques et de services afférents est repoussé sur les arrières, à savoir l’intérieur de la ZA. </a:t>
                      </a:r>
                    </a:p>
                    <a:p>
                      <a:pPr marL="0" algn="just" defTabSz="914400" rtl="0" eaLnBrk="1" latinLnBrk="0" hangingPunct="1"/>
                      <a:r>
                        <a:rPr lang="fr-FR" sz="1100" kern="1200" baseline="0" dirty="0" smtClean="0">
                          <a:latin typeface="Arial Narrow" panose="020B0606020202030204" pitchFamily="34" charset="0"/>
                        </a:rPr>
                        <a:t>Dès lors, le premier plan se veut composé d’un accompagnement végétal animé au travers de hauteurs différentes et d’une profondeur médiane – 30m de végétalisation réelle – derrière lequel apparaissent des façades architecturées. Ces dernières doivent présenter une colorimétrie neutre et/ou sombre ; seuls quelques petites touches pourront venir rehausser l’ensemble par des matériaux, ou couleurs plus vives – bandeau, entourages des ouvertures, façades d’accueil du public, bureaux, etc.</a:t>
                      </a:r>
                    </a:p>
                    <a:p>
                      <a:pPr marL="0" algn="just" defTabSz="914400" rtl="0" eaLnBrk="1" latinLnBrk="0" hangingPunct="1"/>
                      <a:endParaRPr lang="fr-FR" sz="1100" kern="1200" baseline="0" dirty="0" smtClean="0">
                        <a:latin typeface="Arial Narrow" panose="020B0606020202030204" pitchFamily="34" charset="0"/>
                      </a:endParaRPr>
                    </a:p>
                    <a:p>
                      <a:pPr marL="0" algn="just" defTabSz="914400" rtl="0" eaLnBrk="1" latinLnBrk="0" hangingPunct="1"/>
                      <a:r>
                        <a:rPr lang="fr-FR" sz="1100" kern="1200" baseline="0" dirty="0" smtClean="0">
                          <a:latin typeface="Arial Narrow" panose="020B0606020202030204" pitchFamily="34" charset="0"/>
                        </a:rPr>
                        <a:t>Qui plus est, la lecture de la façade de la ZA, qui représente un linéaire sur la RD910 de plus de 900m est rythmée au travers d’un séquençage de 3 sous unités paysagères : tronçon nord de 355m jusqu’à la RD84 bis avec des plantations à renforcer sur un recul de 45m ; tronçon central de 300m sans construction en raison du maintien du premier plan arboré densément et du boisement protégé sur les arrières ; tronçon sud de 275m avec un premier plan densément planté sur 65m de profondeur depuis l’axe de la RD.</a:t>
                      </a:r>
                    </a:p>
                    <a:p>
                      <a:pPr marL="0" algn="just" defTabSz="914400" rtl="0" eaLnBrk="1" latinLnBrk="0" hangingPunct="1"/>
                      <a:endParaRPr lang="fr-FR" sz="1100" kern="1200" baseline="0" dirty="0" smtClean="0">
                        <a:latin typeface="Arial Narrow" panose="020B0606020202030204" pitchFamily="34" charset="0"/>
                      </a:endParaRPr>
                    </a:p>
                    <a:p>
                      <a:pPr marL="0" algn="just" defTabSz="914400" rtl="0" eaLnBrk="1" latinLnBrk="0" hangingPunct="1"/>
                      <a:r>
                        <a:rPr lang="fr-FR" sz="1100" kern="1200" baseline="0" dirty="0" smtClean="0">
                          <a:latin typeface="Arial Narrow" panose="020B0606020202030204" pitchFamily="34" charset="0"/>
                        </a:rPr>
                        <a:t>Le projet de réduction des reculs s’appuie donc sur les aménagements paysagers initiaux, en les préservant quasiment en totalité et en les renforçant pour les portions qui le nécessitent.</a:t>
                      </a:r>
                    </a:p>
                    <a:p>
                      <a:pPr marL="0" algn="just" defTabSz="914400" rtl="0" eaLnBrk="1" latinLnBrk="0" hangingPunct="1"/>
                      <a:r>
                        <a:rPr lang="fr-FR" sz="1100" kern="1200" baseline="0" dirty="0" smtClean="0">
                          <a:latin typeface="Arial Narrow" panose="020B0606020202030204" pitchFamily="34" charset="0"/>
                        </a:rPr>
                        <a:t>Il ne s’agit pas de « cacher » les futures constructions derrière un masque vert mais plutôt d’accompagner les volumes et les intégrer dans un ensemble cohérent.</a:t>
                      </a:r>
                    </a:p>
                    <a:p>
                      <a:pPr marL="0" algn="just" defTabSz="914400" rtl="0" eaLnBrk="1" latinLnBrk="0" hangingPunct="1"/>
                      <a:r>
                        <a:rPr lang="fr-FR" sz="1100" kern="1200" baseline="0" dirty="0" smtClean="0">
                          <a:latin typeface="Arial Narrow" panose="020B0606020202030204" pitchFamily="34" charset="0"/>
                        </a:rPr>
                        <a:t>Dans ce sens, au-delà de l’architecture sobre et de la végétalisation filtre qui sera mise en place, les enseignes et la publicité sont proscrites dans ce premier plan constitué entre la voie et la future façade bâtie, tout comme les dépôts, parkings ou stockages non couverts ou non intégrés dans un dispositif architectural. Ces derniers doivent rester d’une lecture la plus discrète possible depuis la RD, et seront donc positionnés sur les arrières des bâtiments – côté intérieur de la ZA – à défaut d’être intégrés dans le volume bâti.</a:t>
                      </a:r>
                    </a:p>
                    <a:p>
                      <a:pPr marL="0" algn="just" defTabSz="914400" rtl="0" eaLnBrk="1" latinLnBrk="0" hangingPunct="1"/>
                      <a:endParaRPr lang="fr-FR" sz="1100" kern="1200" baseline="0" dirty="0" smtClean="0">
                        <a:latin typeface="Arial Narrow" panose="020B0606020202030204" pitchFamily="34" charset="0"/>
                      </a:endParaRPr>
                    </a:p>
                    <a:p>
                      <a:pPr marL="0" algn="just" defTabSz="914400" rtl="0" eaLnBrk="1" latinLnBrk="0" hangingPunct="1"/>
                      <a:r>
                        <a:rPr lang="fr-FR" sz="1100" b="1" kern="1200" dirty="0" smtClean="0">
                          <a:latin typeface="Arial Narrow" panose="020B0606020202030204" pitchFamily="34" charset="0"/>
                          <a:sym typeface="Wingdings" panose="05000000000000000000" pitchFamily="2" charset="2"/>
                        </a:rPr>
                        <a:t> </a:t>
                      </a:r>
                      <a:r>
                        <a:rPr lang="fr-FR" sz="1100" b="1" kern="1200" dirty="0" smtClean="0">
                          <a:latin typeface="Arial Narrow" panose="020B0606020202030204" pitchFamily="34" charset="0"/>
                        </a:rPr>
                        <a:t>Dans ces conditions on peut conclure à une compatibilité des règles définies avec la prise en compte de la qualité urbaine, architecturale et paysagère, et plus généralement à une amélioration par rapport à la configuration existante avec la mise en œuvre d’un tel projet. </a:t>
                      </a:r>
                      <a:endParaRPr lang="fr-FR" sz="1100" b="1" kern="1200" dirty="0" smtClean="0">
                        <a:solidFill>
                          <a:srgbClr val="000000"/>
                        </a:solidFill>
                        <a:latin typeface="Arial Narrow" panose="020B0606020202030204" pitchFamily="34" charset="0"/>
                        <a:ea typeface="+mn-ea"/>
                        <a:cs typeface="+mn-cs"/>
                      </a:endParaRPr>
                    </a:p>
                  </a:txBody>
                  <a:tcPr/>
                </a:tc>
              </a:tr>
            </a:tbl>
          </a:graphicData>
        </a:graphic>
      </p:graphicFrame>
    </p:spTree>
    <p:extLst>
      <p:ext uri="{BB962C8B-B14F-4D97-AF65-F5344CB8AC3E}">
        <p14:creationId xmlns:p14="http://schemas.microsoft.com/office/powerpoint/2010/main" val="359366623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28321" y="-3319727"/>
            <a:ext cx="82232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a:t>
            </a:r>
            <a:r>
              <a:rPr lang="fr-FR" sz="2000" dirty="0" smtClean="0">
                <a:solidFill>
                  <a:schemeClr val="tx1"/>
                </a:solidFill>
                <a:latin typeface="Arial Narrow" panose="020B0606020202030204" pitchFamily="34" charset="0"/>
              </a:rPr>
              <a:t>3 </a:t>
            </a:r>
            <a:r>
              <a:rPr lang="fr-FR" sz="2000" dirty="0">
                <a:solidFill>
                  <a:schemeClr val="tx1"/>
                </a:solidFill>
                <a:latin typeface="Arial Narrow" panose="020B0606020202030204" pitchFamily="34" charset="0"/>
              </a:rPr>
              <a:t>– </a:t>
            </a:r>
            <a:r>
              <a:rPr lang="fr-FR" sz="1800" dirty="0">
                <a:solidFill>
                  <a:schemeClr val="tx1"/>
                </a:solidFill>
                <a:latin typeface="Arial Narrow" panose="020B0606020202030204" pitchFamily="34" charset="0"/>
              </a:rPr>
              <a:t>LA </a:t>
            </a:r>
            <a:r>
              <a:rPr lang="fr-FR" sz="1800" dirty="0" smtClean="0">
                <a:solidFill>
                  <a:schemeClr val="tx1"/>
                </a:solidFill>
                <a:latin typeface="Arial Narrow" panose="020B0606020202030204" pitchFamily="34" charset="0"/>
              </a:rPr>
              <a:t>COMPATIBILITE DES REGLES DEFINIES AVEC LA PRISE EN COMPTE DES 5 CRITERES</a:t>
            </a:r>
            <a:endParaRPr lang="fr-FR" sz="1800" dirty="0">
              <a:solidFill>
                <a:schemeClr val="tx1"/>
              </a:solidFill>
              <a:latin typeface="Arial Narrow" panose="020B0606020202030204" pitchFamily="34" charset="0"/>
            </a:endParaRPr>
          </a:p>
          <a:p>
            <a:pPr algn="just"/>
            <a:r>
              <a:rPr lang="fr-FR" sz="2000" dirty="0" smtClean="0">
                <a:latin typeface="Arial Narrow" panose="020B0606020202030204" pitchFamily="34" charset="0"/>
              </a:rPr>
              <a:t>3.2 – Le site du Cheval Blanc</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graphicFrame>
        <p:nvGraphicFramePr>
          <p:cNvPr id="10" name="Tableau 9"/>
          <p:cNvGraphicFramePr>
            <a:graphicFrameLocks noGrp="1"/>
          </p:cNvGraphicFramePr>
          <p:nvPr>
            <p:extLst>
              <p:ext uri="{D42A27DB-BD31-4B8C-83A1-F6EECF244321}">
                <p14:modId xmlns:p14="http://schemas.microsoft.com/office/powerpoint/2010/main" val="2359955778"/>
              </p:ext>
            </p:extLst>
          </p:nvPr>
        </p:nvGraphicFramePr>
        <p:xfrm>
          <a:off x="61546" y="945306"/>
          <a:ext cx="8542902" cy="4968240"/>
        </p:xfrm>
        <a:graphic>
          <a:graphicData uri="http://schemas.openxmlformats.org/drawingml/2006/table">
            <a:tbl>
              <a:tblPr firstRow="1" bandRow="1">
                <a:tableStyleId>{21E4AEA4-8DFA-4A89-87EB-49C32662AFE0}</a:tableStyleId>
              </a:tblPr>
              <a:tblGrid>
                <a:gridCol w="1185751"/>
                <a:gridCol w="7357151"/>
              </a:tblGrid>
              <a:tr h="155916">
                <a:tc>
                  <a:txBody>
                    <a:bodyPr/>
                    <a:lstStyle/>
                    <a:p>
                      <a:r>
                        <a:rPr lang="fr-FR" sz="1100" dirty="0" smtClean="0">
                          <a:latin typeface="Arial Narrow" panose="020B0606020202030204" pitchFamily="34" charset="0"/>
                        </a:rPr>
                        <a:t>Critères</a:t>
                      </a:r>
                      <a:endParaRPr lang="fr-FR" sz="1100" dirty="0">
                        <a:latin typeface="Arial Narrow" panose="020B0606020202030204" pitchFamily="34" charset="0"/>
                      </a:endParaRPr>
                    </a:p>
                  </a:txBody>
                  <a:tcPr/>
                </a:tc>
                <a:tc>
                  <a:txBody>
                    <a:bodyPr/>
                    <a:lstStyle/>
                    <a:p>
                      <a:r>
                        <a:rPr lang="fr-FR" sz="1100" dirty="0" smtClean="0">
                          <a:latin typeface="Arial Narrow" panose="020B0606020202030204" pitchFamily="34" charset="0"/>
                        </a:rPr>
                        <a:t>Compatibilité</a:t>
                      </a:r>
                      <a:endParaRPr lang="fr-FR" sz="1100" dirty="0">
                        <a:latin typeface="Arial Narrow" panose="020B0606020202030204" pitchFamily="34" charset="0"/>
                      </a:endParaRPr>
                    </a:p>
                  </a:txBody>
                  <a:tcPr/>
                </a:tc>
              </a:tr>
              <a:tr h="2008590">
                <a:tc>
                  <a:txBody>
                    <a:bodyPr/>
                    <a:lstStyle/>
                    <a:p>
                      <a:r>
                        <a:rPr lang="fr-FR" sz="1100" dirty="0" smtClean="0">
                          <a:latin typeface="Arial Narrow" panose="020B0606020202030204" pitchFamily="34" charset="0"/>
                        </a:rPr>
                        <a:t>Prise en compte des Nuisances</a:t>
                      </a:r>
                      <a:endParaRPr lang="fr-FR" sz="1100" dirty="0">
                        <a:latin typeface="Arial Narrow" panose="020B0606020202030204" pitchFamily="34" charset="0"/>
                      </a:endParaRPr>
                    </a:p>
                  </a:txBody>
                  <a:tcPr/>
                </a:tc>
                <a:tc>
                  <a:txBody>
                    <a:bodyPr/>
                    <a:lstStyle/>
                    <a:p>
                      <a:pPr algn="just"/>
                      <a:r>
                        <a:rPr lang="fr-FR" sz="1100" dirty="0" smtClean="0">
                          <a:latin typeface="Arial Narrow" panose="020B0606020202030204" pitchFamily="34" charset="0"/>
                        </a:rPr>
                        <a:t>Le site ouvert à l’urbanisation est situé dans un secteur affecté par le bruit et donc soumis à l’application de l’arrêté préfectoral du 26 janvier 2016, au titre  de la bande affectant</a:t>
                      </a:r>
                      <a:r>
                        <a:rPr lang="fr-FR" sz="1100" baseline="0" dirty="0" smtClean="0">
                          <a:latin typeface="Arial Narrow" panose="020B0606020202030204" pitchFamily="34" charset="0"/>
                        </a:rPr>
                        <a:t> la </a:t>
                      </a:r>
                      <a:r>
                        <a:rPr lang="fr-FR" sz="1100" dirty="0" smtClean="0">
                          <a:latin typeface="Arial Narrow" panose="020B0606020202030204" pitchFamily="34" charset="0"/>
                        </a:rPr>
                        <a:t>RD 910 sur une profondeur de 100m. Cependant, compte tenu de:</a:t>
                      </a:r>
                    </a:p>
                    <a:p>
                      <a:pPr marL="171450" indent="-171450" algn="just">
                        <a:buFontTx/>
                        <a:buChar char="-"/>
                      </a:pPr>
                      <a:r>
                        <a:rPr lang="fr-FR" sz="1100" dirty="0" smtClean="0">
                          <a:latin typeface="Arial Narrow" panose="020B0606020202030204" pitchFamily="34" charset="0"/>
                        </a:rPr>
                        <a:t>la vocation du site (site dédié à l’accueil d’une plateforme de déchets  et du stockage et entreposage de matériaux), </a:t>
                      </a:r>
                    </a:p>
                    <a:p>
                      <a:pPr marL="171450" indent="-171450" algn="just">
                        <a:buFontTx/>
                        <a:buChar char="-"/>
                      </a:pPr>
                      <a:r>
                        <a:rPr lang="fr-FR" sz="1100" baseline="0" dirty="0" smtClean="0">
                          <a:latin typeface="Arial Narrow" panose="020B0606020202030204" pitchFamily="34" charset="0"/>
                        </a:rPr>
                        <a:t>du recul appliqué – puisque l’activité se situera à un minimum de 30m  côté ouest et de 15m côté Est depuis l’axe de la RD910 -, </a:t>
                      </a:r>
                      <a:r>
                        <a:rPr lang="fr-FR" sz="1100" dirty="0" smtClean="0">
                          <a:latin typeface="Arial Narrow" panose="020B0606020202030204" pitchFamily="34" charset="0"/>
                        </a:rPr>
                        <a:t> </a:t>
                      </a:r>
                    </a:p>
                    <a:p>
                      <a:pPr marL="171450" indent="-171450" algn="just">
                        <a:buFontTx/>
                        <a:buChar char="-"/>
                      </a:pPr>
                      <a:r>
                        <a:rPr lang="fr-FR" sz="1100" dirty="0" smtClean="0">
                          <a:latin typeface="Arial Narrow" panose="020B0606020202030204" pitchFamily="34" charset="0"/>
                        </a:rPr>
                        <a:t>De la présence humaine que très ponctuelle liée uniquement à l’activité en elle-même</a:t>
                      </a:r>
                    </a:p>
                    <a:p>
                      <a:pPr marL="0" indent="0" algn="just">
                        <a:buFontTx/>
                        <a:buNone/>
                      </a:pPr>
                      <a:r>
                        <a:rPr lang="fr-FR" sz="1100" dirty="0" smtClean="0">
                          <a:latin typeface="Arial Narrow" panose="020B0606020202030204" pitchFamily="34" charset="0"/>
                        </a:rPr>
                        <a:t>l’enjeu au regard de la prise en compte des nuisances sonores liées au trafic médian comptabilisé</a:t>
                      </a:r>
                      <a:r>
                        <a:rPr lang="fr-FR" sz="1100" baseline="0" dirty="0" smtClean="0">
                          <a:latin typeface="Arial Narrow" panose="020B0606020202030204" pitchFamily="34" charset="0"/>
                        </a:rPr>
                        <a:t> </a:t>
                      </a:r>
                      <a:r>
                        <a:rPr lang="fr-FR" sz="1100" dirty="0" smtClean="0">
                          <a:latin typeface="Arial Narrow" panose="020B0606020202030204" pitchFamily="34" charset="0"/>
                        </a:rPr>
                        <a:t>sur la RD910 (un peu plus de 8200 v/j) , s’avère minime.</a:t>
                      </a:r>
                      <a:r>
                        <a:rPr lang="fr-FR" sz="1100" baseline="0" dirty="0" smtClean="0">
                          <a:latin typeface="Arial Narrow" panose="020B0606020202030204" pitchFamily="34" charset="0"/>
                        </a:rPr>
                        <a:t> L</a:t>
                      </a:r>
                      <a:r>
                        <a:rPr lang="fr-FR" sz="1100" dirty="0" smtClean="0">
                          <a:latin typeface="Arial Narrow" panose="020B0606020202030204" pitchFamily="34" charset="0"/>
                        </a:rPr>
                        <a:t>’exposition à ces nuisances va être ponctuelle pour les quelques employés qui  pourront être amenés à travailler dans cet environnement sonore. </a:t>
                      </a:r>
                    </a:p>
                    <a:p>
                      <a:pPr marL="0" indent="0" algn="just" defTabSz="914400" rtl="0" eaLnBrk="1" latinLnBrk="0" hangingPunct="1">
                        <a:buFont typeface="Wingdings" pitchFamily="2" charset="2"/>
                        <a:buNone/>
                      </a:pPr>
                      <a:endParaRPr lang="fr-FR" sz="1100" kern="1200" dirty="0" smtClean="0">
                        <a:solidFill>
                          <a:schemeClr val="dk1"/>
                        </a:solidFill>
                        <a:latin typeface="Arial Narrow" panose="020B0606020202030204" pitchFamily="34" charset="0"/>
                        <a:ea typeface="+mn-ea"/>
                        <a:cs typeface="+mn-cs"/>
                      </a:endParaRPr>
                    </a:p>
                    <a:p>
                      <a:pPr marL="0" indent="0" algn="just" defTabSz="914400" rtl="0" eaLnBrk="1" latinLnBrk="0" hangingPunct="1">
                        <a:buFont typeface="Wingdings" pitchFamily="2" charset="2"/>
                        <a:buNone/>
                      </a:pPr>
                      <a:r>
                        <a:rPr lang="fr-FR" sz="1100" kern="1200" dirty="0" smtClean="0">
                          <a:solidFill>
                            <a:schemeClr val="dk1"/>
                          </a:solidFill>
                          <a:latin typeface="Arial Narrow" panose="020B0606020202030204" pitchFamily="34" charset="0"/>
                          <a:ea typeface="+mn-ea"/>
                          <a:cs typeface="+mn-cs"/>
                        </a:rPr>
                        <a:t>Deux constructions sont d’ores et déjà situées dans la zone de nuisance sonore établie de part et d’autre de la RD910,</a:t>
                      </a:r>
                      <a:r>
                        <a:rPr lang="fr-FR" sz="1100" kern="1200" baseline="0" dirty="0" smtClean="0">
                          <a:solidFill>
                            <a:schemeClr val="dk1"/>
                          </a:solidFill>
                          <a:latin typeface="Arial Narrow" panose="020B0606020202030204" pitchFamily="34" charset="0"/>
                          <a:ea typeface="+mn-ea"/>
                          <a:cs typeface="+mn-cs"/>
                        </a:rPr>
                        <a:t> ; en cas de restauration, elles </a:t>
                      </a:r>
                      <a:r>
                        <a:rPr lang="fr-FR" sz="1100" kern="1200" dirty="0" smtClean="0">
                          <a:solidFill>
                            <a:schemeClr val="dk1"/>
                          </a:solidFill>
                          <a:latin typeface="Arial Narrow" panose="020B0606020202030204" pitchFamily="34" charset="0"/>
                          <a:ea typeface="+mn-ea"/>
                          <a:cs typeface="+mn-cs"/>
                        </a:rPr>
                        <a:t>devront respecter les nomes constructives d’isolation acoustique,</a:t>
                      </a:r>
                      <a:r>
                        <a:rPr lang="fr-FR" sz="1100" kern="1200" baseline="0" dirty="0" smtClean="0">
                          <a:solidFill>
                            <a:schemeClr val="dk1"/>
                          </a:solidFill>
                          <a:latin typeface="Arial Narrow" panose="020B0606020202030204" pitchFamily="34" charset="0"/>
                          <a:ea typeface="+mn-ea"/>
                          <a:cs typeface="+mn-cs"/>
                        </a:rPr>
                        <a:t> tout comme les constructions neuves qui pourraient se situer sur les arrières de ces dernières.</a:t>
                      </a:r>
                      <a:endParaRPr lang="fr-FR" sz="1100" kern="1200" dirty="0" smtClean="0">
                        <a:solidFill>
                          <a:schemeClr val="dk1"/>
                        </a:solidFill>
                        <a:latin typeface="Arial Narrow" panose="020B0606020202030204" pitchFamily="34" charset="0"/>
                        <a:ea typeface="+mn-ea"/>
                        <a:cs typeface="+mn-cs"/>
                      </a:endParaRPr>
                    </a:p>
                    <a:p>
                      <a:pPr algn="just"/>
                      <a:endParaRPr lang="fr-FR" sz="1100" dirty="0" smtClean="0">
                        <a:latin typeface="Arial Narrow" panose="020B0606020202030204" pitchFamily="34" charset="0"/>
                      </a:endParaRPr>
                    </a:p>
                    <a:p>
                      <a:pPr algn="just"/>
                      <a:endParaRPr lang="fr-FR" sz="1100" dirty="0" smtClean="0">
                        <a:latin typeface="Arial Narrow" panose="020B0606020202030204" pitchFamily="34" charset="0"/>
                      </a:endParaRPr>
                    </a:p>
                    <a:p>
                      <a:pPr marL="171450" indent="-171450" algn="just">
                        <a:buFont typeface="Wingdings" panose="05000000000000000000" pitchFamily="2" charset="2"/>
                        <a:buChar char="è"/>
                      </a:pPr>
                      <a:r>
                        <a:rPr lang="fr-FR" sz="1100" b="1" dirty="0" smtClean="0">
                          <a:latin typeface="Arial Narrow" panose="020B0606020202030204" pitchFamily="34" charset="0"/>
                        </a:rPr>
                        <a:t>Dans ces conditions on peut conclure à une compatibilité des règles définies avec la prise en compte des nuisances </a:t>
                      </a:r>
                    </a:p>
                    <a:p>
                      <a:pPr marL="171450" indent="-171450" algn="just">
                        <a:buFont typeface="Wingdings" panose="05000000000000000000" pitchFamily="2" charset="2"/>
                        <a:buChar char="è"/>
                      </a:pPr>
                      <a:endParaRPr lang="fr-FR" sz="1100" dirty="0">
                        <a:latin typeface="Arial Narrow" panose="020B0606020202030204" pitchFamily="34" charset="0"/>
                      </a:endParaRPr>
                    </a:p>
                  </a:txBody>
                  <a:tcPr/>
                </a:tc>
              </a:tr>
              <a:tr h="1512168">
                <a:tc>
                  <a:txBody>
                    <a:bodyPr/>
                    <a:lstStyle/>
                    <a:p>
                      <a:r>
                        <a:rPr lang="fr-FR" sz="1100" dirty="0" smtClean="0">
                          <a:solidFill>
                            <a:schemeClr val="tx1"/>
                          </a:solidFill>
                          <a:latin typeface="Arial Narrow" panose="020B0606020202030204" pitchFamily="34" charset="0"/>
                        </a:rPr>
                        <a:t>Prise en compte de la Sécurité</a:t>
                      </a:r>
                      <a:endParaRPr lang="fr-FR" sz="1100" dirty="0">
                        <a:solidFill>
                          <a:schemeClr val="tx1"/>
                        </a:solidFill>
                        <a:latin typeface="Arial Narrow" panose="020B0606020202030204" pitchFamily="34" charset="0"/>
                      </a:endParaRPr>
                    </a:p>
                  </a:txBody>
                  <a:tcPr/>
                </a:tc>
                <a:tc>
                  <a:txBody>
                    <a:bodyPr/>
                    <a:lstStyle/>
                    <a:p>
                      <a:pPr marL="0" algn="just" defTabSz="914400" rtl="0" eaLnBrk="1" latinLnBrk="0" hangingPunct="1"/>
                      <a:r>
                        <a:rPr lang="fr-FR" sz="1100" kern="1200" dirty="0" smtClean="0">
                          <a:solidFill>
                            <a:schemeClr val="tx1"/>
                          </a:solidFill>
                          <a:latin typeface="Arial Narrow" panose="020B0606020202030204" pitchFamily="34" charset="0"/>
                        </a:rPr>
                        <a:t>La desserte du site s’effectue en un point d’entrée / sortie  sur la RD910,</a:t>
                      </a:r>
                      <a:r>
                        <a:rPr lang="fr-FR" sz="1100" kern="1200" baseline="0" dirty="0" smtClean="0">
                          <a:solidFill>
                            <a:schemeClr val="tx1"/>
                          </a:solidFill>
                          <a:latin typeface="Arial Narrow" panose="020B0606020202030204" pitchFamily="34" charset="0"/>
                        </a:rPr>
                        <a:t> </a:t>
                      </a:r>
                      <a:r>
                        <a:rPr lang="fr-FR" sz="1100" kern="1200" dirty="0" smtClean="0">
                          <a:solidFill>
                            <a:schemeClr val="tx1"/>
                          </a:solidFill>
                          <a:latin typeface="Arial Narrow" panose="020B0606020202030204" pitchFamily="34" charset="0"/>
                        </a:rPr>
                        <a:t>via un tourne à gauche simple sans aucun aménagement spécifique. Cette situation correspondait à une activité de longue date qui ne comptait</a:t>
                      </a:r>
                      <a:r>
                        <a:rPr lang="fr-FR" sz="1100" kern="1200" baseline="0" dirty="0" smtClean="0">
                          <a:solidFill>
                            <a:schemeClr val="tx1"/>
                          </a:solidFill>
                          <a:latin typeface="Arial Narrow" panose="020B0606020202030204" pitchFamily="34" charset="0"/>
                        </a:rPr>
                        <a:t> qu’un trafic très limité. </a:t>
                      </a:r>
                    </a:p>
                    <a:p>
                      <a:pPr marL="0" algn="just" defTabSz="914400" rtl="0" eaLnBrk="1" latinLnBrk="0" hangingPunct="1"/>
                      <a:r>
                        <a:rPr lang="fr-FR" sz="1100" kern="1200" dirty="0" smtClean="0">
                          <a:solidFill>
                            <a:schemeClr val="tx1"/>
                          </a:solidFill>
                          <a:latin typeface="Arial Narrow" panose="020B0606020202030204" pitchFamily="34" charset="0"/>
                        </a:rPr>
                        <a:t>En outre, à ce niveau la RD910 comprend 3 voies et une ligne blanche</a:t>
                      </a:r>
                      <a:r>
                        <a:rPr lang="fr-FR" sz="1100" kern="1200" baseline="0" dirty="0" smtClean="0">
                          <a:solidFill>
                            <a:schemeClr val="tx1"/>
                          </a:solidFill>
                          <a:latin typeface="Arial Narrow" panose="020B0606020202030204" pitchFamily="34" charset="0"/>
                        </a:rPr>
                        <a:t> interdisait de couper l’axe pour rentrer dans le site en provenance du sud.</a:t>
                      </a:r>
                      <a:endParaRPr lang="fr-FR" sz="1100" kern="1200" dirty="0" smtClean="0">
                        <a:solidFill>
                          <a:schemeClr val="tx1"/>
                        </a:solidFill>
                        <a:latin typeface="Arial Narrow" panose="020B0606020202030204" pitchFamily="34" charset="0"/>
                      </a:endParaRPr>
                    </a:p>
                    <a:p>
                      <a:pPr marL="0" algn="just" defTabSz="914400" rtl="0" eaLnBrk="1" latinLnBrk="0" hangingPunct="1"/>
                      <a:r>
                        <a:rPr lang="fr-FR" sz="1100" kern="1200" baseline="0" dirty="0" smtClean="0">
                          <a:solidFill>
                            <a:schemeClr val="tx1"/>
                          </a:solidFill>
                          <a:latin typeface="Arial Narrow" panose="020B0606020202030204" pitchFamily="34" charset="0"/>
                        </a:rPr>
                        <a:t>Dès lors, la réanimation économique du site reste conditionnée à l’accès au site. Un travail doit être entamé avec le Conseil Départemental à ce propos.</a:t>
                      </a:r>
                    </a:p>
                    <a:p>
                      <a:pPr marL="0" algn="just" defTabSz="914400" rtl="0" eaLnBrk="1" latinLnBrk="0" hangingPunct="1"/>
                      <a:endParaRPr lang="fr-FR" sz="1100" kern="1200" baseline="0" dirty="0" smtClean="0">
                        <a:solidFill>
                          <a:schemeClr val="tx1"/>
                        </a:solidFill>
                        <a:latin typeface="Arial Narrow" panose="020B0606020202030204" pitchFamily="34" charset="0"/>
                      </a:endParaRPr>
                    </a:p>
                    <a:p>
                      <a:pPr marL="0" algn="just" defTabSz="914400" rtl="0" eaLnBrk="1" latinLnBrk="0" hangingPunct="1"/>
                      <a:r>
                        <a:rPr lang="fr-FR" sz="1100" kern="1200" baseline="0" dirty="0" smtClean="0">
                          <a:solidFill>
                            <a:schemeClr val="tx1"/>
                          </a:solidFill>
                          <a:latin typeface="Arial Narrow" panose="020B0606020202030204" pitchFamily="34" charset="0"/>
                        </a:rPr>
                        <a:t>Aucun accès direct autre n’est autorisé sur la RD910. </a:t>
                      </a:r>
                    </a:p>
                    <a:p>
                      <a:pPr marL="0" algn="just" defTabSz="914400" rtl="0" eaLnBrk="1" latinLnBrk="0" hangingPunct="1"/>
                      <a:endParaRPr lang="fr-FR" sz="1100" kern="1200" baseline="0" dirty="0" smtClean="0">
                        <a:solidFill>
                          <a:schemeClr val="tx1"/>
                        </a:solidFill>
                        <a:latin typeface="Arial Narrow" panose="020B0606020202030204" pitchFamily="34" charset="0"/>
                      </a:endParaRPr>
                    </a:p>
                    <a:p>
                      <a:pPr marL="171450" indent="-171450" algn="just" defTabSz="914400" rtl="0" eaLnBrk="1" latinLnBrk="0" hangingPunct="1">
                        <a:buFont typeface="Wingdings" panose="05000000000000000000" pitchFamily="2" charset="2"/>
                        <a:buChar char="è"/>
                      </a:pPr>
                      <a:r>
                        <a:rPr lang="fr-FR" sz="1100" b="1" kern="1200" dirty="0" smtClean="0">
                          <a:solidFill>
                            <a:schemeClr val="tx1"/>
                          </a:solidFill>
                          <a:latin typeface="Arial Narrow" panose="020B0606020202030204" pitchFamily="34" charset="0"/>
                        </a:rPr>
                        <a:t>Dans ces conditions on peut conclure à une compatibilité des règles définies avec la prise en compte de la sécurité. </a:t>
                      </a:r>
                    </a:p>
                    <a:p>
                      <a:pPr marL="171450" indent="-171450" algn="just" defTabSz="914400" rtl="0" eaLnBrk="1" latinLnBrk="0" hangingPunct="1">
                        <a:buFont typeface="Wingdings" panose="05000000000000000000" pitchFamily="2" charset="2"/>
                        <a:buChar char="è"/>
                      </a:pPr>
                      <a:endParaRPr lang="fr-FR" sz="1100" b="1" kern="1200" dirty="0" smtClean="0">
                        <a:solidFill>
                          <a:schemeClr val="tx1"/>
                        </a:solidFill>
                        <a:latin typeface="Arial Narrow" panose="020B0606020202030204" pitchFamily="34" charset="0"/>
                        <a:ea typeface="+mn-ea"/>
                        <a:cs typeface="+mn-cs"/>
                      </a:endParaRPr>
                    </a:p>
                  </a:txBody>
                  <a:tcPr/>
                </a:tc>
              </a:tr>
            </a:tbl>
          </a:graphicData>
        </a:graphic>
      </p:graphicFrame>
    </p:spTree>
    <p:extLst>
      <p:ext uri="{BB962C8B-B14F-4D97-AF65-F5344CB8AC3E}">
        <p14:creationId xmlns:p14="http://schemas.microsoft.com/office/powerpoint/2010/main" val="419236472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42252" y="-3333658"/>
            <a:ext cx="794466"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a:t>
            </a:r>
            <a:r>
              <a:rPr lang="fr-FR" sz="2000" dirty="0" smtClean="0">
                <a:solidFill>
                  <a:schemeClr val="tx1"/>
                </a:solidFill>
                <a:latin typeface="Arial Narrow" panose="020B0606020202030204" pitchFamily="34" charset="0"/>
              </a:rPr>
              <a:t>3 </a:t>
            </a:r>
            <a:r>
              <a:rPr lang="fr-FR" sz="2000" dirty="0">
                <a:solidFill>
                  <a:schemeClr val="tx1"/>
                </a:solidFill>
                <a:latin typeface="Arial Narrow" panose="020B0606020202030204" pitchFamily="34" charset="0"/>
              </a:rPr>
              <a:t>– </a:t>
            </a:r>
            <a:r>
              <a:rPr lang="fr-FR" sz="1800" dirty="0">
                <a:solidFill>
                  <a:schemeClr val="tx1"/>
                </a:solidFill>
                <a:latin typeface="Arial Narrow" panose="020B0606020202030204" pitchFamily="34" charset="0"/>
              </a:rPr>
              <a:t>LA </a:t>
            </a:r>
            <a:r>
              <a:rPr lang="fr-FR" sz="1800" dirty="0" smtClean="0">
                <a:solidFill>
                  <a:schemeClr val="tx1"/>
                </a:solidFill>
                <a:latin typeface="Arial Narrow" panose="020B0606020202030204" pitchFamily="34" charset="0"/>
              </a:rPr>
              <a:t>COMPATIBILITE DES REGLES DEFINIES AVEC LA PRISE EN COMPTE DES 5 CRITERES</a:t>
            </a:r>
            <a:endParaRPr lang="fr-FR" sz="1800" dirty="0">
              <a:solidFill>
                <a:schemeClr val="tx1"/>
              </a:solidFill>
              <a:latin typeface="Arial Narrow" panose="020B0606020202030204" pitchFamily="34" charset="0"/>
            </a:endParaRPr>
          </a:p>
          <a:p>
            <a:pPr algn="just"/>
            <a:r>
              <a:rPr lang="fr-FR" sz="2000" dirty="0" smtClean="0">
                <a:latin typeface="Arial Narrow" panose="020B0606020202030204" pitchFamily="34" charset="0"/>
              </a:rPr>
              <a:t>3.2 </a:t>
            </a:r>
            <a:r>
              <a:rPr lang="fr-FR" sz="2000" dirty="0">
                <a:latin typeface="Arial Narrow" panose="020B0606020202030204" pitchFamily="34" charset="0"/>
              </a:rPr>
              <a:t>– </a:t>
            </a:r>
            <a:r>
              <a:rPr lang="fr-FR" sz="2000" dirty="0" smtClean="0">
                <a:latin typeface="Arial Narrow" panose="020B0606020202030204" pitchFamily="34" charset="0"/>
              </a:rPr>
              <a:t>Le site du Cheval Blanc</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graphicFrame>
        <p:nvGraphicFramePr>
          <p:cNvPr id="10" name="Tableau 9"/>
          <p:cNvGraphicFramePr>
            <a:graphicFrameLocks noGrp="1"/>
          </p:cNvGraphicFramePr>
          <p:nvPr>
            <p:extLst>
              <p:ext uri="{D42A27DB-BD31-4B8C-83A1-F6EECF244321}">
                <p14:modId xmlns:p14="http://schemas.microsoft.com/office/powerpoint/2010/main" val="2717671831"/>
              </p:ext>
            </p:extLst>
          </p:nvPr>
        </p:nvGraphicFramePr>
        <p:xfrm>
          <a:off x="23144" y="903061"/>
          <a:ext cx="8542902" cy="5715000"/>
        </p:xfrm>
        <a:graphic>
          <a:graphicData uri="http://schemas.openxmlformats.org/drawingml/2006/table">
            <a:tbl>
              <a:tblPr firstRow="1" bandRow="1">
                <a:tableStyleId>{21E4AEA4-8DFA-4A89-87EB-49C32662AFE0}</a:tableStyleId>
              </a:tblPr>
              <a:tblGrid>
                <a:gridCol w="1126078"/>
                <a:gridCol w="7416824"/>
              </a:tblGrid>
              <a:tr h="155916">
                <a:tc>
                  <a:txBody>
                    <a:bodyPr/>
                    <a:lstStyle/>
                    <a:p>
                      <a:r>
                        <a:rPr lang="fr-FR" sz="1100" dirty="0" smtClean="0">
                          <a:latin typeface="Arial Narrow" panose="020B0606020202030204" pitchFamily="34" charset="0"/>
                        </a:rPr>
                        <a:t>Critères</a:t>
                      </a:r>
                      <a:endParaRPr lang="fr-FR" sz="1100" dirty="0">
                        <a:latin typeface="Arial Narrow" panose="020B0606020202030204" pitchFamily="34" charset="0"/>
                      </a:endParaRPr>
                    </a:p>
                  </a:txBody>
                  <a:tcPr/>
                </a:tc>
                <a:tc>
                  <a:txBody>
                    <a:bodyPr/>
                    <a:lstStyle/>
                    <a:p>
                      <a:r>
                        <a:rPr lang="fr-FR" sz="1100" dirty="0" smtClean="0">
                          <a:latin typeface="Arial Narrow" panose="020B0606020202030204" pitchFamily="34" charset="0"/>
                        </a:rPr>
                        <a:t>Compatibilité</a:t>
                      </a:r>
                      <a:endParaRPr lang="fr-FR" sz="1100" dirty="0">
                        <a:latin typeface="Arial Narrow" panose="020B0606020202030204" pitchFamily="34" charset="0"/>
                      </a:endParaRPr>
                    </a:p>
                  </a:txBody>
                  <a:tcPr/>
                </a:tc>
              </a:tr>
              <a:tr h="155916">
                <a:tc>
                  <a:txBody>
                    <a:bodyPr/>
                    <a:lstStyle/>
                    <a:p>
                      <a:r>
                        <a:rPr lang="fr-FR" sz="1100" dirty="0" smtClean="0">
                          <a:latin typeface="Arial Narrow" panose="020B0606020202030204" pitchFamily="34" charset="0"/>
                        </a:rPr>
                        <a:t>Prise en compte de la qualité architecturale,</a:t>
                      </a:r>
                      <a:r>
                        <a:rPr lang="fr-FR" sz="1100" baseline="0" dirty="0" smtClean="0">
                          <a:latin typeface="Arial Narrow" panose="020B0606020202030204" pitchFamily="34" charset="0"/>
                        </a:rPr>
                        <a:t> urbaine et </a:t>
                      </a:r>
                    </a:p>
                    <a:p>
                      <a:r>
                        <a:rPr lang="fr-FR" sz="1100" baseline="0" dirty="0" smtClean="0">
                          <a:latin typeface="Arial Narrow" panose="020B0606020202030204" pitchFamily="34" charset="0"/>
                        </a:rPr>
                        <a:t>paysagère </a:t>
                      </a:r>
                      <a:endParaRPr lang="fr-FR" sz="1100" dirty="0">
                        <a:latin typeface="Arial Narrow" panose="020B0606020202030204" pitchFamily="34" charset="0"/>
                      </a:endParaRPr>
                    </a:p>
                  </a:txBody>
                  <a:tcPr/>
                </a:tc>
                <a:tc>
                  <a:txBody>
                    <a:bodyPr/>
                    <a:lstStyle/>
                    <a:p>
                      <a:pPr marL="0" algn="just" defTabSz="914400" rtl="0" eaLnBrk="1" latinLnBrk="0" hangingPunct="1"/>
                      <a:r>
                        <a:rPr lang="fr-FR" sz="1100" kern="1200" dirty="0" smtClean="0">
                          <a:latin typeface="Arial Narrow" panose="020B0606020202030204" pitchFamily="34" charset="0"/>
                        </a:rPr>
                        <a:t>Les trois dimensions (urbaine, architecturale et paysagère) sont intimement liées lorsque l’on parle de qualification d’une gestion</a:t>
                      </a:r>
                      <a:r>
                        <a:rPr lang="fr-FR" sz="1100" kern="1200" baseline="0" dirty="0" smtClean="0">
                          <a:latin typeface="Arial Narrow" panose="020B0606020202030204" pitchFamily="34" charset="0"/>
                        </a:rPr>
                        <a:t> de façade économique.</a:t>
                      </a:r>
                      <a:endParaRPr lang="fr-FR" sz="1100" kern="1200" dirty="0" smtClean="0">
                        <a:latin typeface="Arial Narrow" panose="020B0606020202030204" pitchFamily="34" charset="0"/>
                      </a:endParaRPr>
                    </a:p>
                    <a:p>
                      <a:pPr marL="0" algn="just" defTabSz="914400" rtl="0" eaLnBrk="1" latinLnBrk="0" hangingPunct="1"/>
                      <a:r>
                        <a:rPr lang="fr-FR" sz="1100" kern="1200" dirty="0" smtClean="0">
                          <a:latin typeface="Arial Narrow" panose="020B0606020202030204" pitchFamily="34" charset="0"/>
                        </a:rPr>
                        <a:t>Dans le cas présent, il s’agit d’améliorer</a:t>
                      </a:r>
                      <a:r>
                        <a:rPr lang="fr-FR" sz="1100" kern="1200" baseline="0" dirty="0" smtClean="0">
                          <a:latin typeface="Arial Narrow" panose="020B0606020202030204" pitchFamily="34" charset="0"/>
                        </a:rPr>
                        <a:t> la qualité et la vitrine du site du Cheval Blanc qui renvoie une image détériorée et d’abandon en porte d’entrée sud du territoire communal.</a:t>
                      </a:r>
                      <a:endParaRPr lang="fr-FR" sz="1100" kern="1200" dirty="0" smtClean="0">
                        <a:latin typeface="Arial Narrow" panose="020B0606020202030204" pitchFamily="34" charset="0"/>
                      </a:endParaRPr>
                    </a:p>
                    <a:p>
                      <a:pPr marL="0" algn="just" defTabSz="914400" rtl="0" eaLnBrk="1" latinLnBrk="0" hangingPunct="1"/>
                      <a:r>
                        <a:rPr lang="fr-FR" sz="1100" kern="1200" dirty="0" smtClean="0">
                          <a:latin typeface="Arial Narrow" panose="020B0606020202030204" pitchFamily="34" charset="0"/>
                        </a:rPr>
                        <a:t>Au niveau urbain, la dimension économique transparait assez peu aujourd’hui considérant l’occupation de matériaux, véhicules et vieilles ferrailles.</a:t>
                      </a:r>
                      <a:r>
                        <a:rPr lang="fr-FR" sz="1100" kern="1200" baseline="0" dirty="0" smtClean="0">
                          <a:latin typeface="Arial Narrow" panose="020B0606020202030204" pitchFamily="34" charset="0"/>
                        </a:rPr>
                        <a:t> L’urbanité des lieux est quasi absente, aucun aménagement ne venant contribuer ni à la fonctionnalité du site ni à son caractère esthétique. Au contraire, sa désuétude incite à en accentuer un usage déviant, comme l’entreposage des graves bitumineuses qui s’est réalisé de façon récente sur la parcelle en rive est de la RD.</a:t>
                      </a:r>
                    </a:p>
                    <a:p>
                      <a:pPr marL="0" algn="just" defTabSz="914400" rtl="0" eaLnBrk="1" latinLnBrk="0" hangingPunct="1"/>
                      <a:r>
                        <a:rPr lang="fr-FR" sz="1100" kern="1200" baseline="0" dirty="0" smtClean="0">
                          <a:latin typeface="Arial Narrow" panose="020B0606020202030204" pitchFamily="34" charset="0"/>
                        </a:rPr>
                        <a:t>L’objectif de la reconversion de ce site vise donc :</a:t>
                      </a:r>
                    </a:p>
                    <a:p>
                      <a:pPr marL="171450" indent="-171450" algn="just" defTabSz="914400" rtl="0" eaLnBrk="1" latinLnBrk="0" hangingPunct="1">
                        <a:buFontTx/>
                        <a:buChar char="-"/>
                      </a:pPr>
                      <a:r>
                        <a:rPr lang="fr-FR" sz="1100" kern="1200" baseline="0" dirty="0" smtClean="0">
                          <a:latin typeface="Arial Narrow" panose="020B0606020202030204" pitchFamily="34" charset="0"/>
                        </a:rPr>
                        <a:t>non seulement à procéder à un nettoyage de tout le stockage actuel pour permettre d’y envisager une nouvelle activité,</a:t>
                      </a:r>
                    </a:p>
                    <a:p>
                      <a:pPr marL="171450" indent="-171450" algn="just" defTabSz="914400" rtl="0" eaLnBrk="1" latinLnBrk="0" hangingPunct="1">
                        <a:buFontTx/>
                        <a:buChar char="-"/>
                      </a:pPr>
                      <a:r>
                        <a:rPr lang="fr-FR" sz="1100" kern="1200" baseline="0" dirty="0" smtClean="0">
                          <a:latin typeface="Arial Narrow" panose="020B0606020202030204" pitchFamily="34" charset="0"/>
                        </a:rPr>
                        <a:t>D’autre part de conserver et restaurer autant que possible, pour un usage lié à l’activité autorisée dans la zone, les 2 bâtiments constitutifs de l’ancien écart – ancienne maison d’habitation et grange en pierre – représentatifs du patrimoine rural de </a:t>
                      </a:r>
                      <a:r>
                        <a:rPr lang="fr-FR" sz="1100" kern="1200" baseline="0" dirty="0" err="1" smtClean="0">
                          <a:latin typeface="Arial Narrow" panose="020B0606020202030204" pitchFamily="34" charset="0"/>
                        </a:rPr>
                        <a:t>Sorigny</a:t>
                      </a:r>
                      <a:r>
                        <a:rPr lang="fr-FR" sz="1100" kern="1200" baseline="0" dirty="0" smtClean="0">
                          <a:latin typeface="Arial Narrow" panose="020B0606020202030204" pitchFamily="34" charset="0"/>
                        </a:rPr>
                        <a:t>   </a:t>
                      </a:r>
                    </a:p>
                    <a:p>
                      <a:pPr marL="171450" indent="-171450" algn="just" defTabSz="914400" rtl="0" eaLnBrk="1" latinLnBrk="0" hangingPunct="1">
                        <a:buFontTx/>
                        <a:buChar char="-"/>
                      </a:pPr>
                      <a:r>
                        <a:rPr lang="fr-FR" sz="1100" kern="1200" baseline="0" dirty="0" smtClean="0">
                          <a:latin typeface="Arial Narrow" panose="020B0606020202030204" pitchFamily="34" charset="0"/>
                        </a:rPr>
                        <a:t>Permettre en cas de besoin de construire d’autre bâtiments uniquement sur les arrières de ceux existants de façon à conserver le front urbaine actuel ; cette densification en second plan restera ainsi que peu visible depuis la RD</a:t>
                      </a:r>
                    </a:p>
                    <a:p>
                      <a:pPr marL="171450" indent="-171450" algn="just" defTabSz="914400" rtl="0" eaLnBrk="1" latinLnBrk="0" hangingPunct="1">
                        <a:buFontTx/>
                        <a:buChar char="-"/>
                      </a:pPr>
                      <a:r>
                        <a:rPr lang="fr-FR" sz="1100" kern="1200" baseline="0" dirty="0" smtClean="0">
                          <a:solidFill>
                            <a:schemeClr val="tx1"/>
                          </a:solidFill>
                          <a:latin typeface="Arial Narrow" panose="020B0606020202030204" pitchFamily="34" charset="0"/>
                        </a:rPr>
                        <a:t>Créer un premier plan végétal d’une dizaine de mètres de profondeur ainsi qu’une ceinture périphérique plantée permettant d’intégrer les futures structures de stockages, entreposages et autres. Considérant l’absence de construction de bâtiment au sein de la partie centrale et nord , la largeur de plantations variées de 10m suffira à absorber les volumes stockés.</a:t>
                      </a:r>
                    </a:p>
                    <a:p>
                      <a:pPr marL="0" algn="just" defTabSz="914400" rtl="0" eaLnBrk="1" latinLnBrk="0" hangingPunct="1"/>
                      <a:r>
                        <a:rPr lang="fr-FR" sz="1100" kern="1200" baseline="0" dirty="0" smtClean="0">
                          <a:solidFill>
                            <a:schemeClr val="tx1"/>
                          </a:solidFill>
                          <a:latin typeface="Arial Narrow" panose="020B0606020202030204" pitchFamily="34" charset="0"/>
                        </a:rPr>
                        <a:t>En cas de nouvelles constructions, elles devront présenter une colorimétrie neutre et/ou sombre ; seuls quelques petites touches pourront venir rehausser l’ensemble par des matériaux, ou couleurs plus vives </a:t>
                      </a:r>
                      <a:r>
                        <a:rPr lang="fr-FR" sz="1100" kern="1200" baseline="0" dirty="0" smtClean="0">
                          <a:latin typeface="Arial Narrow" panose="020B0606020202030204" pitchFamily="34" charset="0"/>
                        </a:rPr>
                        <a:t>– bandeau, entourages des ouvertures, façades d’accueil du public, bureaux, etc.</a:t>
                      </a:r>
                    </a:p>
                    <a:p>
                      <a:pPr marL="0" algn="just" defTabSz="914400" rtl="0" eaLnBrk="1" latinLnBrk="0" hangingPunct="1"/>
                      <a:r>
                        <a:rPr lang="fr-FR" sz="1100" kern="1200" baseline="0" dirty="0" smtClean="0">
                          <a:latin typeface="Arial Narrow" panose="020B0606020202030204" pitchFamily="34" charset="0"/>
                        </a:rPr>
                        <a:t>La clôture devra être réalisée en fonction des besoins de la future activité. Elle devra rester neutre dans le paysage – par exemple : panneaux métalliques rigides de couleur sombre - verte ou noire – sur poteaux et portail  de même couleur, doublé ou non d’une haie. </a:t>
                      </a:r>
                    </a:p>
                    <a:p>
                      <a:pPr marL="0" algn="just" defTabSz="914400" rtl="0" eaLnBrk="1" latinLnBrk="0" hangingPunct="1"/>
                      <a:r>
                        <a:rPr lang="fr-FR" sz="1100" kern="1200" baseline="0" dirty="0" smtClean="0">
                          <a:latin typeface="Arial Narrow" panose="020B0606020202030204" pitchFamily="34" charset="0"/>
                        </a:rPr>
                        <a:t>Le projet de réduction du recul s’appuie donc sur une recomposition paysagère.</a:t>
                      </a:r>
                    </a:p>
                    <a:p>
                      <a:pPr marL="0" algn="just" defTabSz="914400" rtl="0" eaLnBrk="1" latinLnBrk="0" hangingPunct="1"/>
                      <a:r>
                        <a:rPr lang="fr-FR" sz="1100" kern="1200" baseline="0" dirty="0" smtClean="0">
                          <a:latin typeface="Arial Narrow" panose="020B0606020202030204" pitchFamily="34" charset="0"/>
                        </a:rPr>
                        <a:t>Il ne s’agit pas de « cacher » la future occupation mais d’adapter l’aménagement paysager et le choix des végétaux aux hauteurs de structures qui seront mises en place, afin de les dissimuler et les intégrer dans ce grand paysage ouvert. </a:t>
                      </a:r>
                    </a:p>
                    <a:p>
                      <a:pPr marL="0" algn="just" defTabSz="914400" rtl="0" eaLnBrk="1" latinLnBrk="0" hangingPunct="1"/>
                      <a:r>
                        <a:rPr lang="fr-FR" sz="1100" kern="1200" baseline="0" dirty="0" smtClean="0">
                          <a:latin typeface="Arial Narrow" panose="020B0606020202030204" pitchFamily="34" charset="0"/>
                        </a:rPr>
                        <a:t>La masse boisée qui appuie les arrières ouest des 2 bâtiments existants doit être conservée et renforcée, composant une bande tampon naturelle entre la future activité et l’occupation résidentielle voisine. Dans le même sens, les haies bocagères nord et sud de la parcelle Est doivent être préservées et prolongées sur la façade de la parcelle, côté RD910.</a:t>
                      </a:r>
                    </a:p>
                    <a:p>
                      <a:pPr marL="0" algn="just" defTabSz="914400" rtl="0" eaLnBrk="1" latinLnBrk="0" hangingPunct="1"/>
                      <a:endParaRPr lang="fr-FR" sz="1100" kern="1200" baseline="0" dirty="0" smtClean="0">
                        <a:latin typeface="Arial Narrow" panose="020B0606020202030204" pitchFamily="34" charset="0"/>
                      </a:endParaRPr>
                    </a:p>
                    <a:p>
                      <a:pPr marL="0" algn="just" defTabSz="914400" rtl="0" eaLnBrk="1" latinLnBrk="0" hangingPunct="1"/>
                      <a:r>
                        <a:rPr lang="fr-FR" sz="1100" b="1" kern="1200" dirty="0" smtClean="0">
                          <a:latin typeface="Arial Narrow" panose="020B0606020202030204" pitchFamily="34" charset="0"/>
                          <a:sym typeface="Wingdings" panose="05000000000000000000" pitchFamily="2" charset="2"/>
                        </a:rPr>
                        <a:t> </a:t>
                      </a:r>
                      <a:r>
                        <a:rPr lang="fr-FR" sz="1100" b="1" kern="1200" dirty="0" smtClean="0">
                          <a:latin typeface="Arial Narrow" panose="020B0606020202030204" pitchFamily="34" charset="0"/>
                        </a:rPr>
                        <a:t>Dans ces conditions on peut conclure à une compatibilité des règles définies avec la prise en compte de la qualité urbaine, architecturale et paysagère, et plus généralement à une amélioration par rapport à la configuration existante avec la mise en œuvre d’un tel projet. </a:t>
                      </a:r>
                      <a:endParaRPr lang="fr-FR" sz="1100" b="1" kern="1200" dirty="0" smtClean="0">
                        <a:solidFill>
                          <a:srgbClr val="000000"/>
                        </a:solidFill>
                        <a:latin typeface="Arial Narrow" panose="020B0606020202030204" pitchFamily="34" charset="0"/>
                        <a:ea typeface="+mn-ea"/>
                        <a:cs typeface="+mn-cs"/>
                      </a:endParaRPr>
                    </a:p>
                  </a:txBody>
                  <a:tcPr/>
                </a:tc>
              </a:tr>
            </a:tbl>
          </a:graphicData>
        </a:graphic>
      </p:graphicFrame>
    </p:spTree>
    <p:extLst>
      <p:ext uri="{BB962C8B-B14F-4D97-AF65-F5344CB8AC3E}">
        <p14:creationId xmlns:p14="http://schemas.microsoft.com/office/powerpoint/2010/main" val="28413350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28321" y="-3319727"/>
            <a:ext cx="82232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a:t>
            </a:r>
            <a:r>
              <a:rPr lang="fr-FR" sz="2000" dirty="0" smtClean="0">
                <a:solidFill>
                  <a:schemeClr val="tx1"/>
                </a:solidFill>
                <a:latin typeface="Arial Narrow" panose="020B0606020202030204" pitchFamily="34" charset="0"/>
              </a:rPr>
              <a:t>3 </a:t>
            </a:r>
            <a:r>
              <a:rPr lang="fr-FR" sz="2000" dirty="0">
                <a:solidFill>
                  <a:schemeClr val="tx1"/>
                </a:solidFill>
                <a:latin typeface="Arial Narrow" panose="020B0606020202030204" pitchFamily="34" charset="0"/>
              </a:rPr>
              <a:t>– </a:t>
            </a:r>
            <a:r>
              <a:rPr lang="fr-FR" sz="1800" dirty="0">
                <a:solidFill>
                  <a:schemeClr val="tx1"/>
                </a:solidFill>
                <a:latin typeface="Arial Narrow" panose="020B0606020202030204" pitchFamily="34" charset="0"/>
              </a:rPr>
              <a:t>LA </a:t>
            </a:r>
            <a:r>
              <a:rPr lang="fr-FR" sz="1800" dirty="0" smtClean="0">
                <a:solidFill>
                  <a:schemeClr val="tx1"/>
                </a:solidFill>
                <a:latin typeface="Arial Narrow" panose="020B0606020202030204" pitchFamily="34" charset="0"/>
              </a:rPr>
              <a:t>COMPATIBILITE DES REGLES DEFINIES AVEC LA PRISE EN COMPTE DES 5 CRITERES</a:t>
            </a:r>
            <a:endParaRPr lang="fr-FR" sz="1800" dirty="0">
              <a:solidFill>
                <a:schemeClr val="tx1"/>
              </a:solidFill>
              <a:latin typeface="Arial Narrow" panose="020B0606020202030204" pitchFamily="34" charset="0"/>
            </a:endParaRPr>
          </a:p>
          <a:p>
            <a:pPr algn="just"/>
            <a:r>
              <a:rPr lang="fr-FR" sz="2000" dirty="0" smtClean="0">
                <a:latin typeface="Arial Narrow" panose="020B0606020202030204" pitchFamily="34" charset="0"/>
              </a:rPr>
              <a:t>3.3 </a:t>
            </a:r>
            <a:r>
              <a:rPr lang="fr-FR" sz="2000" dirty="0">
                <a:latin typeface="Arial Narrow" panose="020B0606020202030204" pitchFamily="34" charset="0"/>
              </a:rPr>
              <a:t>– </a:t>
            </a:r>
            <a:r>
              <a:rPr lang="fr-FR" sz="2000" dirty="0" smtClean="0">
                <a:latin typeface="Arial Narrow" panose="020B0606020202030204" pitchFamily="34" charset="0"/>
              </a:rPr>
              <a:t>Le site de l’aérodrome</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graphicFrame>
        <p:nvGraphicFramePr>
          <p:cNvPr id="10" name="Tableau 9"/>
          <p:cNvGraphicFramePr>
            <a:graphicFrameLocks noGrp="1"/>
          </p:cNvGraphicFramePr>
          <p:nvPr>
            <p:extLst>
              <p:ext uri="{D42A27DB-BD31-4B8C-83A1-F6EECF244321}">
                <p14:modId xmlns:p14="http://schemas.microsoft.com/office/powerpoint/2010/main" val="1449545992"/>
              </p:ext>
            </p:extLst>
          </p:nvPr>
        </p:nvGraphicFramePr>
        <p:xfrm>
          <a:off x="61546" y="945306"/>
          <a:ext cx="8542902" cy="5303520"/>
        </p:xfrm>
        <a:graphic>
          <a:graphicData uri="http://schemas.openxmlformats.org/drawingml/2006/table">
            <a:tbl>
              <a:tblPr firstRow="1" bandRow="1">
                <a:tableStyleId>{21E4AEA4-8DFA-4A89-87EB-49C32662AFE0}</a:tableStyleId>
              </a:tblPr>
              <a:tblGrid>
                <a:gridCol w="1185751"/>
                <a:gridCol w="7357151"/>
              </a:tblGrid>
              <a:tr h="155916">
                <a:tc>
                  <a:txBody>
                    <a:bodyPr/>
                    <a:lstStyle/>
                    <a:p>
                      <a:r>
                        <a:rPr lang="fr-FR" sz="1100" dirty="0" smtClean="0">
                          <a:latin typeface="Arial Narrow" panose="020B0606020202030204" pitchFamily="34" charset="0"/>
                        </a:rPr>
                        <a:t>Critères</a:t>
                      </a:r>
                      <a:endParaRPr lang="fr-FR" sz="1100" dirty="0">
                        <a:latin typeface="Arial Narrow" panose="020B0606020202030204" pitchFamily="34" charset="0"/>
                      </a:endParaRPr>
                    </a:p>
                  </a:txBody>
                  <a:tcPr/>
                </a:tc>
                <a:tc>
                  <a:txBody>
                    <a:bodyPr/>
                    <a:lstStyle/>
                    <a:p>
                      <a:r>
                        <a:rPr lang="fr-FR" sz="1100" dirty="0" smtClean="0">
                          <a:latin typeface="Arial Narrow" panose="020B0606020202030204" pitchFamily="34" charset="0"/>
                        </a:rPr>
                        <a:t>Compatibilité</a:t>
                      </a:r>
                      <a:endParaRPr lang="fr-FR" sz="1100" dirty="0">
                        <a:latin typeface="Arial Narrow" panose="020B0606020202030204" pitchFamily="34" charset="0"/>
                      </a:endParaRPr>
                    </a:p>
                  </a:txBody>
                  <a:tcPr/>
                </a:tc>
              </a:tr>
              <a:tr h="2008590">
                <a:tc>
                  <a:txBody>
                    <a:bodyPr/>
                    <a:lstStyle/>
                    <a:p>
                      <a:r>
                        <a:rPr lang="fr-FR" sz="1100" dirty="0" smtClean="0">
                          <a:latin typeface="Arial Narrow" panose="020B0606020202030204" pitchFamily="34" charset="0"/>
                        </a:rPr>
                        <a:t>Prise en compte des Nuisances</a:t>
                      </a:r>
                      <a:endParaRPr lang="fr-FR" sz="1100" dirty="0">
                        <a:latin typeface="Arial Narrow" panose="020B0606020202030204" pitchFamily="34" charset="0"/>
                      </a:endParaRPr>
                    </a:p>
                  </a:txBody>
                  <a:tcPr/>
                </a:tc>
                <a:tc>
                  <a:txBody>
                    <a:bodyPr/>
                    <a:lstStyle/>
                    <a:p>
                      <a:pPr algn="just"/>
                      <a:r>
                        <a:rPr lang="fr-FR" sz="1100" dirty="0" smtClean="0">
                          <a:latin typeface="Arial Narrow" panose="020B0606020202030204" pitchFamily="34" charset="0"/>
                        </a:rPr>
                        <a:t>Le site ouvert à l’urbanisation est situé dans un secteur affecté par le bruit et donc soumis à l’application de l’arrêté préfectoral du 26 janvier 2016, au titre  de la bande affectant</a:t>
                      </a:r>
                      <a:r>
                        <a:rPr lang="fr-FR" sz="1100" baseline="0" dirty="0" smtClean="0">
                          <a:latin typeface="Arial Narrow" panose="020B0606020202030204" pitchFamily="34" charset="0"/>
                        </a:rPr>
                        <a:t> la </a:t>
                      </a:r>
                      <a:r>
                        <a:rPr lang="fr-FR" sz="1100" dirty="0" smtClean="0">
                          <a:latin typeface="Arial Narrow" panose="020B0606020202030204" pitchFamily="34" charset="0"/>
                        </a:rPr>
                        <a:t>RD 910 sur une profondeur de 100m. Cependant, compte tenu :</a:t>
                      </a:r>
                    </a:p>
                    <a:p>
                      <a:pPr marL="171450" indent="-171450" algn="just">
                        <a:buFontTx/>
                        <a:buChar char="-"/>
                      </a:pPr>
                      <a:r>
                        <a:rPr lang="fr-FR" sz="1100" dirty="0" smtClean="0">
                          <a:latin typeface="Arial Narrow" panose="020B0606020202030204" pitchFamily="34" charset="0"/>
                        </a:rPr>
                        <a:t>De la vocation du site spécifiquement</a:t>
                      </a:r>
                      <a:r>
                        <a:rPr lang="fr-FR" sz="1100" baseline="0" dirty="0" smtClean="0">
                          <a:latin typeface="Arial Narrow" panose="020B0606020202030204" pitchFamily="34" charset="0"/>
                        </a:rPr>
                        <a:t> tourné vers des activités en lien avec l’aérodrome et la logistique et donc, potentiellement et intrinsèquement </a:t>
                      </a:r>
                      <a:r>
                        <a:rPr lang="fr-FR" sz="1100" baseline="0" dirty="0" err="1" smtClean="0">
                          <a:latin typeface="Arial Narrow" panose="020B0606020202030204" pitchFamily="34" charset="0"/>
                        </a:rPr>
                        <a:t>nuisantes</a:t>
                      </a:r>
                      <a:r>
                        <a:rPr lang="fr-FR" sz="1100" baseline="0" dirty="0" smtClean="0">
                          <a:latin typeface="Arial Narrow" panose="020B0606020202030204" pitchFamily="34" charset="0"/>
                        </a:rPr>
                        <a:t> elles-mêmes</a:t>
                      </a:r>
                      <a:endParaRPr lang="fr-FR" sz="1100" dirty="0" smtClean="0">
                        <a:latin typeface="Arial Narrow" panose="020B0606020202030204" pitchFamily="34" charset="0"/>
                      </a:endParaRPr>
                    </a:p>
                    <a:p>
                      <a:pPr marL="171450" indent="-171450" algn="just">
                        <a:buFontTx/>
                        <a:buChar char="-"/>
                      </a:pPr>
                      <a:r>
                        <a:rPr lang="fr-FR" sz="1100" dirty="0" smtClean="0">
                          <a:latin typeface="Arial Narrow" panose="020B0606020202030204" pitchFamily="34" charset="0"/>
                        </a:rPr>
                        <a:t>Qu’aucun logement de fonction ou autre n’est admis en la zone </a:t>
                      </a:r>
                      <a:r>
                        <a:rPr lang="fr-FR" sz="1100" dirty="0" err="1" smtClean="0">
                          <a:latin typeface="Arial Narrow" panose="020B0606020202030204" pitchFamily="34" charset="0"/>
                        </a:rPr>
                        <a:t>Uca</a:t>
                      </a:r>
                      <a:r>
                        <a:rPr lang="fr-FR" sz="1100" dirty="0" smtClean="0">
                          <a:latin typeface="Arial Narrow" panose="020B0606020202030204" pitchFamily="34" charset="0"/>
                        </a:rPr>
                        <a:t> et qu’il ne pourra être réalisé aucune unité d’habitat,</a:t>
                      </a:r>
                      <a:r>
                        <a:rPr lang="fr-FR" sz="1100" baseline="0" dirty="0" smtClean="0">
                          <a:latin typeface="Arial Narrow" panose="020B0606020202030204" pitchFamily="34" charset="0"/>
                        </a:rPr>
                        <a:t> </a:t>
                      </a:r>
                    </a:p>
                    <a:p>
                      <a:pPr marL="171450" indent="-171450" algn="just">
                        <a:buFontTx/>
                        <a:buChar char="-"/>
                      </a:pPr>
                      <a:r>
                        <a:rPr lang="fr-FR" sz="1100" baseline="0" dirty="0" smtClean="0">
                          <a:latin typeface="Arial Narrow" panose="020B0606020202030204" pitchFamily="34" charset="0"/>
                        </a:rPr>
                        <a:t>du recul appliqué – puisque les activités se situeront à un minimum de 45 m depuis l’axe de la RD910 à savoir approximativement une trentaine de mètres des bords de la voie  -, </a:t>
                      </a:r>
                      <a:r>
                        <a:rPr lang="fr-FR" sz="1100" dirty="0" smtClean="0">
                          <a:latin typeface="Arial Narrow" panose="020B0606020202030204" pitchFamily="34" charset="0"/>
                        </a:rPr>
                        <a:t> </a:t>
                      </a:r>
                    </a:p>
                    <a:p>
                      <a:pPr marL="0" indent="0" algn="just">
                        <a:buFontTx/>
                        <a:buNone/>
                      </a:pPr>
                      <a:r>
                        <a:rPr lang="fr-FR" sz="1100" dirty="0" smtClean="0">
                          <a:latin typeface="Arial Narrow" panose="020B0606020202030204" pitchFamily="34" charset="0"/>
                        </a:rPr>
                        <a:t>l’enjeu au regard de la prise en compte des nuisances sonores liées au trafic médian comptabilisé</a:t>
                      </a:r>
                      <a:r>
                        <a:rPr lang="fr-FR" sz="1100" baseline="0" dirty="0" smtClean="0">
                          <a:latin typeface="Arial Narrow" panose="020B0606020202030204" pitchFamily="34" charset="0"/>
                        </a:rPr>
                        <a:t> </a:t>
                      </a:r>
                      <a:r>
                        <a:rPr lang="fr-FR" sz="1100" dirty="0" smtClean="0">
                          <a:latin typeface="Arial Narrow" panose="020B0606020202030204" pitchFamily="34" charset="0"/>
                        </a:rPr>
                        <a:t>sur la RD910 (un peu plus de 8200 v/j) , s’avère minime.</a:t>
                      </a:r>
                      <a:r>
                        <a:rPr lang="fr-FR" sz="1100" baseline="0" dirty="0" smtClean="0">
                          <a:latin typeface="Arial Narrow" panose="020B0606020202030204" pitchFamily="34" charset="0"/>
                        </a:rPr>
                        <a:t> L</a:t>
                      </a:r>
                      <a:r>
                        <a:rPr lang="fr-FR" sz="1100" dirty="0" smtClean="0">
                          <a:latin typeface="Arial Narrow" panose="020B0606020202030204" pitchFamily="34" charset="0"/>
                        </a:rPr>
                        <a:t>’exposition à ces nuisances va être ponctuelle pour les clients et usagés</a:t>
                      </a:r>
                      <a:r>
                        <a:rPr lang="fr-FR" sz="1100" baseline="0" dirty="0" smtClean="0">
                          <a:latin typeface="Arial Narrow" panose="020B0606020202030204" pitchFamily="34" charset="0"/>
                        </a:rPr>
                        <a:t> ;</a:t>
                      </a:r>
                      <a:r>
                        <a:rPr lang="fr-FR" sz="1100" dirty="0" smtClean="0">
                          <a:latin typeface="Arial Narrow" panose="020B0606020202030204" pitchFamily="34" charset="0"/>
                        </a:rPr>
                        <a:t> et quelques employés pourront être amenés à travailler dans cet environnement sonore. </a:t>
                      </a:r>
                    </a:p>
                    <a:p>
                      <a:pPr marL="0" indent="0" algn="just" defTabSz="914400" rtl="0" eaLnBrk="1" latinLnBrk="0" hangingPunct="1">
                        <a:buFont typeface="Wingdings" pitchFamily="2" charset="2"/>
                        <a:buNone/>
                      </a:pPr>
                      <a:r>
                        <a:rPr lang="fr-FR" sz="1100" kern="1200" dirty="0" smtClean="0">
                          <a:solidFill>
                            <a:schemeClr val="dk1"/>
                          </a:solidFill>
                          <a:latin typeface="Arial Narrow" panose="020B0606020202030204" pitchFamily="34" charset="0"/>
                          <a:ea typeface="+mn-ea"/>
                          <a:cs typeface="+mn-cs"/>
                        </a:rPr>
                        <a:t>Les constructions situées dans la zone de nuisance sonore établie de part et d’autre de la RD910, devront respecter les nomes constructives d’isolation acoustique. </a:t>
                      </a:r>
                    </a:p>
                    <a:p>
                      <a:pPr algn="just"/>
                      <a:endParaRPr lang="fr-FR" sz="1100" dirty="0" smtClean="0">
                        <a:latin typeface="Arial Narrow" panose="020B0606020202030204" pitchFamily="34" charset="0"/>
                      </a:endParaRPr>
                    </a:p>
                    <a:p>
                      <a:pPr algn="just"/>
                      <a:endParaRPr lang="fr-FR" sz="1100" dirty="0" smtClean="0">
                        <a:latin typeface="Arial Narrow" panose="020B0606020202030204" pitchFamily="34" charset="0"/>
                      </a:endParaRPr>
                    </a:p>
                    <a:p>
                      <a:pPr marL="171450" indent="-171450" algn="just">
                        <a:buFont typeface="Wingdings" panose="05000000000000000000" pitchFamily="2" charset="2"/>
                        <a:buChar char="è"/>
                      </a:pPr>
                      <a:r>
                        <a:rPr lang="fr-FR" sz="1100" b="1" dirty="0" smtClean="0">
                          <a:latin typeface="Arial Narrow" panose="020B0606020202030204" pitchFamily="34" charset="0"/>
                        </a:rPr>
                        <a:t>Dans ces conditions on peut conclure à une compatibilité des règles définies avec la prise en compte des nuisances </a:t>
                      </a:r>
                    </a:p>
                    <a:p>
                      <a:pPr marL="171450" indent="-171450" algn="just">
                        <a:buFont typeface="Wingdings" panose="05000000000000000000" pitchFamily="2" charset="2"/>
                        <a:buChar char="è"/>
                      </a:pPr>
                      <a:endParaRPr lang="fr-FR" sz="1100" dirty="0">
                        <a:latin typeface="Arial Narrow" panose="020B0606020202030204" pitchFamily="34" charset="0"/>
                      </a:endParaRPr>
                    </a:p>
                  </a:txBody>
                  <a:tcPr/>
                </a:tc>
              </a:tr>
              <a:tr h="1512168">
                <a:tc>
                  <a:txBody>
                    <a:bodyPr/>
                    <a:lstStyle/>
                    <a:p>
                      <a:r>
                        <a:rPr lang="fr-FR" sz="1100" dirty="0" smtClean="0">
                          <a:latin typeface="Arial Narrow" panose="020B0606020202030204" pitchFamily="34" charset="0"/>
                        </a:rPr>
                        <a:t>Prise en compte de la Sécurité</a:t>
                      </a:r>
                      <a:endParaRPr lang="fr-FR" sz="1100" dirty="0">
                        <a:latin typeface="Arial Narrow" panose="020B0606020202030204" pitchFamily="34" charset="0"/>
                      </a:endParaRPr>
                    </a:p>
                  </a:txBody>
                  <a:tcPr/>
                </a:tc>
                <a:tc>
                  <a:txBody>
                    <a:bodyPr/>
                    <a:lstStyle/>
                    <a:p>
                      <a:pPr marL="0" algn="just" defTabSz="914400" rtl="0" eaLnBrk="1" latinLnBrk="0" hangingPunct="1"/>
                      <a:r>
                        <a:rPr lang="fr-FR" sz="1100" kern="1200" dirty="0" smtClean="0">
                          <a:latin typeface="Arial Narrow" panose="020B0606020202030204" pitchFamily="34" charset="0"/>
                        </a:rPr>
                        <a:t>La desserte du site s’effectue avec un seul point d’entrée / sortie  sur la RD910,</a:t>
                      </a:r>
                      <a:r>
                        <a:rPr lang="fr-FR" sz="1100" kern="1200" baseline="0" dirty="0" smtClean="0">
                          <a:latin typeface="Arial Narrow" panose="020B0606020202030204" pitchFamily="34" charset="0"/>
                        </a:rPr>
                        <a:t> </a:t>
                      </a:r>
                      <a:r>
                        <a:rPr lang="fr-FR" sz="1100" kern="1200" dirty="0" smtClean="0">
                          <a:latin typeface="Arial Narrow" panose="020B0606020202030204" pitchFamily="34" charset="0"/>
                        </a:rPr>
                        <a:t>via le carrefour avec la petite voie</a:t>
                      </a:r>
                      <a:r>
                        <a:rPr lang="fr-FR" sz="1100" kern="1200" baseline="0" dirty="0" smtClean="0">
                          <a:latin typeface="Arial Narrow" panose="020B0606020202030204" pitchFamily="34" charset="0"/>
                        </a:rPr>
                        <a:t> de la </a:t>
                      </a:r>
                      <a:r>
                        <a:rPr lang="fr-FR" sz="1100" kern="1200" baseline="0" dirty="0" err="1" smtClean="0">
                          <a:latin typeface="Arial Narrow" panose="020B0606020202030204" pitchFamily="34" charset="0"/>
                        </a:rPr>
                        <a:t>Bautière</a:t>
                      </a:r>
                      <a:r>
                        <a:rPr lang="fr-FR" sz="1100" kern="1200" baseline="0" dirty="0" smtClean="0">
                          <a:latin typeface="Arial Narrow" panose="020B0606020202030204" pitchFamily="34" charset="0"/>
                        </a:rPr>
                        <a:t> </a:t>
                      </a:r>
                      <a:r>
                        <a:rPr lang="fr-FR" sz="1100" kern="1200" dirty="0" smtClean="0">
                          <a:latin typeface="Arial Narrow" panose="020B0606020202030204" pitchFamily="34" charset="0"/>
                        </a:rPr>
                        <a:t>qui bénéficie d’ores et déjà d’un aménagement avec un tourne à gauche</a:t>
                      </a:r>
                      <a:r>
                        <a:rPr lang="fr-FR" sz="1100" kern="1200" baseline="0" dirty="0" smtClean="0">
                          <a:latin typeface="Arial Narrow" panose="020B0606020202030204" pitchFamily="34" charset="0"/>
                        </a:rPr>
                        <a:t> –voie centrale dédiée-. En sortie sur la RD910, un STOP permet l’arrêt complet des véhicules avec une bonne visibilité des 2 côtés en raisons de la rectitude de la route départementale.</a:t>
                      </a:r>
                    </a:p>
                    <a:p>
                      <a:pPr marL="0" algn="just" defTabSz="914400" rtl="0" eaLnBrk="1" latinLnBrk="0" hangingPunct="1"/>
                      <a:r>
                        <a:rPr lang="fr-FR" sz="1100" kern="1200" baseline="0" dirty="0" smtClean="0">
                          <a:latin typeface="Arial Narrow" panose="020B0606020202030204" pitchFamily="34" charset="0"/>
                        </a:rPr>
                        <a:t>Cet axe permet aussi de desservir la ZA des 5 Arpents. Son calibrage avec aménagements de bas côtés devra être revu avec l’augmentation potentielle de trafic .</a:t>
                      </a:r>
                    </a:p>
                    <a:p>
                      <a:pPr marL="0" algn="just" defTabSz="914400" rtl="0" eaLnBrk="1" latinLnBrk="0" hangingPunct="1"/>
                      <a:r>
                        <a:rPr lang="fr-FR" sz="1100" kern="1200" baseline="0" dirty="0" smtClean="0">
                          <a:latin typeface="Arial Narrow" panose="020B0606020202030204" pitchFamily="34" charset="0"/>
                        </a:rPr>
                        <a:t>Ce carrefour répond en terme de visibilité et calibrage au trafic routier existant sur la route départementale. Le potentiel d’accueil des nouvelles activités reste mesuré, qu’elle soit en lien avec l’aérodrome ou la logistique complémentaire à l’aviation, ne génèrera qu’un trafic très limité au vu de la surface dédiée de 1,8 ha.</a:t>
                      </a:r>
                    </a:p>
                    <a:p>
                      <a:pPr marL="0" algn="just" defTabSz="914400" rtl="0" eaLnBrk="1" latinLnBrk="0" hangingPunct="1"/>
                      <a:endParaRPr lang="fr-FR" sz="1100" kern="1200" baseline="0" dirty="0" smtClean="0">
                        <a:latin typeface="Arial Narrow" panose="020B0606020202030204" pitchFamily="34" charset="0"/>
                      </a:endParaRPr>
                    </a:p>
                    <a:p>
                      <a:pPr marL="0" algn="just" defTabSz="914400" rtl="0" eaLnBrk="1" latinLnBrk="0" hangingPunct="1"/>
                      <a:r>
                        <a:rPr lang="fr-FR" sz="1100" kern="1200" baseline="0" dirty="0" smtClean="0">
                          <a:latin typeface="Arial Narrow" panose="020B0606020202030204" pitchFamily="34" charset="0"/>
                        </a:rPr>
                        <a:t>Aucun accès direct autre n’est autorisé sur la RD910 depuis la ZA.</a:t>
                      </a:r>
                    </a:p>
                    <a:p>
                      <a:pPr marL="0" algn="just" defTabSz="914400" rtl="0" eaLnBrk="1" latinLnBrk="0" hangingPunct="1"/>
                      <a:endParaRPr lang="fr-FR" sz="1100" kern="1200" baseline="0" dirty="0" smtClean="0">
                        <a:latin typeface="Arial Narrow" panose="020B0606020202030204" pitchFamily="34" charset="0"/>
                      </a:endParaRPr>
                    </a:p>
                    <a:p>
                      <a:pPr marL="171450" indent="-171450" algn="just" defTabSz="914400" rtl="0" eaLnBrk="1" latinLnBrk="0" hangingPunct="1">
                        <a:buFont typeface="Wingdings" panose="05000000000000000000" pitchFamily="2" charset="2"/>
                        <a:buChar char="è"/>
                      </a:pPr>
                      <a:r>
                        <a:rPr lang="fr-FR" sz="1100" b="1" kern="1200" dirty="0" smtClean="0">
                          <a:latin typeface="Arial Narrow" panose="020B0606020202030204" pitchFamily="34" charset="0"/>
                        </a:rPr>
                        <a:t>Dans ces conditions on peut conclure à une compatibilité des règles définies avec la prise en compte de la sécurité. </a:t>
                      </a:r>
                    </a:p>
                    <a:p>
                      <a:pPr marL="171450" indent="-171450" algn="just" defTabSz="914400" rtl="0" eaLnBrk="1" latinLnBrk="0" hangingPunct="1">
                        <a:buFont typeface="Wingdings" panose="05000000000000000000" pitchFamily="2" charset="2"/>
                        <a:buChar char="è"/>
                      </a:pPr>
                      <a:endParaRPr lang="fr-FR" sz="1100" b="1" kern="1200" dirty="0" smtClean="0">
                        <a:solidFill>
                          <a:srgbClr val="000000"/>
                        </a:solidFill>
                        <a:latin typeface="Arial Narrow" panose="020B0606020202030204" pitchFamily="34" charset="0"/>
                        <a:ea typeface="+mn-ea"/>
                        <a:cs typeface="+mn-cs"/>
                      </a:endParaRPr>
                    </a:p>
                  </a:txBody>
                  <a:tcPr/>
                </a:tc>
              </a:tr>
            </a:tbl>
          </a:graphicData>
        </a:graphic>
      </p:graphicFrame>
    </p:spTree>
    <p:extLst>
      <p:ext uri="{BB962C8B-B14F-4D97-AF65-F5344CB8AC3E}">
        <p14:creationId xmlns:p14="http://schemas.microsoft.com/office/powerpoint/2010/main" val="13953252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4EF46-BB3D-4FDF-82E1-02E3D33C4E6D}" type="slidenum">
              <a:rPr kumimoji="0" lang="fr-FR"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fr-FR"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Rectangle 7"/>
          <p:cNvSpPr/>
          <p:nvPr/>
        </p:nvSpPr>
        <p:spPr>
          <a:xfrm>
            <a:off x="-4356992" y="-459432"/>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a:ea typeface="+mn-ea"/>
                <a:cs typeface="+mn-cs"/>
              </a:rPr>
              <a:t> </a:t>
            </a:r>
          </a:p>
        </p:txBody>
      </p:sp>
      <p:pic>
        <p:nvPicPr>
          <p:cNvPr id="4" name="Image 3"/>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rot="16200000">
            <a:off x="8190564" y="5926575"/>
            <a:ext cx="1401965" cy="468377"/>
          </a:xfrm>
          <a:prstGeom prst="rect">
            <a:avLst/>
          </a:prstGeom>
          <a:ln>
            <a:noFill/>
          </a:ln>
          <a:effectLst>
            <a:outerShdw blurRad="292100" dist="139700" dir="2700000" algn="tl" rotWithShape="0">
              <a:srgbClr val="333333">
                <a:alpha val="65000"/>
              </a:srgbClr>
            </a:outerShdw>
          </a:effectLst>
        </p:spPr>
      </p:pic>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Espace réservé du pied de page 3"/>
          <p:cNvSpPr txBox="1">
            <a:spLocks/>
          </p:cNvSpPr>
          <p:nvPr/>
        </p:nvSpPr>
        <p:spPr>
          <a:xfrm rot="16200000">
            <a:off x="6300650" y="2538994"/>
            <a:ext cx="5193704" cy="492996"/>
          </a:xfrm>
          <a:prstGeom prst="rect">
            <a:avLst/>
          </a:prstGeom>
          <a:solidFill>
            <a:schemeClr val="bg2">
              <a:lumMod val="90000"/>
            </a:schemeClr>
          </a:solidFill>
        </p:spPr>
        <p:txBody>
          <a:bodyPr vert="horz" lIns="91440" tIns="45720" rIns="91440" bIns="45720" rtlCol="0" anchor="ctr"/>
          <a:lstStyle>
            <a:defPPr>
              <a:defRPr lang="fr-FR"/>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dirty="0" smtClean="0">
                <a:latin typeface="Titillium Up" panose="00000500000000000000" pitchFamily="50" charset="0"/>
              </a:rPr>
              <a:t> Révision du P.L.U. de SORIGNY – DOSSIER LOI BARNIER</a:t>
            </a:r>
            <a:endParaRPr lang="fr-FR" dirty="0">
              <a:latin typeface="Titillium Up" panose="00000500000000000000" pitchFamily="50" charset="0"/>
            </a:endParaRPr>
          </a:p>
        </p:txBody>
      </p:sp>
      <p:sp>
        <p:nvSpPr>
          <p:cNvPr id="23" name="Espace réservé du pied de page 3"/>
          <p:cNvSpPr>
            <a:spLocks noGrp="1"/>
          </p:cNvSpPr>
          <p:nvPr>
            <p:ph type="ftr" sz="quarter" idx="11"/>
          </p:nvPr>
        </p:nvSpPr>
        <p:spPr>
          <a:xfrm rot="16200000">
            <a:off x="3428321" y="-3319727"/>
            <a:ext cx="822327" cy="7678970"/>
          </a:xfrm>
          <a:solidFill>
            <a:schemeClr val="bg2">
              <a:lumMod val="90000"/>
            </a:schemeClr>
          </a:solidFill>
        </p:spPr>
        <p:txBody>
          <a:bodyPr vert="vert"/>
          <a:lstStyle/>
          <a:p>
            <a:pPr algn="just"/>
            <a:r>
              <a:rPr lang="fr-FR" sz="2000" dirty="0">
                <a:solidFill>
                  <a:schemeClr val="tx1"/>
                </a:solidFill>
                <a:latin typeface="Arial Narrow" panose="020B0606020202030204" pitchFamily="34" charset="0"/>
              </a:rPr>
              <a:t>Partie </a:t>
            </a:r>
            <a:r>
              <a:rPr lang="fr-FR" sz="2000" dirty="0" smtClean="0">
                <a:solidFill>
                  <a:schemeClr val="tx1"/>
                </a:solidFill>
                <a:latin typeface="Arial Narrow" panose="020B0606020202030204" pitchFamily="34" charset="0"/>
              </a:rPr>
              <a:t>3 </a:t>
            </a:r>
            <a:r>
              <a:rPr lang="fr-FR" sz="2000" dirty="0">
                <a:solidFill>
                  <a:schemeClr val="tx1"/>
                </a:solidFill>
                <a:latin typeface="Arial Narrow" panose="020B0606020202030204" pitchFamily="34" charset="0"/>
              </a:rPr>
              <a:t>– </a:t>
            </a:r>
            <a:r>
              <a:rPr lang="fr-FR" sz="1800" dirty="0">
                <a:solidFill>
                  <a:schemeClr val="tx1"/>
                </a:solidFill>
                <a:latin typeface="Arial Narrow" panose="020B0606020202030204" pitchFamily="34" charset="0"/>
              </a:rPr>
              <a:t>LA </a:t>
            </a:r>
            <a:r>
              <a:rPr lang="fr-FR" sz="1800" dirty="0" smtClean="0">
                <a:solidFill>
                  <a:schemeClr val="tx1"/>
                </a:solidFill>
                <a:latin typeface="Arial Narrow" panose="020B0606020202030204" pitchFamily="34" charset="0"/>
              </a:rPr>
              <a:t>COMPATIBILITE DES REGLES DEFINIES AVEC LA PRISE EN COMPTE DES 5 CRITERES</a:t>
            </a:r>
            <a:endParaRPr lang="fr-FR" sz="1800" dirty="0">
              <a:solidFill>
                <a:schemeClr val="tx1"/>
              </a:solidFill>
              <a:latin typeface="Arial Narrow" panose="020B0606020202030204" pitchFamily="34" charset="0"/>
            </a:endParaRPr>
          </a:p>
          <a:p>
            <a:pPr algn="just"/>
            <a:r>
              <a:rPr lang="fr-FR" sz="2000" dirty="0" smtClean="0">
                <a:latin typeface="Arial Narrow" panose="020B0606020202030204" pitchFamily="34" charset="0"/>
              </a:rPr>
              <a:t>3.3 </a:t>
            </a:r>
            <a:r>
              <a:rPr lang="fr-FR" sz="2000" dirty="0">
                <a:latin typeface="Arial Narrow" panose="020B0606020202030204" pitchFamily="34" charset="0"/>
              </a:rPr>
              <a:t>– </a:t>
            </a:r>
            <a:r>
              <a:rPr lang="fr-FR" sz="2000" dirty="0" smtClean="0">
                <a:latin typeface="Arial Narrow" panose="020B0606020202030204" pitchFamily="34" charset="0"/>
              </a:rPr>
              <a:t>Le site de l’aérodrome</a:t>
            </a:r>
            <a:endParaRPr lang="fr-FR" sz="2000" dirty="0">
              <a:latin typeface="Arial Narrow" panose="020B0606020202030204" pitchFamily="34" charset="0"/>
            </a:endParaRPr>
          </a:p>
        </p:txBody>
      </p:sp>
      <p:pic>
        <p:nvPicPr>
          <p:cNvPr id="19" name="Imag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7585" y="40660"/>
            <a:ext cx="1299745" cy="890262"/>
          </a:xfrm>
          <a:prstGeom prst="rect">
            <a:avLst/>
          </a:prstGeom>
        </p:spPr>
      </p:pic>
      <p:graphicFrame>
        <p:nvGraphicFramePr>
          <p:cNvPr id="10" name="Tableau 9"/>
          <p:cNvGraphicFramePr>
            <a:graphicFrameLocks noGrp="1"/>
          </p:cNvGraphicFramePr>
          <p:nvPr>
            <p:extLst>
              <p:ext uri="{D42A27DB-BD31-4B8C-83A1-F6EECF244321}">
                <p14:modId xmlns:p14="http://schemas.microsoft.com/office/powerpoint/2010/main" val="3836100599"/>
              </p:ext>
            </p:extLst>
          </p:nvPr>
        </p:nvGraphicFramePr>
        <p:xfrm>
          <a:off x="61546" y="945306"/>
          <a:ext cx="8542902" cy="5212080"/>
        </p:xfrm>
        <a:graphic>
          <a:graphicData uri="http://schemas.openxmlformats.org/drawingml/2006/table">
            <a:tbl>
              <a:tblPr firstRow="1" bandRow="1">
                <a:tableStyleId>{21E4AEA4-8DFA-4A89-87EB-49C32662AFE0}</a:tableStyleId>
              </a:tblPr>
              <a:tblGrid>
                <a:gridCol w="1185751"/>
                <a:gridCol w="7357151"/>
              </a:tblGrid>
              <a:tr h="155916">
                <a:tc>
                  <a:txBody>
                    <a:bodyPr/>
                    <a:lstStyle/>
                    <a:p>
                      <a:r>
                        <a:rPr lang="fr-FR" sz="1100" dirty="0" smtClean="0">
                          <a:latin typeface="Arial Narrow" panose="020B0606020202030204" pitchFamily="34" charset="0"/>
                        </a:rPr>
                        <a:t>Critères</a:t>
                      </a:r>
                      <a:endParaRPr lang="fr-FR" sz="1100" dirty="0">
                        <a:latin typeface="Arial Narrow" panose="020B0606020202030204" pitchFamily="34" charset="0"/>
                      </a:endParaRPr>
                    </a:p>
                  </a:txBody>
                  <a:tcPr/>
                </a:tc>
                <a:tc>
                  <a:txBody>
                    <a:bodyPr/>
                    <a:lstStyle/>
                    <a:p>
                      <a:r>
                        <a:rPr lang="fr-FR" sz="1100" dirty="0" smtClean="0">
                          <a:latin typeface="Arial Narrow" panose="020B0606020202030204" pitchFamily="34" charset="0"/>
                        </a:rPr>
                        <a:t>Compatibilité</a:t>
                      </a:r>
                      <a:endParaRPr lang="fr-FR" sz="1100" dirty="0">
                        <a:latin typeface="Arial Narrow" panose="020B0606020202030204" pitchFamily="34" charset="0"/>
                      </a:endParaRPr>
                    </a:p>
                  </a:txBody>
                  <a:tcPr/>
                </a:tc>
              </a:tr>
              <a:tr h="155916">
                <a:tc>
                  <a:txBody>
                    <a:bodyPr/>
                    <a:lstStyle/>
                    <a:p>
                      <a:r>
                        <a:rPr lang="fr-FR" sz="1100" dirty="0" smtClean="0">
                          <a:latin typeface="Arial Narrow" panose="020B0606020202030204" pitchFamily="34" charset="0"/>
                        </a:rPr>
                        <a:t>Prise en compte de la qualité architecturale,</a:t>
                      </a:r>
                      <a:r>
                        <a:rPr lang="fr-FR" sz="1100" baseline="0" dirty="0" smtClean="0">
                          <a:latin typeface="Arial Narrow" panose="020B0606020202030204" pitchFamily="34" charset="0"/>
                        </a:rPr>
                        <a:t> urbaine et </a:t>
                      </a:r>
                    </a:p>
                    <a:p>
                      <a:r>
                        <a:rPr lang="fr-FR" sz="1100" baseline="0" dirty="0" smtClean="0">
                          <a:latin typeface="Arial Narrow" panose="020B0606020202030204" pitchFamily="34" charset="0"/>
                        </a:rPr>
                        <a:t>paysagère </a:t>
                      </a:r>
                      <a:endParaRPr lang="fr-FR" sz="1100" dirty="0">
                        <a:latin typeface="Arial Narrow" panose="020B0606020202030204" pitchFamily="34" charset="0"/>
                      </a:endParaRPr>
                    </a:p>
                  </a:txBody>
                  <a:tcPr/>
                </a:tc>
                <a:tc>
                  <a:txBody>
                    <a:bodyPr/>
                    <a:lstStyle/>
                    <a:p>
                      <a:pPr marL="0" algn="just" defTabSz="914400" rtl="0" eaLnBrk="1" latinLnBrk="0" hangingPunct="1"/>
                      <a:r>
                        <a:rPr lang="fr-FR" sz="1100" kern="1200" dirty="0" smtClean="0">
                          <a:latin typeface="Arial Narrow" panose="020B0606020202030204" pitchFamily="34" charset="0"/>
                        </a:rPr>
                        <a:t>Les trois dimensions (urbaine, architecturale et paysagère) sont intimement liées lorsque l’on parle de qualification d’une gestion</a:t>
                      </a:r>
                      <a:r>
                        <a:rPr lang="fr-FR" sz="1100" kern="1200" baseline="0" dirty="0" smtClean="0">
                          <a:latin typeface="Arial Narrow" panose="020B0606020202030204" pitchFamily="34" charset="0"/>
                        </a:rPr>
                        <a:t> de façade économique.</a:t>
                      </a:r>
                      <a:endParaRPr lang="fr-FR" sz="1100" kern="1200" dirty="0" smtClean="0">
                        <a:latin typeface="Arial Narrow" panose="020B0606020202030204" pitchFamily="34" charset="0"/>
                      </a:endParaRPr>
                    </a:p>
                    <a:p>
                      <a:pPr marL="0" algn="just" defTabSz="914400" rtl="0" eaLnBrk="1" latinLnBrk="0" hangingPunct="1"/>
                      <a:r>
                        <a:rPr lang="fr-FR" sz="1100" kern="1200" dirty="0" smtClean="0">
                          <a:latin typeface="Arial Narrow" panose="020B0606020202030204" pitchFamily="34" charset="0"/>
                        </a:rPr>
                        <a:t>Dans le cas présent, il s’agit de créer un nouvelle paysage économique quasi inexistant actuellement en raison du</a:t>
                      </a:r>
                      <a:r>
                        <a:rPr lang="fr-FR" sz="1100" kern="1200" baseline="0" dirty="0" smtClean="0">
                          <a:latin typeface="Arial Narrow" panose="020B0606020202030204" pitchFamily="34" charset="0"/>
                        </a:rPr>
                        <a:t> recul important d’implantation des premiers bâtiments depuis la RD910 – à savoir  170m minimum depuis l’axe de la voie. </a:t>
                      </a:r>
                    </a:p>
                    <a:p>
                      <a:pPr marL="0" algn="just" defTabSz="914400" rtl="0" eaLnBrk="1" latinLnBrk="0" hangingPunct="1"/>
                      <a:r>
                        <a:rPr lang="fr-FR" sz="1100" kern="1200" baseline="0" dirty="0" smtClean="0">
                          <a:latin typeface="Arial Narrow" panose="020B0606020202030204" pitchFamily="34" charset="0"/>
                        </a:rPr>
                        <a:t>Cette nouvelle vitrine du site de l’aérodrome doit s’inspirer de celle aménagée sur l’autre versant de la RD910 au sein de Grange Barbier.</a:t>
                      </a:r>
                      <a:endParaRPr lang="fr-FR" sz="1100" kern="1200" dirty="0" smtClean="0">
                        <a:latin typeface="Arial Narrow" panose="020B0606020202030204" pitchFamily="34" charset="0"/>
                      </a:endParaRPr>
                    </a:p>
                    <a:p>
                      <a:pPr marL="0" algn="just" defTabSz="914400" rtl="0" eaLnBrk="1" latinLnBrk="0" hangingPunct="1"/>
                      <a:r>
                        <a:rPr lang="fr-FR" sz="1100" kern="1200" dirty="0" smtClean="0">
                          <a:latin typeface="Arial Narrow" panose="020B0606020202030204" pitchFamily="34" charset="0"/>
                        </a:rPr>
                        <a:t>Au niveau urbain, la qualification de la façade économique sur la RD910 participe à l’amélioration de sa reconnaissance et de sa lisibilité en lui conférant plus d’urbanité qu’elle n’en a aujourd’hui.</a:t>
                      </a:r>
                      <a:r>
                        <a:rPr lang="fr-FR" sz="1100" kern="1200" baseline="0" dirty="0" smtClean="0">
                          <a:latin typeface="Arial Narrow" panose="020B0606020202030204" pitchFamily="34" charset="0"/>
                        </a:rPr>
                        <a:t> En effet, il s’agit de réaffirmer la vocation économique active du site par la lecture de bâtiments sobres et neutres, afin de faciliter leur intégration paysagère. </a:t>
                      </a:r>
                    </a:p>
                    <a:p>
                      <a:pPr marL="0" algn="just" defTabSz="914400" rtl="0" eaLnBrk="1" latinLnBrk="0" hangingPunct="1"/>
                      <a:r>
                        <a:rPr lang="fr-FR" sz="1100" kern="1200" baseline="0" dirty="0" smtClean="0">
                          <a:latin typeface="Arial Narrow" panose="020B0606020202030204" pitchFamily="34" charset="0"/>
                        </a:rPr>
                        <a:t>Leurs implantations suivant un recul cohérent apportera une harmonie de lecture de l’ensemble. </a:t>
                      </a:r>
                    </a:p>
                    <a:p>
                      <a:pPr marL="0" algn="just" defTabSz="914400" rtl="0" eaLnBrk="1" latinLnBrk="0" hangingPunct="1"/>
                      <a:r>
                        <a:rPr lang="fr-FR" sz="1100" kern="1200" baseline="0" dirty="0" smtClean="0">
                          <a:latin typeface="Arial Narrow" panose="020B0606020202030204" pitchFamily="34" charset="0"/>
                        </a:rPr>
                        <a:t>L’exposition des façades principales devra s’opérer du côté de la RD910 de façon à </a:t>
                      </a:r>
                      <a:r>
                        <a:rPr lang="fr-FR" sz="1100" u="sng" kern="1200" baseline="0" dirty="0" smtClean="0">
                          <a:latin typeface="Arial Narrow" panose="020B0606020202030204" pitchFamily="34" charset="0"/>
                        </a:rPr>
                        <a:t>marquer le caractère de vitrine de la ZA</a:t>
                      </a:r>
                      <a:r>
                        <a:rPr lang="fr-FR" sz="1100" kern="1200" baseline="0" dirty="0" smtClean="0">
                          <a:latin typeface="Arial Narrow" panose="020B0606020202030204" pitchFamily="34" charset="0"/>
                        </a:rPr>
                        <a:t>, même si l’accès aux futurs bâtiments se fera depuis une voie existante à l’intérieur de la zone.</a:t>
                      </a:r>
                    </a:p>
                    <a:p>
                      <a:pPr marL="0" algn="just" defTabSz="914400" rtl="0" eaLnBrk="1" latinLnBrk="0" hangingPunct="1"/>
                      <a:r>
                        <a:rPr lang="fr-FR" sz="1100" kern="1200" baseline="0" dirty="0" smtClean="0">
                          <a:latin typeface="Arial Narrow" panose="020B0606020202030204" pitchFamily="34" charset="0"/>
                        </a:rPr>
                        <a:t>Cette configuration qui cherche à exposer le bâtiments en 1</a:t>
                      </a:r>
                      <a:r>
                        <a:rPr lang="fr-FR" sz="1100" kern="1200" baseline="30000" dirty="0" smtClean="0">
                          <a:latin typeface="Arial Narrow" panose="020B0606020202030204" pitchFamily="34" charset="0"/>
                        </a:rPr>
                        <a:t>er</a:t>
                      </a:r>
                      <a:r>
                        <a:rPr lang="fr-FR" sz="1100" kern="1200" baseline="0" dirty="0" smtClean="0">
                          <a:latin typeface="Arial Narrow" panose="020B0606020202030204" pitchFamily="34" charset="0"/>
                        </a:rPr>
                        <a:t> plan sur la RD, permet de repousser  les éléments techniques et de services sur les arrières de celui-ci vers l’intérieur de la ZA. </a:t>
                      </a:r>
                    </a:p>
                    <a:p>
                      <a:pPr marL="0" algn="just" defTabSz="914400" rtl="0" eaLnBrk="1" latinLnBrk="0" hangingPunct="1"/>
                      <a:r>
                        <a:rPr lang="fr-FR" sz="1100" kern="1200" baseline="0" dirty="0" smtClean="0">
                          <a:latin typeface="Arial Narrow" panose="020B0606020202030204" pitchFamily="34" charset="0"/>
                        </a:rPr>
                        <a:t>Dans ce sens, un travail d’harmonisation du registre des clôtures autorisées devra être réalisé de façon à adopter une vision globale cohérente.</a:t>
                      </a:r>
                    </a:p>
                    <a:p>
                      <a:pPr marL="0" algn="just" defTabSz="914400" rtl="0" eaLnBrk="1" latinLnBrk="0" hangingPunct="1"/>
                      <a:r>
                        <a:rPr lang="fr-FR" sz="1100" kern="1200" baseline="0" dirty="0" smtClean="0">
                          <a:latin typeface="Arial Narrow" panose="020B0606020202030204" pitchFamily="34" charset="0"/>
                        </a:rPr>
                        <a:t>Les bâtiments devront présenter une colorimétrie neutre et/ou sombre ; seuls quelques petites touches pourront venir rehausser l’ensemble par des matériaux, ou couleurs plus vives – bandeau, entourages des ouvertures, façades d’accueil du public, bureaux, etc.</a:t>
                      </a:r>
                    </a:p>
                    <a:p>
                      <a:pPr marL="0" algn="just" defTabSz="914400" rtl="0" eaLnBrk="1" latinLnBrk="0" hangingPunct="1"/>
                      <a:endParaRPr lang="fr-FR" sz="1100" kern="1200" baseline="0" dirty="0" smtClean="0">
                        <a:latin typeface="Arial Narrow" panose="020B0606020202030204" pitchFamily="34" charset="0"/>
                      </a:endParaRPr>
                    </a:p>
                    <a:p>
                      <a:pPr marL="0" algn="just" defTabSz="914400" rtl="0" eaLnBrk="1" latinLnBrk="0" hangingPunct="1"/>
                      <a:r>
                        <a:rPr lang="fr-FR" sz="1100" kern="1200" baseline="0" dirty="0" smtClean="0">
                          <a:latin typeface="Arial Narrow" panose="020B0606020202030204" pitchFamily="34" charset="0"/>
                        </a:rPr>
                        <a:t>Le projet de réduction du recul s’appuie sur un aménagement paysager du 1</a:t>
                      </a:r>
                      <a:r>
                        <a:rPr lang="fr-FR" sz="1100" kern="1200" baseline="30000" dirty="0" smtClean="0">
                          <a:latin typeface="Arial Narrow" panose="020B0606020202030204" pitchFamily="34" charset="0"/>
                        </a:rPr>
                        <a:t>er</a:t>
                      </a:r>
                      <a:r>
                        <a:rPr lang="fr-FR" sz="1100" kern="1200" baseline="0" dirty="0" smtClean="0">
                          <a:latin typeface="Arial Narrow" panose="020B0606020202030204" pitchFamily="34" charset="0"/>
                        </a:rPr>
                        <a:t> plan, sur une profondeur d’une trentaine de mètres.</a:t>
                      </a:r>
                    </a:p>
                    <a:p>
                      <a:pPr marL="0" algn="just" defTabSz="914400" rtl="0" eaLnBrk="1" latinLnBrk="0" hangingPunct="1"/>
                      <a:r>
                        <a:rPr lang="fr-FR" sz="1100" kern="1200" baseline="0" dirty="0" smtClean="0">
                          <a:latin typeface="Arial Narrow" panose="020B0606020202030204" pitchFamily="34" charset="0"/>
                        </a:rPr>
                        <a:t>Il ne s’agit pas de « cacher » les futures constructions derrière un masque vert mais plutôt d’accompagner les volumes et les intégrer dans un ensemble cohérent, en maintenant des percées visuelles au travers d’un parti d’aménagement boisé.</a:t>
                      </a:r>
                    </a:p>
                    <a:p>
                      <a:pPr marL="0" algn="just" defTabSz="914400" rtl="0" eaLnBrk="1" latinLnBrk="0" hangingPunct="1"/>
                      <a:r>
                        <a:rPr lang="fr-FR" sz="1100" kern="1200" baseline="0" dirty="0" smtClean="0">
                          <a:latin typeface="Arial Narrow" panose="020B0606020202030204" pitchFamily="34" charset="0"/>
                        </a:rPr>
                        <a:t>Dans ce sens, au-delà de l’architecture sobre et de la végétalisation filtre qui sera mise en place, les enseignes et la publicité sont proscrites dans ce premier plan constitué entre la voie et les futures façades bâties, tout comme les dépôts, parkings ou stockages non couverts ou non intégrés dans un dispositif architectural. Ces derniers doivent rester d’une lecture la plus discrète possible depuis la RD, et seront donc positionnés sur les arrières des bâtiments et du côté des accès, à défaut d’être intégrés dans le volume bâti.</a:t>
                      </a:r>
                    </a:p>
                    <a:p>
                      <a:pPr marL="0" algn="just" defTabSz="914400" rtl="0" eaLnBrk="1" latinLnBrk="0" hangingPunct="1"/>
                      <a:endParaRPr lang="fr-FR" sz="1100" kern="1200" baseline="0" dirty="0" smtClean="0">
                        <a:latin typeface="Arial Narrow" panose="020B0606020202030204" pitchFamily="34" charset="0"/>
                      </a:endParaRPr>
                    </a:p>
                    <a:p>
                      <a:pPr marL="0" algn="just" defTabSz="914400" rtl="0" eaLnBrk="1" latinLnBrk="0" hangingPunct="1"/>
                      <a:r>
                        <a:rPr lang="fr-FR" sz="1100" b="1" kern="1200" dirty="0" smtClean="0">
                          <a:latin typeface="Arial Narrow" panose="020B0606020202030204" pitchFamily="34" charset="0"/>
                          <a:sym typeface="Wingdings" panose="05000000000000000000" pitchFamily="2" charset="2"/>
                        </a:rPr>
                        <a:t> </a:t>
                      </a:r>
                      <a:r>
                        <a:rPr lang="fr-FR" sz="1100" b="1" kern="1200" dirty="0" smtClean="0">
                          <a:latin typeface="Arial Narrow" panose="020B0606020202030204" pitchFamily="34" charset="0"/>
                        </a:rPr>
                        <a:t>Dans ces conditions on peut conclure à une compatibilité des règles définies avec la prise en compte de la qualité urbaine, architecturale et paysagère, et plus généralement à une amélioration par rapport à la configuration existante avec la mise en œuvre d’un tel projet. </a:t>
                      </a:r>
                      <a:endParaRPr lang="fr-FR" sz="1100" b="1" kern="1200" dirty="0" smtClean="0">
                        <a:solidFill>
                          <a:srgbClr val="000000"/>
                        </a:solidFill>
                        <a:latin typeface="Arial Narrow" panose="020B0606020202030204" pitchFamily="34" charset="0"/>
                        <a:ea typeface="+mn-ea"/>
                        <a:cs typeface="+mn-cs"/>
                      </a:endParaRPr>
                    </a:p>
                  </a:txBody>
                  <a:tcPr/>
                </a:tc>
              </a:tr>
            </a:tbl>
          </a:graphicData>
        </a:graphic>
      </p:graphicFrame>
    </p:spTree>
    <p:extLst>
      <p:ext uri="{BB962C8B-B14F-4D97-AF65-F5344CB8AC3E}">
        <p14:creationId xmlns:p14="http://schemas.microsoft.com/office/powerpoint/2010/main" val="3340442130"/>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17484</TotalTime>
  <Words>13334</Words>
  <Application>Microsoft Office PowerPoint</Application>
  <PresentationFormat>Affichage à l'écran (4:3)</PresentationFormat>
  <Paragraphs>1059</Paragraphs>
  <Slides>65</Slides>
  <Notes>0</Notes>
  <HiddenSlides>0</HiddenSlides>
  <MMClips>0</MMClips>
  <ScaleCrop>false</ScaleCrop>
  <HeadingPairs>
    <vt:vector size="6" baseType="variant">
      <vt:variant>
        <vt:lpstr>Polices utilisées</vt:lpstr>
      </vt:variant>
      <vt:variant>
        <vt:i4>10</vt:i4>
      </vt:variant>
      <vt:variant>
        <vt:lpstr>Thème</vt:lpstr>
      </vt:variant>
      <vt:variant>
        <vt:i4>1</vt:i4>
      </vt:variant>
      <vt:variant>
        <vt:lpstr>Titres des diapositives</vt:lpstr>
      </vt:variant>
      <vt:variant>
        <vt:i4>65</vt:i4>
      </vt:variant>
    </vt:vector>
  </HeadingPairs>
  <TitlesOfParts>
    <vt:vector size="76" baseType="lpstr">
      <vt:lpstr>Arial</vt:lpstr>
      <vt:lpstr>Arial Narrow</vt:lpstr>
      <vt:lpstr>Calibri</vt:lpstr>
      <vt:lpstr>Calibri Light</vt:lpstr>
      <vt:lpstr>Courier New</vt:lpstr>
      <vt:lpstr>Gulim</vt:lpstr>
      <vt:lpstr>inherit</vt:lpstr>
      <vt:lpstr>Miriam</vt:lpstr>
      <vt:lpstr>Titillium Up</vt:lpstr>
      <vt:lpstr>Wingdings</vt:lpstr>
      <vt:lpstr>Thème Office</vt:lpstr>
      <vt:lpstr>Dans le cadre de la Révision  du Plan Local d’urbanisme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Utilisateur</dc:creator>
  <cp:lastModifiedBy>URBAGO</cp:lastModifiedBy>
  <cp:revision>878</cp:revision>
  <cp:lastPrinted>2022-05-09T14:10:48Z</cp:lastPrinted>
  <dcterms:created xsi:type="dcterms:W3CDTF">2012-03-18T16:31:07Z</dcterms:created>
  <dcterms:modified xsi:type="dcterms:W3CDTF">2022-05-09T14:17:19Z</dcterms:modified>
</cp:coreProperties>
</file>