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38"/>
  </p:notesMasterIdLst>
  <p:handoutMasterIdLst>
    <p:handoutMasterId r:id="rId39"/>
  </p:handoutMasterIdLst>
  <p:sldIdLst>
    <p:sldId id="256" r:id="rId2"/>
    <p:sldId id="492" r:id="rId3"/>
    <p:sldId id="530" r:id="rId4"/>
    <p:sldId id="531" r:id="rId5"/>
    <p:sldId id="529" r:id="rId6"/>
    <p:sldId id="548" r:id="rId7"/>
    <p:sldId id="549" r:id="rId8"/>
    <p:sldId id="550" r:id="rId9"/>
    <p:sldId id="551" r:id="rId10"/>
    <p:sldId id="552" r:id="rId11"/>
    <p:sldId id="553" r:id="rId12"/>
    <p:sldId id="554" r:id="rId13"/>
    <p:sldId id="555" r:id="rId14"/>
    <p:sldId id="556" r:id="rId15"/>
    <p:sldId id="557" r:id="rId16"/>
    <p:sldId id="606" r:id="rId17"/>
    <p:sldId id="620" r:id="rId18"/>
    <p:sldId id="622" r:id="rId19"/>
    <p:sldId id="621" r:id="rId20"/>
    <p:sldId id="623" r:id="rId21"/>
    <p:sldId id="475" r:id="rId22"/>
    <p:sldId id="486" r:id="rId23"/>
    <p:sldId id="597" r:id="rId24"/>
    <p:sldId id="624" r:id="rId25"/>
    <p:sldId id="625" r:id="rId26"/>
    <p:sldId id="627" r:id="rId27"/>
    <p:sldId id="634" r:id="rId28"/>
    <p:sldId id="628" r:id="rId29"/>
    <p:sldId id="629" r:id="rId30"/>
    <p:sldId id="630" r:id="rId31"/>
    <p:sldId id="631" r:id="rId32"/>
    <p:sldId id="632" r:id="rId33"/>
    <p:sldId id="633" r:id="rId34"/>
    <p:sldId id="595" r:id="rId35"/>
    <p:sldId id="592" r:id="rId36"/>
    <p:sldId id="615" r:id="rId37"/>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DDE779"/>
    <a:srgbClr val="FAF781"/>
    <a:srgbClr val="E55811"/>
    <a:srgbClr val="00FF00"/>
    <a:srgbClr val="996633"/>
    <a:srgbClr val="FF33CC"/>
    <a:srgbClr val="A7152A"/>
    <a:srgbClr val="9E8672"/>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7" autoAdjust="0"/>
    <p:restoredTop sz="94667" autoAdjust="0"/>
  </p:normalViewPr>
  <p:slideViewPr>
    <p:cSldViewPr>
      <p:cViewPr varScale="1">
        <p:scale>
          <a:sx n="113" d="100"/>
          <a:sy n="113" d="100"/>
        </p:scale>
        <p:origin x="498" y="96"/>
      </p:cViewPr>
      <p:guideLst>
        <p:guide orient="horz" pos="2160"/>
        <p:guide pos="2880"/>
      </p:guideLst>
    </p:cSldViewPr>
  </p:slideViewPr>
  <p:outlineViewPr>
    <p:cViewPr>
      <p:scale>
        <a:sx n="33" d="100"/>
        <a:sy n="33" d="100"/>
      </p:scale>
      <p:origin x="0" y="3918"/>
    </p:cViewPr>
  </p:outlineViewPr>
  <p:notesTextViewPr>
    <p:cViewPr>
      <p:scale>
        <a:sx n="1" d="1"/>
        <a:sy n="1" d="1"/>
      </p:scale>
      <p:origin x="0" y="0"/>
    </p:cViewPr>
  </p:notesTextViewPr>
  <p:sorterViewPr>
    <p:cViewPr>
      <p:scale>
        <a:sx n="100" d="100"/>
        <a:sy n="100" d="100"/>
      </p:scale>
      <p:origin x="0" y="1747"/>
    </p:cViewPr>
  </p:sorterViewPr>
  <p:notesViewPr>
    <p:cSldViewPr>
      <p:cViewPr varScale="1">
        <p:scale>
          <a:sx n="61" d="100"/>
          <a:sy n="61" d="100"/>
        </p:scale>
        <p:origin x="-2976" y="-86"/>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24" tIns="45712" rIns="91424" bIns="45712" rtlCol="0"/>
          <a:lstStyle>
            <a:lvl1pPr algn="l">
              <a:defRPr sz="1200"/>
            </a:lvl1pPr>
          </a:lstStyle>
          <a:p>
            <a:endParaRPr lang="fr-FR"/>
          </a:p>
        </p:txBody>
      </p:sp>
      <p:sp>
        <p:nvSpPr>
          <p:cNvPr id="3" name="Espace réservé de la date 2"/>
          <p:cNvSpPr>
            <a:spLocks noGrp="1"/>
          </p:cNvSpPr>
          <p:nvPr>
            <p:ph type="dt" sz="quarter" idx="1"/>
          </p:nvPr>
        </p:nvSpPr>
        <p:spPr>
          <a:xfrm>
            <a:off x="4021139" y="0"/>
            <a:ext cx="3076575" cy="511175"/>
          </a:xfrm>
          <a:prstGeom prst="rect">
            <a:avLst/>
          </a:prstGeom>
        </p:spPr>
        <p:txBody>
          <a:bodyPr vert="horz" lIns="91424" tIns="45712" rIns="91424" bIns="45712" rtlCol="0"/>
          <a:lstStyle>
            <a:lvl1pPr algn="r">
              <a:defRPr sz="1200"/>
            </a:lvl1pPr>
          </a:lstStyle>
          <a:p>
            <a:fld id="{0E17EB82-6995-483D-8F4C-8426507956C8}" type="datetimeFigureOut">
              <a:rPr lang="fr-FR" smtClean="0"/>
              <a:t>07/12/2022</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24" tIns="45712" rIns="91424" bIns="4571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9" y="9721850"/>
            <a:ext cx="3076575" cy="511175"/>
          </a:xfrm>
          <a:prstGeom prst="rect">
            <a:avLst/>
          </a:prstGeom>
        </p:spPr>
        <p:txBody>
          <a:bodyPr vert="horz" lIns="91424" tIns="45712" rIns="91424" bIns="45712" rtlCol="0" anchor="b"/>
          <a:lstStyle>
            <a:lvl1pPr algn="r">
              <a:defRPr sz="1200"/>
            </a:lvl1pPr>
          </a:lstStyle>
          <a:p>
            <a:fld id="{F7FFB6E1-2AF1-4360-8E51-4D720785573A}" type="slidenum">
              <a:rPr lang="fr-FR" smtClean="0"/>
              <a:t>‹N°›</a:t>
            </a:fld>
            <a:endParaRPr lang="fr-FR"/>
          </a:p>
        </p:txBody>
      </p:sp>
    </p:spTree>
    <p:extLst>
      <p:ext uri="{BB962C8B-B14F-4D97-AF65-F5344CB8AC3E}">
        <p14:creationId xmlns:p14="http://schemas.microsoft.com/office/powerpoint/2010/main" val="3432345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5817" cy="511569"/>
          </a:xfrm>
          <a:prstGeom prst="rect">
            <a:avLst/>
          </a:prstGeom>
        </p:spPr>
        <p:txBody>
          <a:bodyPr vert="horz" lIns="93863" tIns="46931" rIns="93863" bIns="46931" rtlCol="0"/>
          <a:lstStyle>
            <a:lvl1pPr algn="l">
              <a:defRPr sz="1200"/>
            </a:lvl1pPr>
          </a:lstStyle>
          <a:p>
            <a:endParaRPr lang="fr-FR"/>
          </a:p>
        </p:txBody>
      </p:sp>
      <p:sp>
        <p:nvSpPr>
          <p:cNvPr id="3" name="Espace réservé de la date 2"/>
          <p:cNvSpPr>
            <a:spLocks noGrp="1"/>
          </p:cNvSpPr>
          <p:nvPr>
            <p:ph type="dt" idx="1"/>
          </p:nvPr>
        </p:nvSpPr>
        <p:spPr>
          <a:xfrm>
            <a:off x="4021848" y="2"/>
            <a:ext cx="3075817" cy="511569"/>
          </a:xfrm>
          <a:prstGeom prst="rect">
            <a:avLst/>
          </a:prstGeom>
        </p:spPr>
        <p:txBody>
          <a:bodyPr vert="horz" lIns="93863" tIns="46931" rIns="93863" bIns="46931" rtlCol="0"/>
          <a:lstStyle>
            <a:lvl1pPr algn="r">
              <a:defRPr sz="1200"/>
            </a:lvl1pPr>
          </a:lstStyle>
          <a:p>
            <a:fld id="{A1A1A131-D78E-4A85-9384-2001E32358DB}" type="datetimeFigureOut">
              <a:rPr lang="fr-FR" smtClean="0"/>
              <a:t>07/12/2022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3863" tIns="46931" rIns="93863" bIns="46931" rtlCol="0" anchor="ctr"/>
          <a:lstStyle/>
          <a:p>
            <a:endParaRPr lang="fr-FR"/>
          </a:p>
        </p:txBody>
      </p:sp>
      <p:sp>
        <p:nvSpPr>
          <p:cNvPr id="5" name="Espace réservé des commentaires 4"/>
          <p:cNvSpPr>
            <a:spLocks noGrp="1"/>
          </p:cNvSpPr>
          <p:nvPr>
            <p:ph type="body" sz="quarter" idx="3"/>
          </p:nvPr>
        </p:nvSpPr>
        <p:spPr>
          <a:xfrm>
            <a:off x="709931" y="4860714"/>
            <a:ext cx="5679440" cy="4605738"/>
          </a:xfrm>
          <a:prstGeom prst="rect">
            <a:avLst/>
          </a:prstGeom>
        </p:spPr>
        <p:txBody>
          <a:bodyPr vert="horz" lIns="93863" tIns="46931" rIns="93863" bIns="4693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2" y="9721425"/>
            <a:ext cx="3075817" cy="511569"/>
          </a:xfrm>
          <a:prstGeom prst="rect">
            <a:avLst/>
          </a:prstGeom>
        </p:spPr>
        <p:txBody>
          <a:bodyPr vert="horz" lIns="93863" tIns="46931" rIns="93863" bIns="46931"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848" y="9721425"/>
            <a:ext cx="3075817" cy="511569"/>
          </a:xfrm>
          <a:prstGeom prst="rect">
            <a:avLst/>
          </a:prstGeom>
        </p:spPr>
        <p:txBody>
          <a:bodyPr vert="horz" lIns="93863" tIns="46931" rIns="93863" bIns="46931" rtlCol="0" anchor="b"/>
          <a:lstStyle>
            <a:lvl1pPr algn="r">
              <a:defRPr sz="1200"/>
            </a:lvl1pPr>
          </a:lstStyle>
          <a:p>
            <a:fld id="{C36D80EF-1C40-40F2-8CFD-40C1D3ADA9A3}" type="slidenum">
              <a:rPr lang="fr-FR" smtClean="0"/>
              <a:t>‹N°›</a:t>
            </a:fld>
            <a:endParaRPr lang="fr-FR"/>
          </a:p>
        </p:txBody>
      </p:sp>
    </p:spTree>
    <p:extLst>
      <p:ext uri="{BB962C8B-B14F-4D97-AF65-F5344CB8AC3E}">
        <p14:creationId xmlns:p14="http://schemas.microsoft.com/office/powerpoint/2010/main" val="99389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6807927-D220-46E7-8EE0-423CC90C8B63}" type="datetime1">
              <a:rPr lang="fr-FR" smtClean="0"/>
              <a:t>07/12/2022</a:t>
            </a:fld>
            <a:endParaRPr lang="fr-FR"/>
          </a:p>
        </p:txBody>
      </p:sp>
      <p:sp>
        <p:nvSpPr>
          <p:cNvPr id="5" name="Espace réservé du pied de page 4"/>
          <p:cNvSpPr>
            <a:spLocks noGrp="1"/>
          </p:cNvSpPr>
          <p:nvPr>
            <p:ph type="ftr" sz="quarter" idx="11"/>
          </p:nvPr>
        </p:nvSpPr>
        <p:spPr/>
        <p:txBody>
          <a:bodyPr/>
          <a:lstStyle/>
          <a:p>
            <a:r>
              <a:rPr lang="fr-FR"/>
              <a:t>Audition - Révision du P.L.U. de TREIZE SEPTIERS</a:t>
            </a:r>
          </a:p>
        </p:txBody>
      </p:sp>
      <p:sp>
        <p:nvSpPr>
          <p:cNvPr id="6" name="Espace réservé du numéro de diapositive 5"/>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316816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DDB8E9B-785F-4C68-A7DF-0004AED3CBA3}" type="datetime1">
              <a:rPr lang="fr-FR" smtClean="0"/>
              <a:t>07/12/2022</a:t>
            </a:fld>
            <a:endParaRPr lang="fr-FR"/>
          </a:p>
        </p:txBody>
      </p:sp>
      <p:sp>
        <p:nvSpPr>
          <p:cNvPr id="5" name="Espace réservé du pied de page 4"/>
          <p:cNvSpPr>
            <a:spLocks noGrp="1"/>
          </p:cNvSpPr>
          <p:nvPr>
            <p:ph type="ftr" sz="quarter" idx="11"/>
          </p:nvPr>
        </p:nvSpPr>
        <p:spPr/>
        <p:txBody>
          <a:bodyPr/>
          <a:lstStyle/>
          <a:p>
            <a:r>
              <a:rPr lang="fr-FR"/>
              <a:t>Audition - Révision du P.L.U. de TREIZE SEPTIERS</a:t>
            </a:r>
          </a:p>
        </p:txBody>
      </p:sp>
      <p:sp>
        <p:nvSpPr>
          <p:cNvPr id="6" name="Espace réservé du numéro de diapositive 5"/>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162828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BF3E62A-0B82-47A1-993D-63D7E3D4AC2C}" type="datetime1">
              <a:rPr lang="fr-FR" smtClean="0"/>
              <a:t>07/12/2022</a:t>
            </a:fld>
            <a:endParaRPr lang="fr-FR"/>
          </a:p>
        </p:txBody>
      </p:sp>
      <p:sp>
        <p:nvSpPr>
          <p:cNvPr id="5" name="Espace réservé du pied de page 4"/>
          <p:cNvSpPr>
            <a:spLocks noGrp="1"/>
          </p:cNvSpPr>
          <p:nvPr>
            <p:ph type="ftr" sz="quarter" idx="11"/>
          </p:nvPr>
        </p:nvSpPr>
        <p:spPr/>
        <p:txBody>
          <a:bodyPr/>
          <a:lstStyle/>
          <a:p>
            <a:r>
              <a:rPr lang="fr-FR"/>
              <a:t>Audition - Révision du P.L.U. de TREIZE SEPTIERS</a:t>
            </a:r>
          </a:p>
        </p:txBody>
      </p:sp>
      <p:sp>
        <p:nvSpPr>
          <p:cNvPr id="6" name="Espace réservé du numéro de diapositive 5"/>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238118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C355B61-BD83-487B-B7BA-A91C70D3CF0F}" type="datetime1">
              <a:rPr lang="fr-FR" smtClean="0"/>
              <a:t>07/12/2022</a:t>
            </a:fld>
            <a:endParaRPr lang="fr-FR"/>
          </a:p>
        </p:txBody>
      </p:sp>
      <p:sp>
        <p:nvSpPr>
          <p:cNvPr id="5" name="Espace réservé du pied de page 4"/>
          <p:cNvSpPr>
            <a:spLocks noGrp="1"/>
          </p:cNvSpPr>
          <p:nvPr>
            <p:ph type="ftr" sz="quarter" idx="11"/>
          </p:nvPr>
        </p:nvSpPr>
        <p:spPr/>
        <p:txBody>
          <a:bodyPr/>
          <a:lstStyle/>
          <a:p>
            <a:r>
              <a:rPr lang="fr-FR"/>
              <a:t>Audition - Révision du P.L.U. de TREIZE SEPTIERS</a:t>
            </a:r>
          </a:p>
        </p:txBody>
      </p:sp>
      <p:sp>
        <p:nvSpPr>
          <p:cNvPr id="6" name="Espace réservé du numéro de diapositive 5"/>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367221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E6596A8-0B3B-46D3-92E6-27DFA6FCF6FE}" type="datetime1">
              <a:rPr lang="fr-FR" smtClean="0"/>
              <a:t>07/12/2022</a:t>
            </a:fld>
            <a:endParaRPr lang="fr-FR"/>
          </a:p>
        </p:txBody>
      </p:sp>
      <p:sp>
        <p:nvSpPr>
          <p:cNvPr id="5" name="Espace réservé du pied de page 4"/>
          <p:cNvSpPr>
            <a:spLocks noGrp="1"/>
          </p:cNvSpPr>
          <p:nvPr>
            <p:ph type="ftr" sz="quarter" idx="11"/>
          </p:nvPr>
        </p:nvSpPr>
        <p:spPr/>
        <p:txBody>
          <a:bodyPr/>
          <a:lstStyle/>
          <a:p>
            <a:r>
              <a:rPr lang="fr-FR"/>
              <a:t>Audition - Révision du P.L.U. de TREIZE SEPTIERS</a:t>
            </a:r>
          </a:p>
        </p:txBody>
      </p:sp>
      <p:sp>
        <p:nvSpPr>
          <p:cNvPr id="6" name="Espace réservé du numéro de diapositive 5"/>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108821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CF2D674-789D-43A5-804F-59DE3BB1013C}" type="datetime1">
              <a:rPr lang="fr-FR" smtClean="0"/>
              <a:t>07/12/2022</a:t>
            </a:fld>
            <a:endParaRPr lang="fr-FR"/>
          </a:p>
        </p:txBody>
      </p:sp>
      <p:sp>
        <p:nvSpPr>
          <p:cNvPr id="6" name="Espace réservé du pied de page 5"/>
          <p:cNvSpPr>
            <a:spLocks noGrp="1"/>
          </p:cNvSpPr>
          <p:nvPr>
            <p:ph type="ftr" sz="quarter" idx="11"/>
          </p:nvPr>
        </p:nvSpPr>
        <p:spPr/>
        <p:txBody>
          <a:bodyPr/>
          <a:lstStyle/>
          <a:p>
            <a:r>
              <a:rPr lang="fr-FR"/>
              <a:t>Audition - Révision du P.L.U. de TREIZE SEPTIERS</a:t>
            </a:r>
          </a:p>
        </p:txBody>
      </p:sp>
      <p:sp>
        <p:nvSpPr>
          <p:cNvPr id="7" name="Espace réservé du numéro de diapositive 6"/>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171822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5E168E8-632E-49BD-B641-3EB4C1FB2001}" type="datetime1">
              <a:rPr lang="fr-FR" smtClean="0"/>
              <a:t>07/12/2022</a:t>
            </a:fld>
            <a:endParaRPr lang="fr-FR"/>
          </a:p>
        </p:txBody>
      </p:sp>
      <p:sp>
        <p:nvSpPr>
          <p:cNvPr id="8" name="Espace réservé du pied de page 7"/>
          <p:cNvSpPr>
            <a:spLocks noGrp="1"/>
          </p:cNvSpPr>
          <p:nvPr>
            <p:ph type="ftr" sz="quarter" idx="11"/>
          </p:nvPr>
        </p:nvSpPr>
        <p:spPr/>
        <p:txBody>
          <a:bodyPr/>
          <a:lstStyle/>
          <a:p>
            <a:r>
              <a:rPr lang="fr-FR"/>
              <a:t>Audition - Révision du P.L.U. de TREIZE SEPTIERS</a:t>
            </a:r>
          </a:p>
        </p:txBody>
      </p:sp>
      <p:sp>
        <p:nvSpPr>
          <p:cNvPr id="9" name="Espace réservé du numéro de diapositive 8"/>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407266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6AD39A8-ED95-4BC9-9470-BFFF233E7C54}" type="datetime1">
              <a:rPr lang="fr-FR" smtClean="0"/>
              <a:t>07/12/2022</a:t>
            </a:fld>
            <a:endParaRPr lang="fr-FR"/>
          </a:p>
        </p:txBody>
      </p:sp>
      <p:sp>
        <p:nvSpPr>
          <p:cNvPr id="4" name="Espace réservé du pied de page 3"/>
          <p:cNvSpPr>
            <a:spLocks noGrp="1"/>
          </p:cNvSpPr>
          <p:nvPr>
            <p:ph type="ftr" sz="quarter" idx="11"/>
          </p:nvPr>
        </p:nvSpPr>
        <p:spPr/>
        <p:txBody>
          <a:bodyPr/>
          <a:lstStyle/>
          <a:p>
            <a:r>
              <a:rPr lang="fr-FR"/>
              <a:t>Audition - Révision du P.L.U. de TREIZE SEPTIERS</a:t>
            </a:r>
          </a:p>
        </p:txBody>
      </p:sp>
      <p:sp>
        <p:nvSpPr>
          <p:cNvPr id="5" name="Espace réservé du numéro de diapositive 4"/>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1079610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162468A-DCC1-4FC1-92EA-CEC127BE18A8}" type="datetime1">
              <a:rPr lang="fr-FR" smtClean="0"/>
              <a:t>07/12/2022</a:t>
            </a:fld>
            <a:endParaRPr lang="fr-FR"/>
          </a:p>
        </p:txBody>
      </p:sp>
      <p:sp>
        <p:nvSpPr>
          <p:cNvPr id="3" name="Espace réservé du pied de page 2"/>
          <p:cNvSpPr>
            <a:spLocks noGrp="1"/>
          </p:cNvSpPr>
          <p:nvPr>
            <p:ph type="ftr" sz="quarter" idx="11"/>
          </p:nvPr>
        </p:nvSpPr>
        <p:spPr/>
        <p:txBody>
          <a:bodyPr/>
          <a:lstStyle/>
          <a:p>
            <a:r>
              <a:rPr lang="fr-FR"/>
              <a:t>Audition - Révision du P.L.U. de TREIZE SEPTIERS</a:t>
            </a:r>
          </a:p>
        </p:txBody>
      </p:sp>
      <p:sp>
        <p:nvSpPr>
          <p:cNvPr id="4" name="Espace réservé du numéro de diapositive 3"/>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1064865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F2C78B1-A234-4F24-A112-3DB77E76E897}" type="datetime1">
              <a:rPr lang="fr-FR" smtClean="0"/>
              <a:t>07/12/2022</a:t>
            </a:fld>
            <a:endParaRPr lang="fr-FR"/>
          </a:p>
        </p:txBody>
      </p:sp>
      <p:sp>
        <p:nvSpPr>
          <p:cNvPr id="6" name="Espace réservé du pied de page 5"/>
          <p:cNvSpPr>
            <a:spLocks noGrp="1"/>
          </p:cNvSpPr>
          <p:nvPr>
            <p:ph type="ftr" sz="quarter" idx="11"/>
          </p:nvPr>
        </p:nvSpPr>
        <p:spPr/>
        <p:txBody>
          <a:bodyPr/>
          <a:lstStyle/>
          <a:p>
            <a:r>
              <a:rPr lang="fr-FR"/>
              <a:t>Audition - Révision du P.L.U. de TREIZE SEPTIERS</a:t>
            </a:r>
          </a:p>
        </p:txBody>
      </p:sp>
      <p:sp>
        <p:nvSpPr>
          <p:cNvPr id="7" name="Espace réservé du numéro de diapositive 6"/>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952471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B2A8558-5B21-421C-A9BA-294B79BDD719}" type="datetime1">
              <a:rPr lang="fr-FR" smtClean="0"/>
              <a:t>07/12/2022</a:t>
            </a:fld>
            <a:endParaRPr lang="fr-FR"/>
          </a:p>
        </p:txBody>
      </p:sp>
      <p:sp>
        <p:nvSpPr>
          <p:cNvPr id="6" name="Espace réservé du pied de page 5"/>
          <p:cNvSpPr>
            <a:spLocks noGrp="1"/>
          </p:cNvSpPr>
          <p:nvPr>
            <p:ph type="ftr" sz="quarter" idx="11"/>
          </p:nvPr>
        </p:nvSpPr>
        <p:spPr/>
        <p:txBody>
          <a:bodyPr/>
          <a:lstStyle/>
          <a:p>
            <a:r>
              <a:rPr lang="fr-FR"/>
              <a:t>Audition - Révision du P.L.U. de TREIZE SEPTIERS</a:t>
            </a:r>
          </a:p>
        </p:txBody>
      </p:sp>
      <p:sp>
        <p:nvSpPr>
          <p:cNvPr id="7" name="Espace réservé du numéro de diapositive 6"/>
          <p:cNvSpPr>
            <a:spLocks noGrp="1"/>
          </p:cNvSpPr>
          <p:nvPr>
            <p:ph type="sldNum" sz="quarter" idx="12"/>
          </p:nvPr>
        </p:nvSpPr>
        <p:spPr/>
        <p:txBody>
          <a:bodyPr/>
          <a:lstStyle/>
          <a:p>
            <a:fld id="{5984EF46-BB3D-4FDF-82E1-02E3D33C4E6D}" type="slidenum">
              <a:rPr lang="fr-FR" smtClean="0"/>
              <a:t>‹N°›</a:t>
            </a:fld>
            <a:endParaRPr lang="fr-FR"/>
          </a:p>
        </p:txBody>
      </p:sp>
    </p:spTree>
    <p:extLst>
      <p:ext uri="{BB962C8B-B14F-4D97-AF65-F5344CB8AC3E}">
        <p14:creationId xmlns:p14="http://schemas.microsoft.com/office/powerpoint/2010/main" val="299910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A0918-30E4-4742-952F-0CB70279630C}" type="datetime1">
              <a:rPr lang="fr-FR" smtClean="0"/>
              <a:t>07/12/2022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Audition - Révision du P.L.U. de TREIZE SEPTIERS</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4EF46-BB3D-4FDF-82E1-02E3D33C4E6D}" type="slidenum">
              <a:rPr lang="fr-FR" smtClean="0"/>
              <a:t>‹N°›</a:t>
            </a:fld>
            <a:endParaRPr lang="fr-FR"/>
          </a:p>
        </p:txBody>
      </p:sp>
    </p:spTree>
    <p:extLst>
      <p:ext uri="{BB962C8B-B14F-4D97-AF65-F5344CB8AC3E}">
        <p14:creationId xmlns:p14="http://schemas.microsoft.com/office/powerpoint/2010/main" val="108951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hyperlink" Target="https://www.legifrance.gouv.fr/affichCodeArticle.do?cidTexte=LEGITEXT000006074075&amp;idArticle=LEGIARTI000031210187&amp;dateTexte=&amp;categorieLien=cid" TargetMode="External"/><Relationship Id="rId4" Type="http://schemas.microsoft.com/office/2007/relationships/hdphoto" Target="../media/hdphoto1.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195736"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3779912" y="1801243"/>
            <a:ext cx="5364088" cy="2800767"/>
          </a:xfrm>
          <a:prstGeom prst="rect">
            <a:avLst/>
          </a:prstGeom>
          <a:solidFill>
            <a:schemeClr val="bg2">
              <a:lumMod val="75000"/>
            </a:schemeClr>
          </a:solidFill>
        </p:spPr>
        <p:txBody>
          <a:bodyPr wrap="square" rtlCol="0">
            <a:spAutoFit/>
          </a:bodyPr>
          <a:lstStyle/>
          <a:p>
            <a:pPr algn="r"/>
            <a:r>
              <a:rPr lang="fr-FR" sz="2800" dirty="0" smtClean="0">
                <a:latin typeface="Arial Narrow" panose="020B0606020202030204" pitchFamily="34" charset="0"/>
              </a:rPr>
              <a:t>5.2.2 - Dossier Loi Barnier</a:t>
            </a:r>
            <a:endParaRPr lang="fr-FR" sz="2800" dirty="0">
              <a:latin typeface="Arial Narrow" panose="020B0606020202030204" pitchFamily="34" charset="0"/>
            </a:endParaRPr>
          </a:p>
          <a:p>
            <a:pPr algn="r"/>
            <a:r>
              <a:rPr lang="fr-FR" sz="2800" dirty="0">
                <a:latin typeface="Arial Narrow" panose="020B0606020202030204" pitchFamily="34" charset="0"/>
              </a:rPr>
              <a:t>D</a:t>
            </a:r>
            <a:r>
              <a:rPr lang="fr-FR" sz="2800" dirty="0" smtClean="0">
                <a:latin typeface="Arial Narrow" panose="020B0606020202030204" pitchFamily="34" charset="0"/>
              </a:rPr>
              <a:t>érogation à l’application de l’article L.111-6 du code de l’urbanisme</a:t>
            </a:r>
          </a:p>
          <a:p>
            <a:pPr algn="r"/>
            <a:endParaRPr lang="fr-FR" sz="2800" dirty="0" smtClean="0">
              <a:latin typeface="Arial Narrow" panose="020B0606020202030204" pitchFamily="34" charset="0"/>
            </a:endParaRPr>
          </a:p>
          <a:p>
            <a:pPr algn="r"/>
            <a:r>
              <a:rPr lang="fr-FR" sz="2800" dirty="0">
                <a:latin typeface="Arial Narrow" panose="020B0606020202030204" pitchFamily="34" charset="0"/>
              </a:rPr>
              <a:t>P</a:t>
            </a:r>
            <a:r>
              <a:rPr lang="fr-FR" sz="2800" dirty="0" smtClean="0">
                <a:latin typeface="Arial Narrow" panose="020B0606020202030204" pitchFamily="34" charset="0"/>
              </a:rPr>
              <a:t>arc photovoltaïque de </a:t>
            </a:r>
            <a:r>
              <a:rPr lang="fr-FR" sz="2800" dirty="0" err="1" smtClean="0">
                <a:latin typeface="Arial Narrow" panose="020B0606020202030204" pitchFamily="34" charset="0"/>
              </a:rPr>
              <a:t>Montison</a:t>
            </a:r>
            <a:r>
              <a:rPr lang="fr-FR" sz="2800" dirty="0" smtClean="0">
                <a:latin typeface="Arial Narrow" panose="020B0606020202030204" pitchFamily="34" charset="0"/>
              </a:rPr>
              <a:t> à </a:t>
            </a:r>
            <a:r>
              <a:rPr lang="fr-FR" sz="2800" dirty="0" err="1" smtClean="0">
                <a:latin typeface="Arial Narrow" panose="020B0606020202030204" pitchFamily="34" charset="0"/>
              </a:rPr>
              <a:t>Sorigny</a:t>
            </a:r>
            <a:r>
              <a:rPr lang="fr-FR" sz="2800" dirty="0" smtClean="0">
                <a:latin typeface="Arial Narrow" panose="020B0606020202030204" pitchFamily="34" charset="0"/>
              </a:rPr>
              <a:t>  </a:t>
            </a:r>
          </a:p>
          <a:p>
            <a:pPr algn="r"/>
            <a:endParaRPr lang="fr-FR" sz="800" dirty="0">
              <a:latin typeface="Titillium Up" panose="00000500000000000000" pitchFamily="50" charset="0"/>
            </a:endParaRPr>
          </a:p>
        </p:txBody>
      </p:sp>
      <p:pic>
        <p:nvPicPr>
          <p:cNvPr id="1032" name="Picture 8" descr="RÃ©sultat de recherche d'images pour &quot;sorigny vergers&quot;">
            <a:extLst>
              <a:ext uri="{FF2B5EF4-FFF2-40B4-BE49-F238E27FC236}">
                <a16:creationId xmlns="" xmlns:a16="http://schemas.microsoft.com/office/drawing/2014/main" id="{14DECBB0-EEF9-42E0-AC26-80AF347EC0E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l="310" r="1" b="5113"/>
          <a:stretch/>
        </p:blipFill>
        <p:spPr bwMode="auto">
          <a:xfrm>
            <a:off x="189315" y="308746"/>
            <a:ext cx="1122611" cy="1605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2539087" y="6165304"/>
            <a:ext cx="6571304" cy="550997"/>
          </a:xfrm>
        </p:spPr>
        <p:txBody>
          <a:bodyPr>
            <a:normAutofit/>
          </a:bodyPr>
          <a:lstStyle/>
          <a:p>
            <a:pPr algn="r"/>
            <a:r>
              <a:rPr lang="fr-FR" sz="2000" i="1" dirty="0" smtClean="0">
                <a:latin typeface="Arial Narrow" panose="020B0606020202030204" pitchFamily="34" charset="0"/>
              </a:rPr>
              <a:t>Dans le cadre de la Révision du </a:t>
            </a:r>
            <a:r>
              <a:rPr lang="fr-FR" sz="2000" i="1" dirty="0">
                <a:latin typeface="Arial Narrow" panose="020B0606020202030204" pitchFamily="34" charset="0"/>
              </a:rPr>
              <a:t>Plan Local d’urbanisme </a:t>
            </a:r>
            <a:endParaRPr lang="fr-FR" sz="2000" dirty="0">
              <a:latin typeface="Arial Narrow" panose="020B0606020202030204" pitchFamily="34" charset="0"/>
            </a:endParaRPr>
          </a:p>
        </p:txBody>
      </p:sp>
      <p:pic>
        <p:nvPicPr>
          <p:cNvPr id="7" name="Image 6">
            <a:extLst>
              <a:ext uri="{FF2B5EF4-FFF2-40B4-BE49-F238E27FC236}">
                <a16:creationId xmlns="" xmlns:a16="http://schemas.microsoft.com/office/drawing/2014/main" id="{D6038551-BE84-4272-BF45-4E3214999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53" y="5613287"/>
            <a:ext cx="1723778" cy="886993"/>
          </a:xfrm>
          <a:prstGeom prst="rect">
            <a:avLst/>
          </a:prstGeom>
        </p:spPr>
      </p:pic>
      <p:pic>
        <p:nvPicPr>
          <p:cNvPr id="1038" name="Picture 14" descr="RÃ©sultat de recherche d'images pour &quot;EGLISE SORIGNY&quot;">
            <a:extLst>
              <a:ext uri="{FF2B5EF4-FFF2-40B4-BE49-F238E27FC236}">
                <a16:creationId xmlns="" xmlns:a16="http://schemas.microsoft.com/office/drawing/2014/main" id="{7ADD8EAA-89BC-41BB-BEE2-07D9486F5C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89315" y="3657600"/>
            <a:ext cx="1264753" cy="1576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2" name="Picture 18" descr="http://www.domainedethais.com/wp-content/uploads/2016/12/Art-Domaine.jpg">
            <a:extLst>
              <a:ext uri="{FF2B5EF4-FFF2-40B4-BE49-F238E27FC236}">
                <a16:creationId xmlns="" xmlns:a16="http://schemas.microsoft.com/office/drawing/2014/main" id="{4FA7293E-129A-40E8-BF99-9DBE246D133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84346" y="2225703"/>
            <a:ext cx="1619672" cy="107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4288" y="188640"/>
            <a:ext cx="1822092" cy="1248046"/>
          </a:xfrm>
          <a:prstGeom prst="rect">
            <a:avLst/>
          </a:prstGeom>
        </p:spPr>
      </p:pic>
    </p:spTree>
    <p:extLst>
      <p:ext uri="{BB962C8B-B14F-4D97-AF65-F5344CB8AC3E}">
        <p14:creationId xmlns:p14="http://schemas.microsoft.com/office/powerpoint/2010/main" val="252280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10</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332447" y="891754"/>
            <a:ext cx="7765670" cy="584775"/>
          </a:xfrm>
          <a:prstGeom prst="rect">
            <a:avLst/>
          </a:prstGeom>
          <a:noFill/>
        </p:spPr>
        <p:txBody>
          <a:bodyPr wrap="square" rtlCol="0">
            <a:spAutoFit/>
          </a:bodyPr>
          <a:lstStyle/>
          <a:p>
            <a:r>
              <a:rPr lang="fr-FR" sz="1600" dirty="0" smtClean="0">
                <a:solidFill>
                  <a:srgbClr val="C00000"/>
                </a:solidFill>
                <a:latin typeface="Titillium Up" panose="00000500000000000000" pitchFamily="50" charset="0"/>
              </a:rPr>
              <a:t>Portrait économique communal : une </a:t>
            </a:r>
            <a:r>
              <a:rPr lang="fr-FR" sz="1600" dirty="0">
                <a:solidFill>
                  <a:srgbClr val="C00000"/>
                </a:solidFill>
                <a:latin typeface="Titillium Up" panose="00000500000000000000" pitchFamily="50" charset="0"/>
              </a:rPr>
              <a:t>population mobile avec des déplacements motorisés importants</a:t>
            </a:r>
            <a:endParaRPr lang="fr-FR" sz="1500" i="1" dirty="0">
              <a:solidFill>
                <a:srgbClr val="C00000"/>
              </a:solidFill>
              <a:latin typeface="Titillium Up" panose="00000500000000000000" pitchFamily="50" charset="0"/>
            </a:endParaRPr>
          </a:p>
        </p:txBody>
      </p:sp>
      <p:sp>
        <p:nvSpPr>
          <p:cNvPr id="3" name="ZoneTexte 2">
            <a:extLst>
              <a:ext uri="{FF2B5EF4-FFF2-40B4-BE49-F238E27FC236}">
                <a16:creationId xmlns="" xmlns:a16="http://schemas.microsoft.com/office/drawing/2014/main" id="{6CF216A3-CAB6-46EA-9A5A-0D8B67C84353}"/>
              </a:ext>
            </a:extLst>
          </p:cNvPr>
          <p:cNvSpPr txBox="1"/>
          <p:nvPr/>
        </p:nvSpPr>
        <p:spPr>
          <a:xfrm>
            <a:off x="215009" y="1628800"/>
            <a:ext cx="3636912" cy="2893100"/>
          </a:xfrm>
          <a:prstGeom prst="rect">
            <a:avLst/>
          </a:prstGeom>
          <a:noFill/>
        </p:spPr>
        <p:txBody>
          <a:bodyPr wrap="square" rtlCol="0">
            <a:spAutoFit/>
          </a:bodyPr>
          <a:lstStyle/>
          <a:p>
            <a:pPr marL="285750" indent="-285750" algn="just">
              <a:buFont typeface="Arial" panose="020B0604020202020204" pitchFamily="34" charset="0"/>
              <a:buChar char="•"/>
            </a:pPr>
            <a:r>
              <a:rPr lang="fr-FR" sz="1300" dirty="0">
                <a:latin typeface="Titillium Up" panose="00000500000000000000" pitchFamily="50" charset="0"/>
              </a:rPr>
              <a:t>Le caractère résidentiel de la commune associé à une augmentation des migrations alternantes engendre des déplacements importants.</a:t>
            </a:r>
          </a:p>
          <a:p>
            <a:pPr algn="just"/>
            <a:r>
              <a:rPr lang="fr-FR" sz="1300" dirty="0">
                <a:latin typeface="Titillium Up" panose="00000500000000000000" pitchFamily="50" charset="0"/>
              </a:rPr>
              <a:t>Compte tenu de la facilité d’accès à l’A85, les déplacements se font essentiellement avec des véhicules personnels</a:t>
            </a:r>
          </a:p>
          <a:p>
            <a:pPr algn="just"/>
            <a:r>
              <a:rPr lang="fr-FR" sz="1300" dirty="0">
                <a:latin typeface="Titillium Up" panose="00000500000000000000" pitchFamily="50" charset="0"/>
                <a:sym typeface="Wingdings" panose="05000000000000000000" pitchFamily="2" charset="2"/>
              </a:rPr>
              <a:t>la dichotomie entre le lieu de travail et le lieu de résidence est en effet de plus en plus forte.</a:t>
            </a:r>
            <a:endParaRPr lang="fr-FR" sz="1300" dirty="0">
              <a:latin typeface="Titillium Up" panose="00000500000000000000" pitchFamily="50" charset="0"/>
            </a:endParaRP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Force est de constater l’importance grandissante de la place de la voiture sur le territoire avec </a:t>
            </a:r>
            <a:r>
              <a:rPr lang="fr-FR" sz="1300" dirty="0" smtClean="0">
                <a:latin typeface="Titillium Up" panose="00000500000000000000" pitchFamily="50" charset="0"/>
              </a:rPr>
              <a:t>plus de </a:t>
            </a:r>
            <a:r>
              <a:rPr lang="fr-FR" sz="1300" dirty="0">
                <a:latin typeface="Titillium Up" panose="00000500000000000000" pitchFamily="50" charset="0"/>
              </a:rPr>
              <a:t>la moitié de la population possédant au moins deux voitures – un constat qui augmente légèrement entre </a:t>
            </a:r>
            <a:r>
              <a:rPr lang="fr-FR" sz="1300" dirty="0" smtClean="0">
                <a:latin typeface="Titillium Up" panose="00000500000000000000" pitchFamily="50" charset="0"/>
              </a:rPr>
              <a:t>2007 </a:t>
            </a:r>
            <a:r>
              <a:rPr lang="fr-FR" sz="1300" dirty="0">
                <a:latin typeface="Titillium Up" panose="00000500000000000000" pitchFamily="50" charset="0"/>
              </a:rPr>
              <a:t>et </a:t>
            </a:r>
            <a:r>
              <a:rPr lang="fr-FR" sz="1300" dirty="0" smtClean="0">
                <a:latin typeface="Titillium Up" panose="00000500000000000000" pitchFamily="50" charset="0"/>
              </a:rPr>
              <a:t>2017</a:t>
            </a:r>
            <a:endParaRPr lang="fr-FR" sz="1300" dirty="0">
              <a:latin typeface="Titillium Up" panose="00000500000000000000" pitchFamily="50" charset="0"/>
            </a:endParaRPr>
          </a:p>
        </p:txBody>
      </p:sp>
      <p:pic>
        <p:nvPicPr>
          <p:cNvPr id="7" name="Image 6">
            <a:extLst>
              <a:ext uri="{FF2B5EF4-FFF2-40B4-BE49-F238E27FC236}">
                <a16:creationId xmlns="" xmlns:a16="http://schemas.microsoft.com/office/drawing/2014/main" id="{B4CBD9AB-393F-4C2A-A8CD-272DBCEDCBA2}"/>
              </a:ext>
            </a:extLst>
          </p:cNvPr>
          <p:cNvPicPr>
            <a:picLocks noChangeAspect="1"/>
          </p:cNvPicPr>
          <p:nvPr/>
        </p:nvPicPr>
        <p:blipFill rotWithShape="1">
          <a:blip r:embed="rId3"/>
          <a:srcRect r="3941" b="9093"/>
          <a:stretch/>
        </p:blipFill>
        <p:spPr>
          <a:xfrm>
            <a:off x="4415256" y="1773499"/>
            <a:ext cx="4125474" cy="2400031"/>
          </a:xfrm>
          <a:prstGeom prst="rect">
            <a:avLst/>
          </a:prstGeom>
          <a:ln>
            <a:noFill/>
          </a:ln>
          <a:effectLst>
            <a:outerShdw blurRad="292100" dist="139700" dir="2700000" algn="tl" rotWithShape="0">
              <a:srgbClr val="333333">
                <a:alpha val="65000"/>
              </a:srgbClr>
            </a:outerShdw>
          </a:effectLst>
        </p:spPr>
      </p:pic>
      <p:sp>
        <p:nvSpPr>
          <p:cNvPr id="14"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5"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pic>
        <p:nvPicPr>
          <p:cNvPr id="9" name="Image 8"/>
          <p:cNvPicPr>
            <a:picLocks noChangeAspect="1"/>
          </p:cNvPicPr>
          <p:nvPr/>
        </p:nvPicPr>
        <p:blipFill rotWithShape="1">
          <a:blip r:embed="rId5"/>
          <a:srcRect l="25963" t="52249" r="32783" b="18414"/>
          <a:stretch/>
        </p:blipFill>
        <p:spPr>
          <a:xfrm>
            <a:off x="354555" y="4521900"/>
            <a:ext cx="5498938" cy="2199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6343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11</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190706" y="1102189"/>
            <a:ext cx="7765670" cy="584775"/>
          </a:xfrm>
          <a:prstGeom prst="rect">
            <a:avLst/>
          </a:prstGeom>
          <a:noFill/>
        </p:spPr>
        <p:txBody>
          <a:bodyPr wrap="square" rtlCol="0">
            <a:spAutoFit/>
          </a:bodyPr>
          <a:lstStyle/>
          <a:p>
            <a:r>
              <a:rPr lang="fr-FR" sz="1600" dirty="0" smtClean="0">
                <a:solidFill>
                  <a:srgbClr val="C00000"/>
                </a:solidFill>
                <a:latin typeface="Titillium Up" panose="00000500000000000000" pitchFamily="50" charset="0"/>
              </a:rPr>
              <a:t>Portrait économique communal : une </a:t>
            </a:r>
            <a:r>
              <a:rPr lang="fr-FR" sz="1600" dirty="0">
                <a:solidFill>
                  <a:srgbClr val="C00000"/>
                </a:solidFill>
                <a:latin typeface="Titillium Up" panose="00000500000000000000" pitchFamily="50" charset="0"/>
              </a:rPr>
              <a:t>population mobile avec des déplacements motorisés importants</a:t>
            </a:r>
            <a:endParaRPr lang="fr-FR" sz="1500" i="1" dirty="0">
              <a:solidFill>
                <a:srgbClr val="C00000"/>
              </a:solidFill>
              <a:latin typeface="Titillium Up" panose="00000500000000000000" pitchFamily="50" charset="0"/>
            </a:endParaRPr>
          </a:p>
        </p:txBody>
      </p:sp>
      <p:sp>
        <p:nvSpPr>
          <p:cNvPr id="3" name="ZoneTexte 2">
            <a:extLst>
              <a:ext uri="{FF2B5EF4-FFF2-40B4-BE49-F238E27FC236}">
                <a16:creationId xmlns="" xmlns:a16="http://schemas.microsoft.com/office/drawing/2014/main" id="{6CF216A3-CAB6-46EA-9A5A-0D8B67C84353}"/>
              </a:ext>
            </a:extLst>
          </p:cNvPr>
          <p:cNvSpPr txBox="1"/>
          <p:nvPr/>
        </p:nvSpPr>
        <p:spPr>
          <a:xfrm>
            <a:off x="250960" y="2708920"/>
            <a:ext cx="4119473" cy="3293209"/>
          </a:xfrm>
          <a:prstGeom prst="rect">
            <a:avLst/>
          </a:prstGeom>
          <a:noFill/>
        </p:spPr>
        <p:txBody>
          <a:bodyPr wrap="square" rtlCol="0">
            <a:spAutoFit/>
          </a:bodyPr>
          <a:lstStyle/>
          <a:p>
            <a:pPr marL="285750" indent="-285750" algn="just">
              <a:buFont typeface="Arial" panose="020B0604020202020204" pitchFamily="34" charset="0"/>
              <a:buChar char="•"/>
            </a:pPr>
            <a:r>
              <a:rPr lang="fr-FR" sz="1300" dirty="0">
                <a:latin typeface="Titillium Up" panose="00000500000000000000" pitchFamily="50" charset="0"/>
              </a:rPr>
              <a:t>Sorigny fait partie du secteur sud dans l’analyse des flux de déplacements domicile-travail</a:t>
            </a:r>
          </a:p>
          <a:p>
            <a:pPr marL="285750" indent="-285750" algn="just">
              <a:buFont typeface="Arial" panose="020B0604020202020204" pitchFamily="34" charset="0"/>
              <a:buChar char="•"/>
            </a:pPr>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Au sein de ce secteur, les déplacements y sont importants vers le cœur métropolitain à hauteur de 56,6% (déplacements pendulaires)</a:t>
            </a:r>
          </a:p>
          <a:p>
            <a:pPr marL="285750" indent="-285750" algn="just">
              <a:buFont typeface="Arial" panose="020B0604020202020204" pitchFamily="34" charset="0"/>
              <a:buChar char="•"/>
            </a:pPr>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Des déplacements au sein du secteur sud qui restent relativement importants avec un peu plus de 25%</a:t>
            </a:r>
          </a:p>
          <a:p>
            <a:pPr marL="285750" indent="-285750" algn="just">
              <a:buFont typeface="Arial" panose="020B0604020202020204" pitchFamily="34" charset="0"/>
              <a:buChar char="•"/>
            </a:pPr>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Mais un pourcentage des déplacements en direction de ce secteur qui reste faible</a:t>
            </a:r>
          </a:p>
        </p:txBody>
      </p:sp>
      <p:pic>
        <p:nvPicPr>
          <p:cNvPr id="6" name="Image 5">
            <a:extLst>
              <a:ext uri="{FF2B5EF4-FFF2-40B4-BE49-F238E27FC236}">
                <a16:creationId xmlns="" xmlns:a16="http://schemas.microsoft.com/office/drawing/2014/main" id="{BB7E4B4D-E412-4575-99C1-4E74CE06A845}"/>
              </a:ext>
            </a:extLst>
          </p:cNvPr>
          <p:cNvPicPr>
            <a:picLocks noChangeAspect="1"/>
          </p:cNvPicPr>
          <p:nvPr/>
        </p:nvPicPr>
        <p:blipFill>
          <a:blip r:embed="rId3"/>
          <a:stretch>
            <a:fillRect/>
          </a:stretch>
        </p:blipFill>
        <p:spPr>
          <a:xfrm>
            <a:off x="5004048" y="3332420"/>
            <a:ext cx="2810998" cy="3310388"/>
          </a:xfrm>
          <a:prstGeom prst="rect">
            <a:avLst/>
          </a:prstGeom>
        </p:spPr>
      </p:pic>
      <p:pic>
        <p:nvPicPr>
          <p:cNvPr id="14" name="Image 13">
            <a:extLst>
              <a:ext uri="{FF2B5EF4-FFF2-40B4-BE49-F238E27FC236}">
                <a16:creationId xmlns="" xmlns:a16="http://schemas.microsoft.com/office/drawing/2014/main" id="{26963B42-969C-4F42-81DC-A96C2A386B55}"/>
              </a:ext>
            </a:extLst>
          </p:cNvPr>
          <p:cNvPicPr>
            <a:picLocks noChangeAspect="1"/>
          </p:cNvPicPr>
          <p:nvPr/>
        </p:nvPicPr>
        <p:blipFill>
          <a:blip r:embed="rId4"/>
          <a:stretch>
            <a:fillRect/>
          </a:stretch>
        </p:blipFill>
        <p:spPr>
          <a:xfrm>
            <a:off x="4918031" y="1521919"/>
            <a:ext cx="3286954" cy="1654581"/>
          </a:xfrm>
          <a:prstGeom prst="rect">
            <a:avLst/>
          </a:prstGeom>
        </p:spPr>
      </p:pic>
      <p:sp>
        <p:nvSpPr>
          <p:cNvPr id="16" name="Ellipse 15">
            <a:extLst>
              <a:ext uri="{FF2B5EF4-FFF2-40B4-BE49-F238E27FC236}">
                <a16:creationId xmlns="" xmlns:a16="http://schemas.microsoft.com/office/drawing/2014/main" id="{B2CF6DC8-2A21-402E-956E-2C03AFAAE113}"/>
              </a:ext>
            </a:extLst>
          </p:cNvPr>
          <p:cNvSpPr/>
          <p:nvPr/>
        </p:nvSpPr>
        <p:spPr>
          <a:xfrm>
            <a:off x="6114265" y="5753618"/>
            <a:ext cx="504056" cy="783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7"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Tree>
    <p:extLst>
      <p:ext uri="{BB962C8B-B14F-4D97-AF65-F5344CB8AC3E}">
        <p14:creationId xmlns:p14="http://schemas.microsoft.com/office/powerpoint/2010/main" val="346693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12</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ZoneTexte 8">
            <a:extLst>
              <a:ext uri="{FF2B5EF4-FFF2-40B4-BE49-F238E27FC236}">
                <a16:creationId xmlns="" xmlns:a16="http://schemas.microsoft.com/office/drawing/2014/main" id="{43030D91-6377-4014-9363-59DF7D300C7C}"/>
              </a:ext>
            </a:extLst>
          </p:cNvPr>
          <p:cNvSpPr txBox="1"/>
          <p:nvPr/>
        </p:nvSpPr>
        <p:spPr>
          <a:xfrm>
            <a:off x="215008" y="1461761"/>
            <a:ext cx="8325722" cy="4185761"/>
          </a:xfrm>
          <a:prstGeom prst="rect">
            <a:avLst/>
          </a:prstGeom>
          <a:solidFill>
            <a:schemeClr val="bg2">
              <a:lumMod val="90000"/>
            </a:schemeClr>
          </a:solidFill>
          <a:ln w="38100">
            <a:solidFill>
              <a:schemeClr val="accent2">
                <a:lumMod val="75000"/>
              </a:schemeClr>
            </a:solidFill>
            <a:prstDash val="sysDash"/>
          </a:ln>
        </p:spPr>
        <p:txBody>
          <a:bodyPr wrap="square" rtlCol="0">
            <a:spAutoFit/>
          </a:bodyPr>
          <a:lstStyle/>
          <a:p>
            <a:pPr algn="just"/>
            <a:r>
              <a:rPr lang="fr-FR" sz="1400" b="1" i="1" dirty="0">
                <a:latin typeface="Titillium Up" panose="00000500000000000000" pitchFamily="50" charset="0"/>
              </a:rPr>
              <a:t>Ce qu’il faut retenir concernant l’analyse économique du territoire :</a:t>
            </a:r>
          </a:p>
          <a:p>
            <a:pPr algn="just"/>
            <a:endParaRPr lang="fr-FR" sz="1400" b="1" i="1" dirty="0">
              <a:latin typeface="Titillium Up" panose="00000500000000000000" pitchFamily="50" charset="0"/>
            </a:endParaRPr>
          </a:p>
          <a:p>
            <a:pPr marL="285750" indent="-285750" algn="just">
              <a:buFontTx/>
              <a:buChar char="-"/>
            </a:pPr>
            <a:r>
              <a:rPr lang="fr-FR" sz="1400" b="1" i="1" dirty="0">
                <a:solidFill>
                  <a:srgbClr val="C00000"/>
                </a:solidFill>
                <a:latin typeface="Titillium Up" panose="00000500000000000000" pitchFamily="50" charset="0"/>
              </a:rPr>
              <a:t>Une commune globalement active avec une création importante d’établissements ces dernières années grâce au  développement de la ZI La Grange Barbier et de l’ISOPARC. Cette dernière permet une économie dynamique à vocation nationale en lien avec l’Europe</a:t>
            </a:r>
          </a:p>
          <a:p>
            <a:pPr algn="just"/>
            <a:endParaRPr lang="fr-FR" sz="1400" b="1" i="1" dirty="0">
              <a:solidFill>
                <a:srgbClr val="C00000"/>
              </a:solidFill>
              <a:latin typeface="Titillium Up" panose="00000500000000000000" pitchFamily="50" charset="0"/>
            </a:endParaRPr>
          </a:p>
          <a:p>
            <a:pPr marL="285750" indent="-285750" algn="just">
              <a:buFontTx/>
              <a:buChar char="-"/>
            </a:pPr>
            <a:r>
              <a:rPr lang="fr-FR" sz="1400" b="1" i="1" dirty="0">
                <a:solidFill>
                  <a:srgbClr val="C00000"/>
                </a:solidFill>
                <a:latin typeface="Titillium Up" panose="00000500000000000000" pitchFamily="50" charset="0"/>
              </a:rPr>
              <a:t>Une capacité d’accueil touristique moins importante qu’elle ne l’a été. Une attractivité touristique qui se maintient grâce à la présence du Château de Longue Plaine et plus généralement avec l’activité touristique qu’offre la Vallée de la Loire</a:t>
            </a:r>
          </a:p>
          <a:p>
            <a:pPr marL="285750" indent="-285750" algn="just">
              <a:buFontTx/>
              <a:buChar char="-"/>
            </a:pPr>
            <a:endParaRPr lang="fr-FR" sz="1400" b="1" i="1" dirty="0">
              <a:solidFill>
                <a:srgbClr val="C00000"/>
              </a:solidFill>
              <a:latin typeface="Titillium Up" panose="00000500000000000000" pitchFamily="50" charset="0"/>
            </a:endParaRPr>
          </a:p>
          <a:p>
            <a:pPr marL="285750" indent="-285750" algn="just">
              <a:buFontTx/>
              <a:buChar char="-"/>
            </a:pPr>
            <a:r>
              <a:rPr lang="fr-FR" sz="1400" b="1" i="1" dirty="0">
                <a:solidFill>
                  <a:srgbClr val="C00000"/>
                </a:solidFill>
                <a:latin typeface="Titillium Up" panose="00000500000000000000" pitchFamily="50" charset="0"/>
              </a:rPr>
              <a:t>Malgré une attractivité économique affirmée (ISOPARC) et un faible taux de chômage, Sorigny est une commune qui reste essentiellement résidentielle, incluant des déplacements importants de la population vers des secteurs économiques à proximité</a:t>
            </a:r>
          </a:p>
          <a:p>
            <a:pPr marL="285750" indent="-285750" algn="just">
              <a:buFontTx/>
              <a:buChar char="-"/>
            </a:pPr>
            <a:endParaRPr lang="fr-FR" sz="1400" b="1" i="1" dirty="0">
              <a:solidFill>
                <a:srgbClr val="C00000"/>
              </a:solidFill>
              <a:latin typeface="Titillium Up" panose="00000500000000000000" pitchFamily="50" charset="0"/>
            </a:endParaRPr>
          </a:p>
          <a:p>
            <a:pPr marL="285750" indent="-285750" algn="just">
              <a:buFontTx/>
              <a:buChar char="-"/>
            </a:pPr>
            <a:r>
              <a:rPr lang="fr-FR" sz="1400" b="1" i="1" dirty="0">
                <a:solidFill>
                  <a:srgbClr val="C00000"/>
                </a:solidFill>
                <a:latin typeface="Titillium Up" panose="00000500000000000000" pitchFamily="50" charset="0"/>
              </a:rPr>
              <a:t>Le profil des actifs se </a:t>
            </a:r>
            <a:r>
              <a:rPr lang="fr-FR" sz="1400" b="1" i="1" dirty="0" smtClean="0">
                <a:solidFill>
                  <a:srgbClr val="C00000"/>
                </a:solidFill>
                <a:latin typeface="Titillium Up" panose="00000500000000000000" pitchFamily="50" charset="0"/>
              </a:rPr>
              <a:t>divise </a:t>
            </a:r>
            <a:r>
              <a:rPr lang="fr-FR" sz="1400" b="1" i="1" dirty="0">
                <a:solidFill>
                  <a:srgbClr val="C00000"/>
                </a:solidFill>
                <a:latin typeface="Titillium Up" panose="00000500000000000000" pitchFamily="50" charset="0"/>
              </a:rPr>
              <a:t>principalement en trois CSP  : professions intermédiaires, employés et ouvriers. La part la plus représentée est cependant celle des ouvriers, qui a très nettement augmenté entre 2009 et </a:t>
            </a:r>
            <a:r>
              <a:rPr lang="fr-FR" sz="1400" b="1" i="1" dirty="0" smtClean="0">
                <a:solidFill>
                  <a:srgbClr val="C00000"/>
                </a:solidFill>
                <a:latin typeface="Titillium Up" panose="00000500000000000000" pitchFamily="50" charset="0"/>
              </a:rPr>
              <a:t>2017 </a:t>
            </a:r>
            <a:r>
              <a:rPr lang="fr-FR" sz="1400" b="1" i="1" dirty="0">
                <a:solidFill>
                  <a:srgbClr val="C00000"/>
                </a:solidFill>
                <a:latin typeface="Titillium Up" panose="00000500000000000000" pitchFamily="50" charset="0"/>
              </a:rPr>
              <a:t>(+</a:t>
            </a:r>
            <a:r>
              <a:rPr lang="fr-FR" sz="1400" b="1" i="1" dirty="0" smtClean="0">
                <a:solidFill>
                  <a:srgbClr val="C00000"/>
                </a:solidFill>
                <a:latin typeface="Titillium Up" panose="00000500000000000000" pitchFamily="50" charset="0"/>
              </a:rPr>
              <a:t>37</a:t>
            </a:r>
            <a:r>
              <a:rPr lang="fr-FR" sz="1400" b="1" i="1" dirty="0">
                <a:solidFill>
                  <a:srgbClr val="C00000"/>
                </a:solidFill>
                <a:latin typeface="Titillium Up" panose="00000500000000000000" pitchFamily="50" charset="0"/>
              </a:rPr>
              <a:t>%), , notamment avec la création et l’implantation d’entreprises au sein du parc d’activité ISOPARC.</a:t>
            </a:r>
          </a:p>
          <a:p>
            <a:pPr algn="just"/>
            <a:endParaRPr lang="fr-FR" sz="1400" b="1" i="1" dirty="0">
              <a:solidFill>
                <a:srgbClr val="C00000"/>
              </a:solidFill>
              <a:latin typeface="Titillium Up" panose="00000500000000000000" pitchFamily="50" charset="0"/>
            </a:endParaRPr>
          </a:p>
          <a:p>
            <a:pPr marL="285750" indent="-285750" algn="just">
              <a:buFontTx/>
              <a:buChar char="-"/>
            </a:pPr>
            <a:endParaRPr lang="fr-FR" sz="1400" b="1" i="1" dirty="0">
              <a:solidFill>
                <a:srgbClr val="C00000"/>
              </a:solidFill>
              <a:latin typeface="Titillium Up" panose="00000500000000000000" pitchFamily="50" charset="0"/>
            </a:endParaRPr>
          </a:p>
        </p:txBody>
      </p:sp>
      <p:sp>
        <p:nvSpPr>
          <p:cNvPr id="1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Tree>
    <p:extLst>
      <p:ext uri="{BB962C8B-B14F-4D97-AF65-F5344CB8AC3E}">
        <p14:creationId xmlns:p14="http://schemas.microsoft.com/office/powerpoint/2010/main" val="290577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2"/>
          <a:srcRect l="32057" t="12789" r="36273" b="1982"/>
          <a:stretch/>
        </p:blipFill>
        <p:spPr>
          <a:xfrm>
            <a:off x="5099107" y="944724"/>
            <a:ext cx="3456451" cy="5813592"/>
          </a:xfrm>
          <a:prstGeom prst="rect">
            <a:avLst/>
          </a:prstGeom>
          <a:ln>
            <a:noFill/>
          </a:ln>
          <a:effectLst>
            <a:outerShdw blurRad="292100" dist="139700" dir="2700000" algn="tl" rotWithShape="0">
              <a:srgbClr val="333333">
                <a:alpha val="65000"/>
              </a:srgbClr>
            </a:outerShdw>
          </a:effectLst>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8907" y="883639"/>
            <a:ext cx="4880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C00000"/>
                </a:solidFill>
                <a:effectLst/>
                <a:uLnTx/>
                <a:uFillTx/>
                <a:latin typeface="Titillium Up" panose="00000500000000000000" pitchFamily="50" charset="0"/>
                <a:ea typeface="+mn-ea"/>
                <a:cs typeface="+mn-cs"/>
              </a:rPr>
              <a:t>Les grandes unités urbaines : une diversification des urbanités qui s’égrènent le long des axes structurants</a:t>
            </a:r>
            <a:endParaRPr kumimoji="0" lang="fr-FR" sz="1500" b="0" i="1" u="none" strike="noStrike" kern="1200" cap="none" spc="0" normalizeH="0" baseline="0" noProof="0" dirty="0">
              <a:ln>
                <a:noFill/>
              </a:ln>
              <a:solidFill>
                <a:srgbClr val="C00000"/>
              </a:solidFill>
              <a:effectLst/>
              <a:uLnTx/>
              <a:uFillTx/>
              <a:latin typeface="Titillium Up" panose="00000500000000000000" pitchFamily="50" charset="0"/>
              <a:ea typeface="+mn-ea"/>
              <a:cs typeface="+mn-cs"/>
            </a:endParaRPr>
          </a:p>
        </p:txBody>
      </p:sp>
      <p:sp>
        <p:nvSpPr>
          <p:cNvPr id="6" name="ZoneTexte 5">
            <a:extLst>
              <a:ext uri="{FF2B5EF4-FFF2-40B4-BE49-F238E27FC236}">
                <a16:creationId xmlns="" xmlns:a16="http://schemas.microsoft.com/office/drawing/2014/main" id="{2F276C18-DACB-44C4-B6FC-C173D7391CCB}"/>
              </a:ext>
            </a:extLst>
          </p:cNvPr>
          <p:cNvSpPr txBox="1"/>
          <p:nvPr/>
        </p:nvSpPr>
        <p:spPr>
          <a:xfrm>
            <a:off x="103045" y="1746865"/>
            <a:ext cx="4876862"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1- Un village linéaire de plateau caractérisé par un ancien village-rue établi le long de la RD910 mais qui s’est bien étoffé depuis lors pour adopter une morphologie en étoile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On peut cependant remarquer que si la RD constitue un axe de développement, une excroissance s’est étirée vers l’est – La </a:t>
            </a:r>
            <a:r>
              <a:rPr kumimoji="0" lang="fr-FR" sz="1200" b="0" i="0" u="none" strike="noStrike" kern="1200" cap="none" spc="0" normalizeH="0" baseline="0" noProof="0" dirty="0" err="1">
                <a:ln>
                  <a:noFill/>
                </a:ln>
                <a:solidFill>
                  <a:prstClr val="black"/>
                </a:solidFill>
                <a:effectLst/>
                <a:uLnTx/>
                <a:uFillTx/>
                <a:latin typeface="Titillium Up" panose="00000500000000000000" pitchFamily="50" charset="0"/>
                <a:ea typeface="+mn-ea"/>
                <a:cs typeface="+mn-cs"/>
              </a:rPr>
              <a:t>Genevray</a:t>
            </a: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Une urbanisation de type « grappes pavillonnaires » qui ont peu à peu donné une épaisseur au tissu urbain.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Le territoire est cependant marqué par un éclatement de la zone agglomérée en 2 centralités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2- un secteur d’accroche directe à Montbazon (</a:t>
            </a:r>
            <a:r>
              <a:rPr kumimoji="0" lang="fr-FR" sz="1200" b="0" i="0" u="none" strike="noStrike" kern="1200" cap="none" spc="0" normalizeH="0" baseline="0" noProof="0" dirty="0" err="1">
                <a:ln>
                  <a:noFill/>
                </a:ln>
                <a:solidFill>
                  <a:prstClr val="black"/>
                </a:solidFill>
                <a:effectLst/>
                <a:uLnTx/>
                <a:uFillTx/>
                <a:latin typeface="Titillium Up" panose="00000500000000000000" pitchFamily="50" charset="0"/>
                <a:ea typeface="+mn-ea"/>
                <a:cs typeface="+mn-cs"/>
              </a:rPr>
              <a:t>Bordebure</a:t>
            </a: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 qui constitue une avancée de la zone urbaine de Montbazon sur </a:t>
            </a:r>
            <a:r>
              <a:rPr kumimoji="0" lang="fr-FR" sz="1200" b="0" i="0" u="none" strike="noStrike" kern="1200" cap="none" spc="0" normalizeH="0" baseline="0" noProof="0" dirty="0" err="1">
                <a:ln>
                  <a:noFill/>
                </a:ln>
                <a:solidFill>
                  <a:prstClr val="black"/>
                </a:solidFill>
                <a:effectLst/>
                <a:uLnTx/>
                <a:uFillTx/>
                <a:latin typeface="Titillium Up" panose="00000500000000000000" pitchFamily="50" charset="0"/>
                <a:ea typeface="+mn-ea"/>
                <a:cs typeface="+mn-cs"/>
              </a:rPr>
              <a:t>Sorigny</a:t>
            </a: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 La ZAI des Granges Barbier assure une continuité urbaine entre les deux communes, confortée par le développement d’un village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3- </a:t>
            </a:r>
            <a:r>
              <a:rPr kumimoji="0" lang="fr-FR" sz="1200" b="0" i="0" u="none" strike="noStrike" kern="1200" cap="none" spc="0" normalizeH="0" baseline="0" noProof="0" dirty="0" err="1">
                <a:ln>
                  <a:noFill/>
                </a:ln>
                <a:solidFill>
                  <a:prstClr val="black"/>
                </a:solidFill>
                <a:effectLst/>
                <a:uLnTx/>
                <a:uFillTx/>
                <a:latin typeface="Titillium Up" panose="00000500000000000000" pitchFamily="50" charset="0"/>
                <a:ea typeface="+mn-ea"/>
                <a:cs typeface="+mn-cs"/>
              </a:rPr>
              <a:t>Isoparc</a:t>
            </a: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 qui recouvre désormais une soixantaine d’ha construits pour une centaine d’ha aménagés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4- Le chantier de la LGV réparti de part et d’autre de l’échangeur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5- Un habitat dispersé dans la zone rurale sous forme de petits « villages-rues » sans profondeur, édifiés le long des voies de desserte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p:txBody>
      </p:sp>
      <p:pic>
        <p:nvPicPr>
          <p:cNvPr id="14" name="Image 13">
            <a:extLst>
              <a:ext uri="{FF2B5EF4-FFF2-40B4-BE49-F238E27FC236}">
                <a16:creationId xmlns="" xmlns:a16="http://schemas.microsoft.com/office/drawing/2014/main" id="{E408D5A7-262B-4B9C-AEF6-AA852B9950C9}"/>
              </a:ext>
            </a:extLst>
          </p:cNvPr>
          <p:cNvPicPr>
            <a:picLocks noChangeAspect="1"/>
          </p:cNvPicPr>
          <p:nvPr/>
        </p:nvPicPr>
        <p:blipFill>
          <a:blip r:embed="rId4"/>
          <a:stretch>
            <a:fillRect/>
          </a:stretch>
        </p:blipFill>
        <p:spPr>
          <a:xfrm>
            <a:off x="6886653" y="4198972"/>
            <a:ext cx="1654077" cy="2072208"/>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rotWithShape="1">
          <a:blip r:embed="rId2"/>
          <a:srcRect l="82920" t="31073" b="63381"/>
          <a:stretch/>
        </p:blipFill>
        <p:spPr>
          <a:xfrm>
            <a:off x="6122634" y="6314042"/>
            <a:ext cx="2483824" cy="504056"/>
          </a:xfrm>
          <a:prstGeom prst="rect">
            <a:avLst/>
          </a:prstGeom>
        </p:spPr>
      </p:pic>
      <p:sp>
        <p:nvSpPr>
          <p:cNvPr id="16" name="ZoneTexte 15">
            <a:extLst>
              <a:ext uri="{FF2B5EF4-FFF2-40B4-BE49-F238E27FC236}">
                <a16:creationId xmlns="" xmlns:a16="http://schemas.microsoft.com/office/drawing/2014/main" id="{B8A44A6E-97CF-40CE-BC3E-F0D67DAFC51E}"/>
              </a:ext>
            </a:extLst>
          </p:cNvPr>
          <p:cNvSpPr txBox="1"/>
          <p:nvPr/>
        </p:nvSpPr>
        <p:spPr>
          <a:xfrm>
            <a:off x="2883910" y="6396793"/>
            <a:ext cx="21336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Unités bâties – 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Source / </a:t>
            </a:r>
            <a:r>
              <a:rPr kumimoji="0" lang="fr-FR" sz="8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Géoportail</a:t>
            </a:r>
            <a:r>
              <a:rPr kumimoji="0" lang="fr-FR"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p:txBody>
      </p:sp>
      <p:sp>
        <p:nvSpPr>
          <p:cNvPr id="9" name="Forme libre 8"/>
          <p:cNvSpPr/>
          <p:nvPr/>
        </p:nvSpPr>
        <p:spPr>
          <a:xfrm>
            <a:off x="6629400" y="2066925"/>
            <a:ext cx="542925" cy="476250"/>
          </a:xfrm>
          <a:custGeom>
            <a:avLst/>
            <a:gdLst>
              <a:gd name="connsiteX0" fmla="*/ 542925 w 542925"/>
              <a:gd name="connsiteY0" fmla="*/ 257175 h 476250"/>
              <a:gd name="connsiteX1" fmla="*/ 504825 w 542925"/>
              <a:gd name="connsiteY1" fmla="*/ 85725 h 476250"/>
              <a:gd name="connsiteX2" fmla="*/ 219075 w 542925"/>
              <a:gd name="connsiteY2" fmla="*/ 0 h 476250"/>
              <a:gd name="connsiteX3" fmla="*/ 0 w 542925"/>
              <a:gd name="connsiteY3" fmla="*/ 47625 h 476250"/>
              <a:gd name="connsiteX4" fmla="*/ 66675 w 542925"/>
              <a:gd name="connsiteY4" fmla="*/ 171450 h 476250"/>
              <a:gd name="connsiteX5" fmla="*/ 9525 w 542925"/>
              <a:gd name="connsiteY5" fmla="*/ 314325 h 476250"/>
              <a:gd name="connsiteX6" fmla="*/ 66675 w 542925"/>
              <a:gd name="connsiteY6" fmla="*/ 476250 h 476250"/>
              <a:gd name="connsiteX7" fmla="*/ 219075 w 542925"/>
              <a:gd name="connsiteY7" fmla="*/ 476250 h 476250"/>
              <a:gd name="connsiteX8" fmla="*/ 333375 w 542925"/>
              <a:gd name="connsiteY8" fmla="*/ 342900 h 476250"/>
              <a:gd name="connsiteX9" fmla="*/ 542925 w 542925"/>
              <a:gd name="connsiteY9" fmla="*/ 400050 h 476250"/>
              <a:gd name="connsiteX10" fmla="*/ 542925 w 542925"/>
              <a:gd name="connsiteY10" fmla="*/ 25717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925" h="476250">
                <a:moveTo>
                  <a:pt x="542925" y="257175"/>
                </a:moveTo>
                <a:lnTo>
                  <a:pt x="504825" y="85725"/>
                </a:lnTo>
                <a:lnTo>
                  <a:pt x="219075" y="0"/>
                </a:lnTo>
                <a:lnTo>
                  <a:pt x="0" y="47625"/>
                </a:lnTo>
                <a:lnTo>
                  <a:pt x="66675" y="171450"/>
                </a:lnTo>
                <a:lnTo>
                  <a:pt x="9525" y="314325"/>
                </a:lnTo>
                <a:lnTo>
                  <a:pt x="66675" y="476250"/>
                </a:lnTo>
                <a:lnTo>
                  <a:pt x="219075" y="476250"/>
                </a:lnTo>
                <a:lnTo>
                  <a:pt x="333375" y="342900"/>
                </a:lnTo>
                <a:lnTo>
                  <a:pt x="542925" y="400050"/>
                </a:lnTo>
                <a:lnTo>
                  <a:pt x="542925" y="257175"/>
                </a:lnTo>
                <a:close/>
              </a:path>
            </a:pathLst>
          </a:custGeom>
          <a:solidFill>
            <a:srgbClr val="CC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orme libre 9"/>
          <p:cNvSpPr/>
          <p:nvPr/>
        </p:nvSpPr>
        <p:spPr>
          <a:xfrm>
            <a:off x="7543800" y="1390650"/>
            <a:ext cx="228600" cy="238125"/>
          </a:xfrm>
          <a:custGeom>
            <a:avLst/>
            <a:gdLst>
              <a:gd name="connsiteX0" fmla="*/ 47625 w 209550"/>
              <a:gd name="connsiteY0" fmla="*/ 0 h 238125"/>
              <a:gd name="connsiteX1" fmla="*/ 0 w 209550"/>
              <a:gd name="connsiteY1" fmla="*/ 238125 h 238125"/>
              <a:gd name="connsiteX2" fmla="*/ 152400 w 209550"/>
              <a:gd name="connsiteY2" fmla="*/ 209550 h 238125"/>
              <a:gd name="connsiteX3" fmla="*/ 209550 w 209550"/>
              <a:gd name="connsiteY3" fmla="*/ 171450 h 238125"/>
              <a:gd name="connsiteX4" fmla="*/ 190500 w 209550"/>
              <a:gd name="connsiteY4" fmla="*/ 133350 h 238125"/>
              <a:gd name="connsiteX5" fmla="*/ 47625 w 209550"/>
              <a:gd name="connsiteY5" fmla="*/ 0 h 238125"/>
              <a:gd name="connsiteX0" fmla="*/ 66675 w 228600"/>
              <a:gd name="connsiteY0" fmla="*/ 0 h 238125"/>
              <a:gd name="connsiteX1" fmla="*/ 0 w 228600"/>
              <a:gd name="connsiteY1" fmla="*/ 238125 h 238125"/>
              <a:gd name="connsiteX2" fmla="*/ 171450 w 228600"/>
              <a:gd name="connsiteY2" fmla="*/ 209550 h 238125"/>
              <a:gd name="connsiteX3" fmla="*/ 228600 w 228600"/>
              <a:gd name="connsiteY3" fmla="*/ 171450 h 238125"/>
              <a:gd name="connsiteX4" fmla="*/ 209550 w 228600"/>
              <a:gd name="connsiteY4" fmla="*/ 133350 h 238125"/>
              <a:gd name="connsiteX5" fmla="*/ 66675 w 228600"/>
              <a:gd name="connsiteY5"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238125">
                <a:moveTo>
                  <a:pt x="66675" y="0"/>
                </a:moveTo>
                <a:lnTo>
                  <a:pt x="0" y="238125"/>
                </a:lnTo>
                <a:lnTo>
                  <a:pt x="171450" y="209550"/>
                </a:lnTo>
                <a:lnTo>
                  <a:pt x="228600" y="171450"/>
                </a:lnTo>
                <a:lnTo>
                  <a:pt x="209550" y="133350"/>
                </a:lnTo>
                <a:lnTo>
                  <a:pt x="66675" y="0"/>
                </a:lnTo>
                <a:close/>
              </a:path>
            </a:pathLst>
          </a:custGeom>
          <a:solidFill>
            <a:srgbClr val="CC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orme libre 16"/>
          <p:cNvSpPr/>
          <p:nvPr/>
        </p:nvSpPr>
        <p:spPr>
          <a:xfrm>
            <a:off x="7443788" y="2824163"/>
            <a:ext cx="295275" cy="185737"/>
          </a:xfrm>
          <a:custGeom>
            <a:avLst/>
            <a:gdLst>
              <a:gd name="connsiteX0" fmla="*/ 19050 w 295275"/>
              <a:gd name="connsiteY0" fmla="*/ 0 h 185737"/>
              <a:gd name="connsiteX1" fmla="*/ 200025 w 295275"/>
              <a:gd name="connsiteY1" fmla="*/ 38100 h 185737"/>
              <a:gd name="connsiteX2" fmla="*/ 209550 w 295275"/>
              <a:gd name="connsiteY2" fmla="*/ 0 h 185737"/>
              <a:gd name="connsiteX3" fmla="*/ 280987 w 295275"/>
              <a:gd name="connsiteY3" fmla="*/ 4762 h 185737"/>
              <a:gd name="connsiteX4" fmla="*/ 295275 w 295275"/>
              <a:gd name="connsiteY4" fmla="*/ 66675 h 185737"/>
              <a:gd name="connsiteX5" fmla="*/ 223837 w 295275"/>
              <a:gd name="connsiteY5" fmla="*/ 119062 h 185737"/>
              <a:gd name="connsiteX6" fmla="*/ 123825 w 295275"/>
              <a:gd name="connsiteY6" fmla="*/ 185737 h 185737"/>
              <a:gd name="connsiteX7" fmla="*/ 119062 w 295275"/>
              <a:gd name="connsiteY7" fmla="*/ 152400 h 185737"/>
              <a:gd name="connsiteX8" fmla="*/ 0 w 295275"/>
              <a:gd name="connsiteY8" fmla="*/ 76200 h 185737"/>
              <a:gd name="connsiteX9" fmla="*/ 19050 w 295275"/>
              <a:gd name="connsiteY9"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185737">
                <a:moveTo>
                  <a:pt x="19050" y="0"/>
                </a:moveTo>
                <a:lnTo>
                  <a:pt x="200025" y="38100"/>
                </a:lnTo>
                <a:lnTo>
                  <a:pt x="209550" y="0"/>
                </a:lnTo>
                <a:lnTo>
                  <a:pt x="280987" y="4762"/>
                </a:lnTo>
                <a:lnTo>
                  <a:pt x="295275" y="66675"/>
                </a:lnTo>
                <a:lnTo>
                  <a:pt x="223837" y="119062"/>
                </a:lnTo>
                <a:lnTo>
                  <a:pt x="123825" y="185737"/>
                </a:lnTo>
                <a:lnTo>
                  <a:pt x="119062" y="152400"/>
                </a:lnTo>
                <a:lnTo>
                  <a:pt x="0" y="76200"/>
                </a:lnTo>
                <a:lnTo>
                  <a:pt x="19050" y="0"/>
                </a:lnTo>
                <a:close/>
              </a:path>
            </a:pathLst>
          </a:custGeom>
          <a:solidFill>
            <a:srgbClr val="FF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orme libre 17"/>
          <p:cNvSpPr/>
          <p:nvPr/>
        </p:nvSpPr>
        <p:spPr>
          <a:xfrm>
            <a:off x="7329488" y="3100388"/>
            <a:ext cx="147637" cy="147637"/>
          </a:xfrm>
          <a:custGeom>
            <a:avLst/>
            <a:gdLst>
              <a:gd name="connsiteX0" fmla="*/ 147637 w 147637"/>
              <a:gd name="connsiteY0" fmla="*/ 14287 h 147637"/>
              <a:gd name="connsiteX1" fmla="*/ 47625 w 147637"/>
              <a:gd name="connsiteY1" fmla="*/ 147637 h 147637"/>
              <a:gd name="connsiteX2" fmla="*/ 0 w 147637"/>
              <a:gd name="connsiteY2" fmla="*/ 42862 h 147637"/>
              <a:gd name="connsiteX3" fmla="*/ 4762 w 147637"/>
              <a:gd name="connsiteY3" fmla="*/ 0 h 147637"/>
              <a:gd name="connsiteX4" fmla="*/ 147637 w 147637"/>
              <a:gd name="connsiteY4" fmla="*/ 14287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 h="147637">
                <a:moveTo>
                  <a:pt x="147637" y="14287"/>
                </a:moveTo>
                <a:lnTo>
                  <a:pt x="47625" y="147637"/>
                </a:lnTo>
                <a:lnTo>
                  <a:pt x="0" y="42862"/>
                </a:lnTo>
                <a:lnTo>
                  <a:pt x="4762" y="0"/>
                </a:lnTo>
                <a:lnTo>
                  <a:pt x="147637" y="14287"/>
                </a:lnTo>
                <a:close/>
              </a:path>
            </a:pathLst>
          </a:custGeom>
          <a:solidFill>
            <a:srgbClr val="FF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orme libre 18"/>
          <p:cNvSpPr/>
          <p:nvPr/>
        </p:nvSpPr>
        <p:spPr>
          <a:xfrm>
            <a:off x="6891338" y="2847975"/>
            <a:ext cx="109537" cy="119063"/>
          </a:xfrm>
          <a:custGeom>
            <a:avLst/>
            <a:gdLst>
              <a:gd name="connsiteX0" fmla="*/ 109537 w 109537"/>
              <a:gd name="connsiteY0" fmla="*/ 14288 h 119063"/>
              <a:gd name="connsiteX1" fmla="*/ 57150 w 109537"/>
              <a:gd name="connsiteY1" fmla="*/ 0 h 119063"/>
              <a:gd name="connsiteX2" fmla="*/ 0 w 109537"/>
              <a:gd name="connsiteY2" fmla="*/ 66675 h 119063"/>
              <a:gd name="connsiteX3" fmla="*/ 0 w 109537"/>
              <a:gd name="connsiteY3" fmla="*/ 66675 h 119063"/>
              <a:gd name="connsiteX4" fmla="*/ 38100 w 109537"/>
              <a:gd name="connsiteY4" fmla="*/ 119063 h 119063"/>
              <a:gd name="connsiteX5" fmla="*/ 90487 w 109537"/>
              <a:gd name="connsiteY5" fmla="*/ 66675 h 119063"/>
              <a:gd name="connsiteX6" fmla="*/ 109537 w 109537"/>
              <a:gd name="connsiteY6" fmla="*/ 14288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19063">
                <a:moveTo>
                  <a:pt x="109537" y="14288"/>
                </a:moveTo>
                <a:lnTo>
                  <a:pt x="57150" y="0"/>
                </a:lnTo>
                <a:lnTo>
                  <a:pt x="0" y="66675"/>
                </a:lnTo>
                <a:lnTo>
                  <a:pt x="0" y="66675"/>
                </a:lnTo>
                <a:lnTo>
                  <a:pt x="38100" y="119063"/>
                </a:lnTo>
                <a:lnTo>
                  <a:pt x="90487" y="66675"/>
                </a:lnTo>
                <a:lnTo>
                  <a:pt x="109537" y="14288"/>
                </a:lnTo>
                <a:close/>
              </a:path>
            </a:pathLst>
          </a:custGeom>
          <a:solidFill>
            <a:srgbClr val="FF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orme libre 19"/>
          <p:cNvSpPr/>
          <p:nvPr/>
        </p:nvSpPr>
        <p:spPr>
          <a:xfrm>
            <a:off x="6015038" y="2052638"/>
            <a:ext cx="195262" cy="390525"/>
          </a:xfrm>
          <a:custGeom>
            <a:avLst/>
            <a:gdLst>
              <a:gd name="connsiteX0" fmla="*/ 109537 w 195262"/>
              <a:gd name="connsiteY0" fmla="*/ 0 h 390525"/>
              <a:gd name="connsiteX1" fmla="*/ 171450 w 195262"/>
              <a:gd name="connsiteY1" fmla="*/ 85725 h 390525"/>
              <a:gd name="connsiteX2" fmla="*/ 195262 w 195262"/>
              <a:gd name="connsiteY2" fmla="*/ 152400 h 390525"/>
              <a:gd name="connsiteX3" fmla="*/ 133350 w 195262"/>
              <a:gd name="connsiteY3" fmla="*/ 214312 h 390525"/>
              <a:gd name="connsiteX4" fmla="*/ 142875 w 195262"/>
              <a:gd name="connsiteY4" fmla="*/ 347662 h 390525"/>
              <a:gd name="connsiteX5" fmla="*/ 90487 w 195262"/>
              <a:gd name="connsiteY5" fmla="*/ 385762 h 390525"/>
              <a:gd name="connsiteX6" fmla="*/ 0 w 195262"/>
              <a:gd name="connsiteY6" fmla="*/ 390525 h 390525"/>
              <a:gd name="connsiteX7" fmla="*/ 109537 w 195262"/>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2" h="390525">
                <a:moveTo>
                  <a:pt x="109537" y="0"/>
                </a:moveTo>
                <a:lnTo>
                  <a:pt x="171450" y="85725"/>
                </a:lnTo>
                <a:lnTo>
                  <a:pt x="195262" y="152400"/>
                </a:lnTo>
                <a:lnTo>
                  <a:pt x="133350" y="214312"/>
                </a:lnTo>
                <a:lnTo>
                  <a:pt x="142875" y="347662"/>
                </a:lnTo>
                <a:lnTo>
                  <a:pt x="90487" y="385762"/>
                </a:lnTo>
                <a:lnTo>
                  <a:pt x="0" y="390525"/>
                </a:lnTo>
                <a:lnTo>
                  <a:pt x="109537" y="0"/>
                </a:lnTo>
                <a:close/>
              </a:path>
            </a:pathLst>
          </a:custGeom>
          <a:solidFill>
            <a:srgbClr val="CC00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Connecteur en arc 21"/>
          <p:cNvCxnSpPr/>
          <p:nvPr/>
        </p:nvCxnSpPr>
        <p:spPr>
          <a:xfrm>
            <a:off x="5048207" y="2708920"/>
            <a:ext cx="1741331" cy="465286"/>
          </a:xfrm>
          <a:prstGeom prst="curved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Connecteur droit 24"/>
          <p:cNvCxnSpPr/>
          <p:nvPr/>
        </p:nvCxnSpPr>
        <p:spPr>
          <a:xfrm>
            <a:off x="4979907" y="1812851"/>
            <a:ext cx="17400" cy="1429149"/>
          </a:xfrm>
          <a:prstGeom prst="line">
            <a:avLst/>
          </a:prstGeom>
        </p:spPr>
        <p:style>
          <a:lnRef idx="1">
            <a:schemeClr val="dk1"/>
          </a:lnRef>
          <a:fillRef idx="0">
            <a:schemeClr val="dk1"/>
          </a:fillRef>
          <a:effectRef idx="0">
            <a:schemeClr val="dk1"/>
          </a:effectRef>
          <a:fontRef idx="minor">
            <a:schemeClr val="tx1"/>
          </a:fontRef>
        </p:style>
      </p:cxnSp>
      <p:cxnSp>
        <p:nvCxnSpPr>
          <p:cNvPr id="27" name="Connecteur en arc 26"/>
          <p:cNvCxnSpPr/>
          <p:nvPr/>
        </p:nvCxnSpPr>
        <p:spPr>
          <a:xfrm flipV="1">
            <a:off x="4979907" y="1466029"/>
            <a:ext cx="2563893" cy="2338175"/>
          </a:xfrm>
          <a:prstGeom prst="curved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Connecteur en arc 29"/>
          <p:cNvCxnSpPr>
            <a:endCxn id="9" idx="8"/>
          </p:cNvCxnSpPr>
          <p:nvPr/>
        </p:nvCxnSpPr>
        <p:spPr>
          <a:xfrm rot="5400000" flipH="1" flipV="1">
            <a:off x="4825867" y="2563866"/>
            <a:ext cx="2290949" cy="1982868"/>
          </a:xfrm>
          <a:prstGeom prst="curvedConnector4">
            <a:avLst>
              <a:gd name="adj1" fmla="val 47090"/>
              <a:gd name="adj2" fmla="val 111529"/>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Connecteur en arc 32"/>
          <p:cNvCxnSpPr>
            <a:endCxn id="20" idx="6"/>
          </p:cNvCxnSpPr>
          <p:nvPr/>
        </p:nvCxnSpPr>
        <p:spPr>
          <a:xfrm rot="5400000" flipH="1" flipV="1">
            <a:off x="4129254" y="3302517"/>
            <a:ext cx="2745137" cy="1026431"/>
          </a:xfrm>
          <a:prstGeom prst="curvedConnector4">
            <a:avLst>
              <a:gd name="adj1" fmla="val 50000"/>
              <a:gd name="adj2" fmla="val 122271"/>
            </a:avLst>
          </a:prstGeom>
          <a:ln w="19050">
            <a:tailEnd type="triangle"/>
          </a:ln>
        </p:spPr>
        <p:style>
          <a:lnRef idx="1">
            <a:schemeClr val="dk1"/>
          </a:lnRef>
          <a:fillRef idx="0">
            <a:schemeClr val="dk1"/>
          </a:fillRef>
          <a:effectRef idx="0">
            <a:schemeClr val="dk1"/>
          </a:effectRef>
          <a:fontRef idx="minor">
            <a:schemeClr val="tx1"/>
          </a:fontRef>
        </p:style>
      </p:cxnSp>
      <p:sp>
        <p:nvSpPr>
          <p:cNvPr id="2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8"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Tree>
    <p:extLst>
      <p:ext uri="{BB962C8B-B14F-4D97-AF65-F5344CB8AC3E}">
        <p14:creationId xmlns:p14="http://schemas.microsoft.com/office/powerpoint/2010/main" val="407261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190706" y="1102189"/>
            <a:ext cx="77656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C00000"/>
                </a:solidFill>
                <a:effectLst/>
                <a:uLnTx/>
                <a:uFillTx/>
                <a:latin typeface="Titillium Up" panose="00000500000000000000" pitchFamily="50" charset="0"/>
                <a:ea typeface="+mn-ea"/>
                <a:cs typeface="+mn-cs"/>
              </a:rPr>
              <a:t>Une traversée d’agglomération principalement routière</a:t>
            </a:r>
          </a:p>
        </p:txBody>
      </p:sp>
      <p:sp>
        <p:nvSpPr>
          <p:cNvPr id="6" name="ZoneTexte 5">
            <a:extLst>
              <a:ext uri="{FF2B5EF4-FFF2-40B4-BE49-F238E27FC236}">
                <a16:creationId xmlns="" xmlns:a16="http://schemas.microsoft.com/office/drawing/2014/main" id="{2F276C18-DACB-44C4-B6FC-C173D7391CCB}"/>
              </a:ext>
            </a:extLst>
          </p:cNvPr>
          <p:cNvSpPr txBox="1"/>
          <p:nvPr/>
        </p:nvSpPr>
        <p:spPr>
          <a:xfrm>
            <a:off x="342298" y="1763984"/>
            <a:ext cx="3900059" cy="461664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Un effort perceptible des aménagements matérialisant la traversée d’agglomération et mettant en exergue les points d’arrêt – carrefour RD 84 et mairie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Une large place faite à la capacité de stationnement linéaire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Une linéarité de la RD910 qui se trouve renforcée par des alignements bâtis de part et d’autre de la voie et qui canalise le regard avec un effet « couloir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Avec un trafic très dense (supérieur à 10 000 v/j), la place du cycliste est peu existante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La RD910 reste une coupure nette dans l’agglomération entre l’Est et l’Ouest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Titillium Up" panose="00000500000000000000" pitchFamily="50" charset="0"/>
                <a:ea typeface="+mn-ea"/>
                <a:cs typeface="+mn-cs"/>
              </a:rPr>
              <a:t>Des portes d’entrée clairement identifiées et sécurisées au travers de l’aménagement des giratoires </a:t>
            </a:r>
          </a:p>
        </p:txBody>
      </p:sp>
      <p:pic>
        <p:nvPicPr>
          <p:cNvPr id="14" name="Image 13"/>
          <p:cNvPicPr>
            <a:picLocks noChangeAspect="1"/>
          </p:cNvPicPr>
          <p:nvPr/>
        </p:nvPicPr>
        <p:blipFill rotWithShape="1">
          <a:blip r:embed="rId3" cstate="print">
            <a:grayscl/>
            <a:extLst>
              <a:ext uri="{28A0092B-C50C-407E-A947-70E740481C1C}">
                <a14:useLocalDpi xmlns:a14="http://schemas.microsoft.com/office/drawing/2010/main" val="0"/>
              </a:ext>
            </a:extLst>
          </a:blip>
          <a:srcRect r="16451"/>
          <a:stretch/>
        </p:blipFill>
        <p:spPr>
          <a:xfrm>
            <a:off x="4572000" y="1948332"/>
            <a:ext cx="3837484" cy="3651174"/>
          </a:xfrm>
          <a:prstGeom prst="rect">
            <a:avLst/>
          </a:prstGeom>
        </p:spPr>
      </p:pic>
      <p:cxnSp>
        <p:nvCxnSpPr>
          <p:cNvPr id="15" name="Connecteur droit avec flèche 14"/>
          <p:cNvCxnSpPr/>
          <p:nvPr/>
        </p:nvCxnSpPr>
        <p:spPr>
          <a:xfrm flipH="1">
            <a:off x="5893914" y="3035986"/>
            <a:ext cx="659286" cy="1905182"/>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6553200" y="2886567"/>
            <a:ext cx="179040" cy="149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p:cNvSpPr/>
          <p:nvPr/>
        </p:nvSpPr>
        <p:spPr>
          <a:xfrm>
            <a:off x="5804393" y="4970158"/>
            <a:ext cx="179040" cy="149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8"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Tree>
    <p:extLst>
      <p:ext uri="{BB962C8B-B14F-4D97-AF65-F5344CB8AC3E}">
        <p14:creationId xmlns:p14="http://schemas.microsoft.com/office/powerpoint/2010/main" val="31828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15</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5008" y="876982"/>
            <a:ext cx="7765670" cy="338554"/>
          </a:xfrm>
          <a:prstGeom prst="rect">
            <a:avLst/>
          </a:prstGeom>
          <a:noFill/>
        </p:spPr>
        <p:txBody>
          <a:bodyPr wrap="square" rtlCol="0">
            <a:spAutoFit/>
          </a:bodyPr>
          <a:lstStyle/>
          <a:p>
            <a:r>
              <a:rPr lang="fr-FR" sz="1600" dirty="0">
                <a:solidFill>
                  <a:srgbClr val="C00000"/>
                </a:solidFill>
                <a:latin typeface="Titillium Up" panose="00000500000000000000" pitchFamily="50" charset="0"/>
              </a:rPr>
              <a:t>Un habitat dispersé dans la zone rurale - </a:t>
            </a:r>
            <a:r>
              <a:rPr lang="fr-FR" sz="1500" i="1" dirty="0">
                <a:solidFill>
                  <a:srgbClr val="C00000"/>
                </a:solidFill>
                <a:latin typeface="Titillium Up" panose="00000500000000000000" pitchFamily="50" charset="0"/>
              </a:rPr>
              <a:t>une multiplication des hameaux</a:t>
            </a:r>
          </a:p>
        </p:txBody>
      </p:sp>
      <p:pic>
        <p:nvPicPr>
          <p:cNvPr id="3" name="Image 2">
            <a:extLst>
              <a:ext uri="{FF2B5EF4-FFF2-40B4-BE49-F238E27FC236}">
                <a16:creationId xmlns="" xmlns:a16="http://schemas.microsoft.com/office/drawing/2014/main" id="{69CCC143-D636-4C24-BDC1-B0B534CCE15C}"/>
              </a:ext>
            </a:extLst>
          </p:cNvPr>
          <p:cNvPicPr>
            <a:picLocks noChangeAspect="1"/>
          </p:cNvPicPr>
          <p:nvPr/>
        </p:nvPicPr>
        <p:blipFill>
          <a:blip r:embed="rId3"/>
          <a:stretch>
            <a:fillRect/>
          </a:stretch>
        </p:blipFill>
        <p:spPr>
          <a:xfrm>
            <a:off x="5786944" y="1433116"/>
            <a:ext cx="2717206" cy="4906065"/>
          </a:xfrm>
          <a:prstGeom prst="rect">
            <a:avLst/>
          </a:prstGeom>
        </p:spPr>
      </p:pic>
      <p:sp>
        <p:nvSpPr>
          <p:cNvPr id="14" name="ZoneTexte 13">
            <a:extLst>
              <a:ext uri="{FF2B5EF4-FFF2-40B4-BE49-F238E27FC236}">
                <a16:creationId xmlns="" xmlns:a16="http://schemas.microsoft.com/office/drawing/2014/main" id="{3F23631B-9898-4F91-A119-BA7B6B7A5782}"/>
              </a:ext>
            </a:extLst>
          </p:cNvPr>
          <p:cNvSpPr txBox="1"/>
          <p:nvPr/>
        </p:nvSpPr>
        <p:spPr>
          <a:xfrm>
            <a:off x="6451724" y="6062189"/>
            <a:ext cx="1166899"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La </a:t>
            </a:r>
            <a:r>
              <a:rPr lang="fr-FR" sz="1400" dirty="0" err="1">
                <a:solidFill>
                  <a:schemeClr val="bg1"/>
                </a:solidFill>
                <a:latin typeface="Titillium Up" panose="00000500000000000000" pitchFamily="50" charset="0"/>
              </a:rPr>
              <a:t>Ripaudière</a:t>
            </a:r>
            <a:endParaRPr lang="fr-FR" sz="1400" dirty="0">
              <a:solidFill>
                <a:schemeClr val="bg1"/>
              </a:solidFill>
              <a:latin typeface="Titillium Up" panose="00000500000000000000" pitchFamily="50" charset="0"/>
            </a:endParaRPr>
          </a:p>
        </p:txBody>
      </p:sp>
      <p:sp>
        <p:nvSpPr>
          <p:cNvPr id="23" name="ZoneTexte 22">
            <a:extLst>
              <a:ext uri="{FF2B5EF4-FFF2-40B4-BE49-F238E27FC236}">
                <a16:creationId xmlns="" xmlns:a16="http://schemas.microsoft.com/office/drawing/2014/main" id="{26AAF611-B010-4F4B-B723-A6BEB6003AD0}"/>
              </a:ext>
            </a:extLst>
          </p:cNvPr>
          <p:cNvSpPr txBox="1"/>
          <p:nvPr/>
        </p:nvSpPr>
        <p:spPr>
          <a:xfrm>
            <a:off x="7201015" y="3667949"/>
            <a:ext cx="919826"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L’Officière</a:t>
            </a:r>
          </a:p>
        </p:txBody>
      </p:sp>
      <p:sp>
        <p:nvSpPr>
          <p:cNvPr id="24" name="ZoneTexte 23">
            <a:extLst>
              <a:ext uri="{FF2B5EF4-FFF2-40B4-BE49-F238E27FC236}">
                <a16:creationId xmlns="" xmlns:a16="http://schemas.microsoft.com/office/drawing/2014/main" id="{51C89A46-EC5D-4FFD-AF23-C68BCB853F62}"/>
              </a:ext>
            </a:extLst>
          </p:cNvPr>
          <p:cNvSpPr txBox="1"/>
          <p:nvPr/>
        </p:nvSpPr>
        <p:spPr>
          <a:xfrm>
            <a:off x="7829593" y="2183423"/>
            <a:ext cx="711137" cy="307777"/>
          </a:xfrm>
          <a:prstGeom prst="rect">
            <a:avLst/>
          </a:prstGeom>
          <a:noFill/>
        </p:spPr>
        <p:txBody>
          <a:bodyPr wrap="square" rtlCol="0">
            <a:spAutoFit/>
          </a:bodyPr>
          <a:lstStyle/>
          <a:p>
            <a:r>
              <a:rPr lang="fr-FR" sz="1400" dirty="0" err="1">
                <a:solidFill>
                  <a:schemeClr val="bg1"/>
                </a:solidFill>
                <a:latin typeface="Titillium Up" panose="00000500000000000000" pitchFamily="50" charset="0"/>
              </a:rPr>
              <a:t>Nouis</a:t>
            </a:r>
            <a:endParaRPr lang="fr-FR" sz="1400" dirty="0">
              <a:solidFill>
                <a:schemeClr val="bg1"/>
              </a:solidFill>
              <a:latin typeface="Titillium Up" panose="00000500000000000000" pitchFamily="50" charset="0"/>
            </a:endParaRPr>
          </a:p>
        </p:txBody>
      </p:sp>
      <p:pic>
        <p:nvPicPr>
          <p:cNvPr id="15" name="Image 14">
            <a:extLst>
              <a:ext uri="{FF2B5EF4-FFF2-40B4-BE49-F238E27FC236}">
                <a16:creationId xmlns="" xmlns:a16="http://schemas.microsoft.com/office/drawing/2014/main" id="{DB2FEB8C-9EED-4DAF-82A7-8BB07C2F2EAB}"/>
              </a:ext>
            </a:extLst>
          </p:cNvPr>
          <p:cNvPicPr>
            <a:picLocks noChangeAspect="1"/>
          </p:cNvPicPr>
          <p:nvPr/>
        </p:nvPicPr>
        <p:blipFill>
          <a:blip r:embed="rId4"/>
          <a:stretch>
            <a:fillRect/>
          </a:stretch>
        </p:blipFill>
        <p:spPr>
          <a:xfrm>
            <a:off x="216451" y="4282803"/>
            <a:ext cx="5298014" cy="2353956"/>
          </a:xfrm>
          <a:prstGeom prst="rect">
            <a:avLst/>
          </a:prstGeom>
        </p:spPr>
      </p:pic>
      <p:sp>
        <p:nvSpPr>
          <p:cNvPr id="26" name="ZoneTexte 25">
            <a:extLst>
              <a:ext uri="{FF2B5EF4-FFF2-40B4-BE49-F238E27FC236}">
                <a16:creationId xmlns="" xmlns:a16="http://schemas.microsoft.com/office/drawing/2014/main" id="{8C3C6208-C5DB-4F84-BEDF-11709C967230}"/>
              </a:ext>
            </a:extLst>
          </p:cNvPr>
          <p:cNvSpPr txBox="1"/>
          <p:nvPr/>
        </p:nvSpPr>
        <p:spPr>
          <a:xfrm>
            <a:off x="233721" y="4699504"/>
            <a:ext cx="1160895"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La </a:t>
            </a:r>
            <a:r>
              <a:rPr lang="fr-FR" sz="1400" dirty="0" err="1">
                <a:solidFill>
                  <a:schemeClr val="bg1"/>
                </a:solidFill>
                <a:latin typeface="Titillium Up" panose="00000500000000000000" pitchFamily="50" charset="0"/>
              </a:rPr>
              <a:t>Gibaudière</a:t>
            </a:r>
            <a:endParaRPr lang="fr-FR" sz="1400" dirty="0">
              <a:solidFill>
                <a:schemeClr val="bg1"/>
              </a:solidFill>
              <a:latin typeface="Titillium Up" panose="00000500000000000000" pitchFamily="50" charset="0"/>
            </a:endParaRPr>
          </a:p>
        </p:txBody>
      </p:sp>
      <p:sp>
        <p:nvSpPr>
          <p:cNvPr id="27" name="ZoneTexte 26">
            <a:extLst>
              <a:ext uri="{FF2B5EF4-FFF2-40B4-BE49-F238E27FC236}">
                <a16:creationId xmlns="" xmlns:a16="http://schemas.microsoft.com/office/drawing/2014/main" id="{DFBC9F20-AD67-41EB-AEE6-A008C70F2B43}"/>
              </a:ext>
            </a:extLst>
          </p:cNvPr>
          <p:cNvSpPr txBox="1"/>
          <p:nvPr/>
        </p:nvSpPr>
        <p:spPr>
          <a:xfrm>
            <a:off x="468186" y="6115991"/>
            <a:ext cx="1274828"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La Pommeraie</a:t>
            </a:r>
          </a:p>
        </p:txBody>
      </p:sp>
      <p:sp>
        <p:nvSpPr>
          <p:cNvPr id="28" name="ZoneTexte 27">
            <a:extLst>
              <a:ext uri="{FF2B5EF4-FFF2-40B4-BE49-F238E27FC236}">
                <a16:creationId xmlns="" xmlns:a16="http://schemas.microsoft.com/office/drawing/2014/main" id="{FE2F17DF-B0D8-42ED-A087-49216A78D182}"/>
              </a:ext>
            </a:extLst>
          </p:cNvPr>
          <p:cNvSpPr txBox="1"/>
          <p:nvPr/>
        </p:nvSpPr>
        <p:spPr>
          <a:xfrm>
            <a:off x="1251530" y="5017062"/>
            <a:ext cx="799412" cy="523220"/>
          </a:xfrm>
          <a:prstGeom prst="rect">
            <a:avLst/>
          </a:prstGeom>
          <a:noFill/>
        </p:spPr>
        <p:txBody>
          <a:bodyPr wrap="square" rtlCol="0">
            <a:spAutoFit/>
          </a:bodyPr>
          <a:lstStyle/>
          <a:p>
            <a:pPr algn="ctr"/>
            <a:r>
              <a:rPr lang="fr-FR" sz="1400" dirty="0">
                <a:solidFill>
                  <a:schemeClr val="bg1"/>
                </a:solidFill>
                <a:latin typeface="Titillium Up" panose="00000500000000000000" pitchFamily="50" charset="0"/>
              </a:rPr>
              <a:t>Le Beau Chêne</a:t>
            </a:r>
          </a:p>
        </p:txBody>
      </p:sp>
      <p:sp>
        <p:nvSpPr>
          <p:cNvPr id="29" name="ZoneTexte 28">
            <a:extLst>
              <a:ext uri="{FF2B5EF4-FFF2-40B4-BE49-F238E27FC236}">
                <a16:creationId xmlns="" xmlns:a16="http://schemas.microsoft.com/office/drawing/2014/main" id="{A531C39F-965C-4CF8-BE71-7135F07528E9}"/>
              </a:ext>
            </a:extLst>
          </p:cNvPr>
          <p:cNvSpPr txBox="1"/>
          <p:nvPr/>
        </p:nvSpPr>
        <p:spPr>
          <a:xfrm>
            <a:off x="2706806" y="5418594"/>
            <a:ext cx="1274494"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La </a:t>
            </a:r>
            <a:r>
              <a:rPr lang="fr-FR" sz="1400" dirty="0" err="1">
                <a:solidFill>
                  <a:schemeClr val="bg1"/>
                </a:solidFill>
                <a:latin typeface="Titillium Up" panose="00000500000000000000" pitchFamily="50" charset="0"/>
              </a:rPr>
              <a:t>Simaudière</a:t>
            </a:r>
            <a:endParaRPr lang="fr-FR" sz="1400" dirty="0">
              <a:solidFill>
                <a:schemeClr val="bg1"/>
              </a:solidFill>
              <a:latin typeface="Titillium Up" panose="00000500000000000000" pitchFamily="50" charset="0"/>
            </a:endParaRPr>
          </a:p>
        </p:txBody>
      </p:sp>
      <p:sp>
        <p:nvSpPr>
          <p:cNvPr id="30" name="ZoneTexte 29">
            <a:extLst>
              <a:ext uri="{FF2B5EF4-FFF2-40B4-BE49-F238E27FC236}">
                <a16:creationId xmlns="" xmlns:a16="http://schemas.microsoft.com/office/drawing/2014/main" id="{2D94270B-8E5E-4CE2-A601-3C3E5A85CCB8}"/>
              </a:ext>
            </a:extLst>
          </p:cNvPr>
          <p:cNvSpPr txBox="1"/>
          <p:nvPr/>
        </p:nvSpPr>
        <p:spPr>
          <a:xfrm>
            <a:off x="2987345" y="6410958"/>
            <a:ext cx="2073312"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Le </a:t>
            </a:r>
            <a:r>
              <a:rPr lang="fr-FR" sz="1400" dirty="0" err="1">
                <a:solidFill>
                  <a:schemeClr val="bg1"/>
                </a:solidFill>
                <a:latin typeface="Titillium Up" panose="00000500000000000000" pitchFamily="50" charset="0"/>
              </a:rPr>
              <a:t>Cesnay</a:t>
            </a:r>
            <a:r>
              <a:rPr lang="fr-FR" sz="1400" dirty="0">
                <a:solidFill>
                  <a:schemeClr val="bg1"/>
                </a:solidFill>
                <a:latin typeface="Titillium Up" panose="00000500000000000000" pitchFamily="50" charset="0"/>
              </a:rPr>
              <a:t> et Petit </a:t>
            </a:r>
            <a:r>
              <a:rPr lang="fr-FR" sz="1400" dirty="0" err="1">
                <a:solidFill>
                  <a:schemeClr val="bg1"/>
                </a:solidFill>
                <a:latin typeface="Titillium Up" panose="00000500000000000000" pitchFamily="50" charset="0"/>
              </a:rPr>
              <a:t>Cesnay</a:t>
            </a:r>
            <a:endParaRPr lang="fr-FR" sz="1400" dirty="0">
              <a:solidFill>
                <a:schemeClr val="bg1"/>
              </a:solidFill>
              <a:latin typeface="Titillium Up" panose="00000500000000000000" pitchFamily="50" charset="0"/>
            </a:endParaRPr>
          </a:p>
        </p:txBody>
      </p:sp>
      <p:sp>
        <p:nvSpPr>
          <p:cNvPr id="31" name="ZoneTexte 30">
            <a:extLst>
              <a:ext uri="{FF2B5EF4-FFF2-40B4-BE49-F238E27FC236}">
                <a16:creationId xmlns="" xmlns:a16="http://schemas.microsoft.com/office/drawing/2014/main" id="{B938D16B-FF98-4D90-9650-C9E5497C9439}"/>
              </a:ext>
            </a:extLst>
          </p:cNvPr>
          <p:cNvSpPr txBox="1"/>
          <p:nvPr/>
        </p:nvSpPr>
        <p:spPr>
          <a:xfrm>
            <a:off x="4761648" y="5771944"/>
            <a:ext cx="872089"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Le Verger</a:t>
            </a:r>
          </a:p>
        </p:txBody>
      </p:sp>
      <p:sp>
        <p:nvSpPr>
          <p:cNvPr id="32" name="ZoneTexte 31">
            <a:extLst>
              <a:ext uri="{FF2B5EF4-FFF2-40B4-BE49-F238E27FC236}">
                <a16:creationId xmlns="" xmlns:a16="http://schemas.microsoft.com/office/drawing/2014/main" id="{8E9CBA3E-B76A-4C71-B6B9-BFE3C2CE4B43}"/>
              </a:ext>
            </a:extLst>
          </p:cNvPr>
          <p:cNvSpPr txBox="1"/>
          <p:nvPr/>
        </p:nvSpPr>
        <p:spPr>
          <a:xfrm>
            <a:off x="4224874" y="4818262"/>
            <a:ext cx="1073547" cy="307777"/>
          </a:xfrm>
          <a:prstGeom prst="rect">
            <a:avLst/>
          </a:prstGeom>
          <a:noFill/>
        </p:spPr>
        <p:txBody>
          <a:bodyPr wrap="square" rtlCol="0">
            <a:spAutoFit/>
          </a:bodyPr>
          <a:lstStyle/>
          <a:p>
            <a:r>
              <a:rPr lang="fr-FR" sz="1400" dirty="0">
                <a:solidFill>
                  <a:schemeClr val="bg1"/>
                </a:solidFill>
                <a:latin typeface="Titillium Up" panose="00000500000000000000" pitchFamily="50" charset="0"/>
              </a:rPr>
              <a:t>La </a:t>
            </a:r>
            <a:r>
              <a:rPr lang="fr-FR" sz="1400" dirty="0" err="1">
                <a:solidFill>
                  <a:schemeClr val="bg1"/>
                </a:solidFill>
                <a:latin typeface="Titillium Up" panose="00000500000000000000" pitchFamily="50" charset="0"/>
              </a:rPr>
              <a:t>Denillère</a:t>
            </a:r>
            <a:endParaRPr lang="fr-FR" sz="1400" dirty="0">
              <a:solidFill>
                <a:schemeClr val="bg1"/>
              </a:solidFill>
              <a:latin typeface="Titillium Up" panose="00000500000000000000" pitchFamily="50" charset="0"/>
            </a:endParaRPr>
          </a:p>
        </p:txBody>
      </p:sp>
      <p:sp>
        <p:nvSpPr>
          <p:cNvPr id="17" name="ZoneTexte 16">
            <a:extLst>
              <a:ext uri="{FF2B5EF4-FFF2-40B4-BE49-F238E27FC236}">
                <a16:creationId xmlns="" xmlns:a16="http://schemas.microsoft.com/office/drawing/2014/main" id="{F4571CEC-3471-4F6C-BFB0-3AC740085A8A}"/>
              </a:ext>
            </a:extLst>
          </p:cNvPr>
          <p:cNvSpPr txBox="1"/>
          <p:nvPr/>
        </p:nvSpPr>
        <p:spPr>
          <a:xfrm>
            <a:off x="133832" y="6588403"/>
            <a:ext cx="1212950" cy="276999"/>
          </a:xfrm>
          <a:prstGeom prst="rect">
            <a:avLst/>
          </a:prstGeom>
          <a:noFill/>
        </p:spPr>
        <p:txBody>
          <a:bodyPr wrap="square" rtlCol="0">
            <a:spAutoFit/>
          </a:bodyPr>
          <a:lstStyle/>
          <a:p>
            <a:r>
              <a:rPr lang="fr-FR" sz="1200" dirty="0">
                <a:latin typeface="Titillium Up" panose="00000500000000000000" pitchFamily="50" charset="0"/>
              </a:rPr>
              <a:t>Sud centre-bourg</a:t>
            </a:r>
          </a:p>
        </p:txBody>
      </p:sp>
      <p:sp>
        <p:nvSpPr>
          <p:cNvPr id="34" name="ZoneTexte 33">
            <a:extLst>
              <a:ext uri="{FF2B5EF4-FFF2-40B4-BE49-F238E27FC236}">
                <a16:creationId xmlns="" xmlns:a16="http://schemas.microsoft.com/office/drawing/2014/main" id="{D8316049-BAE3-4AD9-9366-13B155E5547F}"/>
              </a:ext>
            </a:extLst>
          </p:cNvPr>
          <p:cNvSpPr txBox="1"/>
          <p:nvPr/>
        </p:nvSpPr>
        <p:spPr>
          <a:xfrm>
            <a:off x="5785854" y="6336768"/>
            <a:ext cx="1666466" cy="276999"/>
          </a:xfrm>
          <a:prstGeom prst="rect">
            <a:avLst/>
          </a:prstGeom>
          <a:noFill/>
        </p:spPr>
        <p:txBody>
          <a:bodyPr wrap="square" rtlCol="0">
            <a:spAutoFit/>
          </a:bodyPr>
          <a:lstStyle/>
          <a:p>
            <a:r>
              <a:rPr lang="fr-FR" sz="1200" dirty="0">
                <a:latin typeface="Titillium Up" panose="00000500000000000000" pitchFamily="50" charset="0"/>
              </a:rPr>
              <a:t>Nord-est centre-bourg</a:t>
            </a:r>
          </a:p>
        </p:txBody>
      </p:sp>
      <p:sp>
        <p:nvSpPr>
          <p:cNvPr id="25" name="Ellipse 24">
            <a:extLst>
              <a:ext uri="{FF2B5EF4-FFF2-40B4-BE49-F238E27FC236}">
                <a16:creationId xmlns="" xmlns:a16="http://schemas.microsoft.com/office/drawing/2014/main" id="{538AD9FA-A8C5-48AC-980E-6ECE277293B2}"/>
              </a:ext>
            </a:extLst>
          </p:cNvPr>
          <p:cNvSpPr/>
          <p:nvPr/>
        </p:nvSpPr>
        <p:spPr>
          <a:xfrm rot="2219948">
            <a:off x="646177" y="4249820"/>
            <a:ext cx="514130" cy="523253"/>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 xmlns:a16="http://schemas.microsoft.com/office/drawing/2014/main" id="{8905AD6D-5F51-407D-B103-4A0A0377AC93}"/>
              </a:ext>
            </a:extLst>
          </p:cNvPr>
          <p:cNvSpPr/>
          <p:nvPr/>
        </p:nvSpPr>
        <p:spPr>
          <a:xfrm rot="2219948">
            <a:off x="1957438" y="5043362"/>
            <a:ext cx="514130" cy="523253"/>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 xmlns:a16="http://schemas.microsoft.com/office/drawing/2014/main" id="{94665C26-7B26-4F50-95A5-E0E6FAF730BD}"/>
              </a:ext>
            </a:extLst>
          </p:cNvPr>
          <p:cNvSpPr/>
          <p:nvPr/>
        </p:nvSpPr>
        <p:spPr>
          <a:xfrm rot="2219948">
            <a:off x="3468819" y="4977120"/>
            <a:ext cx="514130" cy="523253"/>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 xmlns:a16="http://schemas.microsoft.com/office/drawing/2014/main" id="{D3EAB08C-193C-4DFB-9821-1FF004375567}"/>
              </a:ext>
            </a:extLst>
          </p:cNvPr>
          <p:cNvSpPr/>
          <p:nvPr/>
        </p:nvSpPr>
        <p:spPr>
          <a:xfrm rot="2219948">
            <a:off x="4939050" y="4834505"/>
            <a:ext cx="514130" cy="523253"/>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 xmlns:a16="http://schemas.microsoft.com/office/drawing/2014/main" id="{DB307853-7670-41AD-9F49-E8723B11FD9B}"/>
              </a:ext>
            </a:extLst>
          </p:cNvPr>
          <p:cNvSpPr/>
          <p:nvPr/>
        </p:nvSpPr>
        <p:spPr>
          <a:xfrm rot="2219948">
            <a:off x="3831563" y="5751748"/>
            <a:ext cx="626814" cy="789926"/>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 xmlns:a16="http://schemas.microsoft.com/office/drawing/2014/main" id="{3FB444F0-77AB-4E97-ACAD-C1B4B09CAAA6}"/>
              </a:ext>
            </a:extLst>
          </p:cNvPr>
          <p:cNvSpPr/>
          <p:nvPr/>
        </p:nvSpPr>
        <p:spPr>
          <a:xfrm rot="3574280">
            <a:off x="955264" y="5595834"/>
            <a:ext cx="635136" cy="523253"/>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 xmlns:a16="http://schemas.microsoft.com/office/drawing/2014/main" id="{7C9568F6-1512-4DB0-876D-620C8048051C}"/>
              </a:ext>
            </a:extLst>
          </p:cNvPr>
          <p:cNvSpPr/>
          <p:nvPr/>
        </p:nvSpPr>
        <p:spPr>
          <a:xfrm rot="2219948">
            <a:off x="7367889" y="1512822"/>
            <a:ext cx="662571" cy="1253800"/>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 xmlns:a16="http://schemas.microsoft.com/office/drawing/2014/main" id="{81E3E3B2-D914-482A-AA03-65CDAF4A29B2}"/>
              </a:ext>
            </a:extLst>
          </p:cNvPr>
          <p:cNvSpPr/>
          <p:nvPr/>
        </p:nvSpPr>
        <p:spPr>
          <a:xfrm rot="2219948">
            <a:off x="6790841" y="2785481"/>
            <a:ext cx="662571" cy="2217502"/>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 xmlns:a16="http://schemas.microsoft.com/office/drawing/2014/main" id="{A2E8D178-F271-4E43-B3DB-7F0A19D48662}"/>
              </a:ext>
            </a:extLst>
          </p:cNvPr>
          <p:cNvSpPr/>
          <p:nvPr/>
        </p:nvSpPr>
        <p:spPr>
          <a:xfrm rot="2219948">
            <a:off x="7232335" y="4845817"/>
            <a:ext cx="1063100" cy="1384656"/>
          </a:xfrm>
          <a:prstGeom prst="ellipse">
            <a:avLst/>
          </a:prstGeom>
          <a:noFill/>
          <a:ln w="571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 xmlns:a16="http://schemas.microsoft.com/office/drawing/2014/main" id="{DD1A716B-DE90-444C-BF58-EF2CA2BB90AA}"/>
              </a:ext>
            </a:extLst>
          </p:cNvPr>
          <p:cNvSpPr txBox="1"/>
          <p:nvPr/>
        </p:nvSpPr>
        <p:spPr>
          <a:xfrm>
            <a:off x="187180" y="1205872"/>
            <a:ext cx="5472655" cy="2677656"/>
          </a:xfrm>
          <a:prstGeom prst="rect">
            <a:avLst/>
          </a:prstGeom>
          <a:noFill/>
        </p:spPr>
        <p:txBody>
          <a:bodyPr wrap="square" rtlCol="0">
            <a:spAutoFit/>
          </a:bodyPr>
          <a:lstStyle/>
          <a:p>
            <a:pPr marL="285750" indent="-285750" algn="just">
              <a:buFont typeface="Arial" panose="020B0604020202020204" pitchFamily="34" charset="0"/>
              <a:buChar char="•"/>
            </a:pPr>
            <a:r>
              <a:rPr lang="fr-FR" sz="1200" dirty="0">
                <a:latin typeface="Arial Narrow" panose="020B0606020202030204" pitchFamily="34" charset="0"/>
              </a:rPr>
              <a:t>Le développement du parc résidentiel a touché la zone agricole : des habitations </a:t>
            </a:r>
            <a:r>
              <a:rPr lang="fr-FR" sz="1200" dirty="0" smtClean="0">
                <a:latin typeface="Arial Narrow" panose="020B0606020202030204" pitchFamily="34" charset="0"/>
              </a:rPr>
              <a:t>ont été </a:t>
            </a:r>
            <a:r>
              <a:rPr lang="fr-FR" sz="1200" dirty="0">
                <a:latin typeface="Arial Narrow" panose="020B0606020202030204" pitchFamily="34" charset="0"/>
              </a:rPr>
              <a:t>édifiées le long des voies de desserte sur la base d’ancrages anciens </a:t>
            </a:r>
          </a:p>
          <a:p>
            <a:pPr algn="just"/>
            <a:r>
              <a:rPr lang="fr-FR" sz="1200" dirty="0">
                <a:latin typeface="Arial Narrow" panose="020B0606020202030204" pitchFamily="34" charset="0"/>
                <a:sym typeface="Wingdings" panose="05000000000000000000" pitchFamily="2" charset="2"/>
              </a:rPr>
              <a:t>Constitution de petits « villages-rue » avec des accès directs aux voies départementales ou communales</a:t>
            </a:r>
          </a:p>
          <a:p>
            <a:pPr marL="285750" indent="-285750" algn="just">
              <a:buFont typeface="Arial" panose="020B0604020202020204" pitchFamily="34" charset="0"/>
              <a:buChar char="•"/>
            </a:pPr>
            <a:r>
              <a:rPr lang="fr-FR" sz="1200" dirty="0" smtClean="0">
                <a:latin typeface="Arial Narrow" panose="020B0606020202030204" pitchFamily="34" charset="0"/>
                <a:sym typeface="Wingdings" panose="05000000000000000000" pitchFamily="2" charset="2"/>
              </a:rPr>
              <a:t>Dans </a:t>
            </a:r>
            <a:r>
              <a:rPr lang="fr-FR" sz="1200" dirty="0">
                <a:latin typeface="Arial Narrow" panose="020B0606020202030204" pitchFamily="34" charset="0"/>
                <a:sym typeface="Wingdings" panose="05000000000000000000" pitchFamily="2" charset="2"/>
              </a:rPr>
              <a:t>ce type d’habitat on retrouve une mixité du bâti - des bâtiments agricoles et anciennes fermes, artisanaux mais aussi des pavillons dont l’implantation, la volumétrie et le registre des clôtures vient rompre avec les règles de lecture vernaculaires. Les formes architecturales sont donc assez variées</a:t>
            </a:r>
          </a:p>
          <a:p>
            <a:pPr marL="285750" lvl="0" indent="-285750" algn="just">
              <a:buFont typeface="Arial" panose="020B0604020202020204" pitchFamily="34" charset="0"/>
              <a:buChar char="•"/>
            </a:pPr>
            <a:r>
              <a:rPr lang="fr-FR" sz="1200" dirty="0">
                <a:latin typeface="Arial Narrow" panose="020B0606020202030204" pitchFamily="34" charset="0"/>
                <a:sym typeface="Wingdings" panose="05000000000000000000" pitchFamily="2" charset="2"/>
              </a:rPr>
              <a:t>A noter </a:t>
            </a:r>
            <a:r>
              <a:rPr lang="fr-FR" sz="1200" dirty="0" smtClean="0">
                <a:latin typeface="Arial Narrow" panose="020B0606020202030204" pitchFamily="34" charset="0"/>
                <a:sym typeface="Wingdings" panose="05000000000000000000" pitchFamily="2" charset="2"/>
              </a:rPr>
              <a:t>une </a:t>
            </a:r>
            <a:r>
              <a:rPr lang="fr-FR" sz="1200" dirty="0">
                <a:latin typeface="Arial Narrow" panose="020B0606020202030204" pitchFamily="34" charset="0"/>
                <a:sym typeface="Wingdings" panose="05000000000000000000" pitchFamily="2" charset="2"/>
              </a:rPr>
              <a:t>vacance prégnante </a:t>
            </a:r>
            <a:r>
              <a:rPr lang="fr-FR" sz="1200" dirty="0" smtClean="0">
                <a:latin typeface="Arial Narrow" panose="020B0606020202030204" pitchFamily="34" charset="0"/>
                <a:sym typeface="Wingdings" panose="05000000000000000000" pitchFamily="2" charset="2"/>
              </a:rPr>
              <a:t>du </a:t>
            </a:r>
            <a:r>
              <a:rPr lang="fr-FR" sz="1200" dirty="0">
                <a:latin typeface="Arial Narrow" panose="020B0606020202030204" pitchFamily="34" charset="0"/>
                <a:sym typeface="Wingdings" panose="05000000000000000000" pitchFamily="2" charset="2"/>
              </a:rPr>
              <a:t>bâti le long de la RD910, </a:t>
            </a:r>
            <a:r>
              <a:rPr lang="fr-FR" sz="1200" dirty="0" smtClean="0">
                <a:latin typeface="Arial Narrow" panose="020B0606020202030204" pitchFamily="34" charset="0"/>
                <a:sym typeface="Wingdings" panose="05000000000000000000" pitchFamily="2" charset="2"/>
              </a:rPr>
              <a:t>victime </a:t>
            </a:r>
            <a:r>
              <a:rPr lang="fr-FR" sz="1200" dirty="0">
                <a:latin typeface="Arial Narrow" panose="020B0606020202030204" pitchFamily="34" charset="0"/>
                <a:sym typeface="Wingdings" panose="05000000000000000000" pitchFamily="2" charset="2"/>
              </a:rPr>
              <a:t>des nuisances générées par la </a:t>
            </a:r>
            <a:r>
              <a:rPr lang="fr-FR" sz="1200" dirty="0" smtClean="0">
                <a:latin typeface="Arial Narrow" panose="020B0606020202030204" pitchFamily="34" charset="0"/>
                <a:sym typeface="Wingdings" panose="05000000000000000000" pitchFamily="2" charset="2"/>
              </a:rPr>
              <a:t>voie. A ce titre, il convient de préciser l’existence de</a:t>
            </a:r>
            <a:r>
              <a:rPr lang="fr-FR" sz="1200" dirty="0" smtClean="0">
                <a:latin typeface="Arial Narrow" panose="020B0606020202030204" pitchFamily="34" charset="0"/>
              </a:rPr>
              <a:t> </a:t>
            </a:r>
            <a:r>
              <a:rPr lang="fr-FR" sz="1200" dirty="0">
                <a:latin typeface="Arial Narrow" panose="020B0606020202030204" pitchFamily="34" charset="0"/>
              </a:rPr>
              <a:t>zones de nuisance sonore </a:t>
            </a:r>
            <a:r>
              <a:rPr lang="fr-FR" sz="1200" dirty="0" smtClean="0">
                <a:latin typeface="Arial Narrow" panose="020B0606020202030204" pitchFamily="34" charset="0"/>
              </a:rPr>
              <a:t>sur </a:t>
            </a:r>
            <a:r>
              <a:rPr lang="fr-FR" sz="1200" dirty="0">
                <a:latin typeface="Arial Narrow" panose="020B0606020202030204" pitchFamily="34" charset="0"/>
              </a:rPr>
              <a:t>une bande de 300m de part et d’autre de l’autoroute A10 classée en catégorie 1 et de 250m de part et d’autre de la LGV Paris-Bordeaux et de la LGV SEA classée en catégorie </a:t>
            </a:r>
            <a:r>
              <a:rPr lang="fr-FR" sz="1200" dirty="0" smtClean="0">
                <a:latin typeface="Arial Narrow" panose="020B0606020202030204" pitchFamily="34" charset="0"/>
              </a:rPr>
              <a:t>2, </a:t>
            </a:r>
            <a:r>
              <a:rPr lang="fr-FR" sz="1200" dirty="0">
                <a:latin typeface="Arial Narrow" panose="020B0606020202030204" pitchFamily="34" charset="0"/>
              </a:rPr>
              <a:t>en </a:t>
            </a:r>
            <a:r>
              <a:rPr lang="fr-FR" sz="1200" dirty="0" smtClean="0">
                <a:latin typeface="Arial Narrow" panose="020B0606020202030204" pitchFamily="34" charset="0"/>
              </a:rPr>
              <a:t>application</a:t>
            </a:r>
            <a:r>
              <a:rPr lang="fr-FR" sz="1200" dirty="0">
                <a:latin typeface="Arial Narrow" panose="020B0606020202030204" pitchFamily="34" charset="0"/>
              </a:rPr>
              <a:t> de l’arrêté préfectoral du 26 janvier 2016 portant sur le classement des infrastructures terrestres. </a:t>
            </a:r>
            <a:endParaRPr lang="fr-FR" sz="1200" dirty="0">
              <a:latin typeface="Arial Narrow" panose="020B0606020202030204" pitchFamily="34" charset="0"/>
              <a:sym typeface="Wingdings" panose="05000000000000000000" pitchFamily="2" charset="2"/>
            </a:endParaRPr>
          </a:p>
        </p:txBody>
      </p:sp>
      <p:sp>
        <p:nvSpPr>
          <p:cNvPr id="35"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36"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45" name="Imag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Tree>
    <p:extLst>
      <p:ext uri="{BB962C8B-B14F-4D97-AF65-F5344CB8AC3E}">
        <p14:creationId xmlns:p14="http://schemas.microsoft.com/office/powerpoint/2010/main" val="3338088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srcRect l="16865" t="15436" r="33630" b="8556"/>
          <a:stretch/>
        </p:blipFill>
        <p:spPr>
          <a:xfrm>
            <a:off x="4935344" y="945306"/>
            <a:ext cx="3602675" cy="3111402"/>
          </a:xfrm>
          <a:prstGeom prst="rect">
            <a:avLst/>
          </a:prstGeom>
        </p:spPr>
      </p:pic>
      <p:pic>
        <p:nvPicPr>
          <p:cNvPr id="9" name="Image 8"/>
          <p:cNvPicPr>
            <a:picLocks noChangeAspect="1"/>
          </p:cNvPicPr>
          <p:nvPr/>
        </p:nvPicPr>
        <p:blipFill rotWithShape="1">
          <a:blip r:embed="rId3"/>
          <a:srcRect l="22533" t="18016" r="30962" b="8642"/>
          <a:stretch/>
        </p:blipFill>
        <p:spPr>
          <a:xfrm>
            <a:off x="156494" y="2842303"/>
            <a:ext cx="4464496" cy="3960440"/>
          </a:xfrm>
          <a:prstGeom prst="rect">
            <a:avLst/>
          </a:prstGeom>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8906" y="883639"/>
            <a:ext cx="5217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C00000"/>
                </a:solidFill>
                <a:effectLst/>
                <a:uLnTx/>
                <a:uFillTx/>
                <a:latin typeface="Arial Narrow" panose="020B0606020202030204" pitchFamily="34" charset="0"/>
              </a:rPr>
              <a:t>La</a:t>
            </a:r>
            <a:r>
              <a:rPr kumimoji="0" lang="fr-FR" sz="1600" b="0" i="0" u="none" strike="noStrike" kern="1200" cap="none" spc="0" normalizeH="0" noProof="0" dirty="0" smtClean="0">
                <a:ln>
                  <a:noFill/>
                </a:ln>
                <a:solidFill>
                  <a:srgbClr val="C00000"/>
                </a:solidFill>
                <a:effectLst/>
                <a:uLnTx/>
                <a:uFillTx/>
                <a:latin typeface="Arial Narrow" panose="020B0606020202030204" pitchFamily="34" charset="0"/>
              </a:rPr>
              <a:t> situation géographique du site étudié : </a:t>
            </a:r>
            <a:r>
              <a:rPr lang="fr-FR" sz="1600" dirty="0" err="1" smtClean="0">
                <a:solidFill>
                  <a:srgbClr val="C00000"/>
                </a:solidFill>
                <a:latin typeface="Arial Narrow" panose="020B0606020202030204" pitchFamily="34" charset="0"/>
              </a:rPr>
              <a:t>Montison</a:t>
            </a:r>
            <a:r>
              <a:rPr lang="fr-FR" sz="1600" dirty="0" smtClean="0">
                <a:solidFill>
                  <a:srgbClr val="C00000"/>
                </a:solidFill>
                <a:latin typeface="Arial Narrow" panose="020B0606020202030204" pitchFamily="34" charset="0"/>
              </a:rPr>
              <a:t> </a:t>
            </a:r>
            <a:endParaRPr kumimoji="0" lang="fr-FR" sz="15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8" name="Espace réservé du pied de page 3"/>
          <p:cNvSpPr>
            <a:spLocks noGrp="1"/>
          </p:cNvSpPr>
          <p:nvPr>
            <p:ph type="ftr" sz="quarter" idx="11"/>
          </p:nvPr>
        </p:nvSpPr>
        <p:spPr>
          <a:xfrm rot="16200000">
            <a:off x="3475425"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a:latin typeface="Arial Narrow" panose="020B0606020202030204" pitchFamily="34" charset="0"/>
              </a:rPr>
              <a:t>1.2 – La situation </a:t>
            </a:r>
            <a:r>
              <a:rPr lang="fr-FR" sz="1800" dirty="0" smtClean="0">
                <a:latin typeface="Arial Narrow" panose="020B0606020202030204" pitchFamily="34" charset="0"/>
              </a:rPr>
              <a:t>du secteur </a:t>
            </a:r>
            <a:r>
              <a:rPr lang="fr-FR" sz="1800" dirty="0">
                <a:latin typeface="Arial Narrow" panose="020B0606020202030204" pitchFamily="34" charset="0"/>
              </a:rPr>
              <a:t>d’étude</a:t>
            </a:r>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
        <p:nvSpPr>
          <p:cNvPr id="31" name="ZoneTexte 30"/>
          <p:cNvSpPr txBox="1"/>
          <p:nvPr/>
        </p:nvSpPr>
        <p:spPr>
          <a:xfrm>
            <a:off x="3131840" y="1684793"/>
            <a:ext cx="1104380" cy="461665"/>
          </a:xfrm>
          <a:prstGeom prst="rect">
            <a:avLst/>
          </a:prstGeom>
          <a:noFill/>
          <a:ln w="28575">
            <a:solidFill>
              <a:srgbClr val="FF0000"/>
            </a:solidFill>
            <a:prstDash val="sysDot"/>
          </a:ln>
        </p:spPr>
        <p:txBody>
          <a:bodyPr wrap="square" rtlCol="0">
            <a:spAutoFit/>
          </a:bodyPr>
          <a:lstStyle/>
          <a:p>
            <a:pPr algn="r"/>
            <a:r>
              <a:rPr lang="fr-FR" sz="1200" dirty="0" smtClean="0">
                <a:solidFill>
                  <a:srgbClr val="FF0000"/>
                </a:solidFill>
                <a:latin typeface="Arial Narrow" panose="020B0606020202030204" pitchFamily="34" charset="0"/>
              </a:rPr>
              <a:t>Site de </a:t>
            </a:r>
            <a:r>
              <a:rPr lang="fr-FR" sz="1200" dirty="0" err="1" smtClean="0">
                <a:solidFill>
                  <a:srgbClr val="FF0000"/>
                </a:solidFill>
                <a:latin typeface="Arial Narrow" panose="020B0606020202030204" pitchFamily="34" charset="0"/>
              </a:rPr>
              <a:t>Montison</a:t>
            </a:r>
            <a:endParaRPr lang="fr-FR" sz="1200" dirty="0">
              <a:solidFill>
                <a:srgbClr val="FF0000"/>
              </a:solidFill>
              <a:latin typeface="Arial Narrow" panose="020B0606020202030204" pitchFamily="34" charset="0"/>
            </a:endParaRPr>
          </a:p>
        </p:txBody>
      </p:sp>
      <p:sp>
        <p:nvSpPr>
          <p:cNvPr id="34" name="Rectangle à coins arrondis 33"/>
          <p:cNvSpPr/>
          <p:nvPr/>
        </p:nvSpPr>
        <p:spPr>
          <a:xfrm rot="432828" flipH="1">
            <a:off x="5729950" y="2058351"/>
            <a:ext cx="208758" cy="446713"/>
          </a:xfrm>
          <a:prstGeom prst="roundRect">
            <a:avLst/>
          </a:prstGeom>
          <a:solidFill>
            <a:schemeClr val="accent2">
              <a:lumMod val="20000"/>
              <a:lumOff val="80000"/>
              <a:alpha val="69000"/>
            </a:scheme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avec flèche 40"/>
          <p:cNvCxnSpPr>
            <a:stCxn id="31" idx="3"/>
          </p:cNvCxnSpPr>
          <p:nvPr/>
        </p:nvCxnSpPr>
        <p:spPr>
          <a:xfrm>
            <a:off x="4236220" y="1915626"/>
            <a:ext cx="1521124" cy="3391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ZoneTexte 15"/>
          <p:cNvSpPr txBox="1"/>
          <p:nvPr/>
        </p:nvSpPr>
        <p:spPr>
          <a:xfrm>
            <a:off x="4902939" y="4229006"/>
            <a:ext cx="3772485" cy="2308324"/>
          </a:xfrm>
          <a:prstGeom prst="rect">
            <a:avLst/>
          </a:prstGeom>
          <a:noFill/>
        </p:spPr>
        <p:txBody>
          <a:bodyPr wrap="square" rtlCol="0">
            <a:spAutoFit/>
          </a:bodyPr>
          <a:lstStyle/>
          <a:p>
            <a:pPr algn="just"/>
            <a:r>
              <a:rPr lang="fr-FR" sz="1200" dirty="0" smtClean="0">
                <a:latin typeface="Arial Narrow" panose="020B0606020202030204" pitchFamily="34" charset="0"/>
              </a:rPr>
              <a:t>Le site de </a:t>
            </a:r>
            <a:r>
              <a:rPr lang="fr-FR" sz="1200" dirty="0" err="1" smtClean="0">
                <a:latin typeface="Arial Narrow" panose="020B0606020202030204" pitchFamily="34" charset="0"/>
              </a:rPr>
              <a:t>Montison</a:t>
            </a:r>
            <a:r>
              <a:rPr lang="fr-FR" sz="1200" dirty="0" smtClean="0">
                <a:latin typeface="Arial Narrow" panose="020B0606020202030204" pitchFamily="34" charset="0"/>
              </a:rPr>
              <a:t> s’apparente à un délaissé issu du passage des grandes infrastructures viaire et ferroviaire sur le territoire communal.</a:t>
            </a:r>
          </a:p>
          <a:p>
            <a:pPr algn="just"/>
            <a:r>
              <a:rPr lang="fr-FR" sz="1200" dirty="0" err="1" smtClean="0">
                <a:latin typeface="Arial Narrow" panose="020B0606020202030204" pitchFamily="34" charset="0"/>
              </a:rPr>
              <a:t>Sorigny</a:t>
            </a:r>
            <a:r>
              <a:rPr lang="fr-FR" sz="1200" dirty="0" smtClean="0">
                <a:latin typeface="Arial Narrow" panose="020B0606020202030204" pitchFamily="34" charset="0"/>
              </a:rPr>
              <a:t> est fortement impacté en lisière ouest de son territoire par le passage de l’autoroute A10 et par les travaux récents de la LGV. </a:t>
            </a:r>
            <a:r>
              <a:rPr lang="fr-FR" sz="1200" dirty="0">
                <a:latin typeface="Arial Narrow" panose="020B0606020202030204" pitchFamily="34" charset="0"/>
              </a:rPr>
              <a:t>C</a:t>
            </a:r>
            <a:r>
              <a:rPr lang="fr-FR" sz="1200" dirty="0" smtClean="0">
                <a:latin typeface="Arial Narrow" panose="020B0606020202030204" pitchFamily="34" charset="0"/>
              </a:rPr>
              <a:t>es 2 infrastructures de niveau européen se croisent au niveau de </a:t>
            </a:r>
            <a:r>
              <a:rPr lang="fr-FR" sz="1200" dirty="0" err="1" smtClean="0">
                <a:latin typeface="Arial Narrow" panose="020B0606020202030204" pitchFamily="34" charset="0"/>
              </a:rPr>
              <a:t>Montison</a:t>
            </a:r>
            <a:r>
              <a:rPr lang="fr-FR" sz="1200" dirty="0" smtClean="0">
                <a:latin typeface="Arial Narrow" panose="020B0606020202030204" pitchFamily="34" charset="0"/>
              </a:rPr>
              <a:t> et génèrent un délaissé de 4 ha coincé entre les voies.</a:t>
            </a:r>
          </a:p>
          <a:p>
            <a:pPr algn="just"/>
            <a:r>
              <a:rPr lang="fr-FR" sz="1200" dirty="0" smtClean="0">
                <a:latin typeface="Arial Narrow" panose="020B0606020202030204" pitchFamily="34" charset="0"/>
              </a:rPr>
              <a:t>Ce site qui pourrait rentrer dans les « tiers paysage » du paysagiste de Gille Clément n’a plus de vocation particulière. Pour autant il revêt un intérêt pour l’implantation d’un parc photovoltaïque au sol.  </a:t>
            </a:r>
            <a:endParaRPr lang="fr-FR" sz="1200" dirty="0">
              <a:latin typeface="Arial Narrow" panose="020B0606020202030204" pitchFamily="34" charset="0"/>
            </a:endParaRPr>
          </a:p>
        </p:txBody>
      </p:sp>
      <p:sp>
        <p:nvSpPr>
          <p:cNvPr id="7" name="Forme libre 6"/>
          <p:cNvSpPr/>
          <p:nvPr/>
        </p:nvSpPr>
        <p:spPr>
          <a:xfrm>
            <a:off x="2248784" y="3485393"/>
            <a:ext cx="311467" cy="1698307"/>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p:cNvCxnSpPr/>
          <p:nvPr/>
        </p:nvCxnSpPr>
        <p:spPr>
          <a:xfrm flipH="1">
            <a:off x="2556195" y="2216524"/>
            <a:ext cx="1283289" cy="21180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Image 20"/>
          <p:cNvPicPr>
            <a:picLocks noChangeAspect="1"/>
          </p:cNvPicPr>
          <p:nvPr/>
        </p:nvPicPr>
        <p:blipFill rotWithShape="1">
          <a:blip r:embed="rId6"/>
          <a:srcRect l="23239" t="15071" r="46758" b="8253"/>
          <a:stretch/>
        </p:blipFill>
        <p:spPr>
          <a:xfrm>
            <a:off x="177047" y="1222193"/>
            <a:ext cx="1913678" cy="2750913"/>
          </a:xfrm>
          <a:prstGeom prst="rect">
            <a:avLst/>
          </a:prstGeom>
        </p:spPr>
      </p:pic>
      <p:sp>
        <p:nvSpPr>
          <p:cNvPr id="18" name="Rectangle à coins arrondis 17"/>
          <p:cNvSpPr/>
          <p:nvPr/>
        </p:nvSpPr>
        <p:spPr>
          <a:xfrm rot="264125">
            <a:off x="1171996" y="1727381"/>
            <a:ext cx="247840" cy="1054780"/>
          </a:xfrm>
          <a:prstGeom prst="roundRect">
            <a:avLst/>
          </a:prstGeom>
          <a:solidFill>
            <a:schemeClr val="accent2">
              <a:lumMod val="20000"/>
              <a:lumOff val="80000"/>
              <a:alpha val="69000"/>
            </a:scheme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973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srcRect l="24051" t="12338" b="35989"/>
          <a:stretch/>
        </p:blipFill>
        <p:spPr>
          <a:xfrm>
            <a:off x="2745851" y="4608008"/>
            <a:ext cx="5888996" cy="2253739"/>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rotWithShape="1">
          <a:blip r:embed="rId3"/>
          <a:srcRect l="23052" t="10614" b="34380"/>
          <a:stretch/>
        </p:blipFill>
        <p:spPr>
          <a:xfrm>
            <a:off x="2725233" y="2478787"/>
            <a:ext cx="5909614" cy="2376265"/>
          </a:xfrm>
          <a:prstGeom prst="rect">
            <a:avLst/>
          </a:prstGeom>
          <a:ln>
            <a:noFill/>
          </a:ln>
          <a:effectLst>
            <a:outerShdw blurRad="292100" dist="139700" dir="2700000" algn="tl" rotWithShape="0">
              <a:srgbClr val="333333">
                <a:alpha val="65000"/>
              </a:srgbClr>
            </a:outerShdw>
          </a:effectLst>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8906" y="883639"/>
            <a:ext cx="5217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C00000"/>
                </a:solidFill>
                <a:effectLst/>
                <a:uLnTx/>
                <a:uFillTx/>
                <a:latin typeface="Arial Narrow" panose="020B0606020202030204" pitchFamily="34" charset="0"/>
              </a:rPr>
              <a:t>La</a:t>
            </a:r>
            <a:r>
              <a:rPr kumimoji="0" lang="fr-FR" sz="1600" b="0" i="0" u="none" strike="noStrike" kern="1200" cap="none" spc="0" normalizeH="0" noProof="0" dirty="0" smtClean="0">
                <a:ln>
                  <a:noFill/>
                </a:ln>
                <a:solidFill>
                  <a:srgbClr val="C00000"/>
                </a:solidFill>
                <a:effectLst/>
                <a:uLnTx/>
                <a:uFillTx/>
                <a:latin typeface="Arial Narrow" panose="020B0606020202030204" pitchFamily="34" charset="0"/>
              </a:rPr>
              <a:t> situation géographique du site étudié : </a:t>
            </a:r>
            <a:r>
              <a:rPr kumimoji="0" lang="fr-FR" sz="1600" b="0" i="0" u="none" strike="noStrike" kern="1200" cap="none" spc="0" normalizeH="0" noProof="0" dirty="0" err="1" smtClean="0">
                <a:ln>
                  <a:noFill/>
                </a:ln>
                <a:solidFill>
                  <a:srgbClr val="C00000"/>
                </a:solidFill>
                <a:effectLst/>
                <a:uLnTx/>
                <a:uFillTx/>
                <a:latin typeface="Arial Narrow" panose="020B0606020202030204" pitchFamily="34" charset="0"/>
              </a:rPr>
              <a:t>Montison</a:t>
            </a:r>
            <a:endParaRPr kumimoji="0" lang="fr-FR" sz="15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8" name="Espace réservé du pied de page 3"/>
          <p:cNvSpPr>
            <a:spLocks noGrp="1"/>
          </p:cNvSpPr>
          <p:nvPr>
            <p:ph type="ftr" sz="quarter" idx="11"/>
          </p:nvPr>
        </p:nvSpPr>
        <p:spPr>
          <a:xfrm rot="16200000">
            <a:off x="3456711" y="-3375478"/>
            <a:ext cx="728117" cy="7678970"/>
          </a:xfrm>
          <a:solidFill>
            <a:schemeClr val="bg2">
              <a:lumMod val="90000"/>
            </a:schemeClr>
          </a:solidFill>
        </p:spPr>
        <p:txBody>
          <a:bodyPr vert="vert" lIns="91440" tIns="45720" rIns="91440" bIns="45720" rtlCol="0" anchor="ctr"/>
          <a:lstStyle/>
          <a:p>
            <a:pPr algn="just"/>
            <a:r>
              <a:rPr lang="fr-FR" sz="2000" dirty="0">
                <a:solidFill>
                  <a:schemeClr val="tx1"/>
                </a:solidFill>
                <a:latin typeface="Arial Narrow" panose="020B0606020202030204" pitchFamily="34" charset="0"/>
              </a:rPr>
              <a:t>Partie 1- DIAGNOSTIC </a:t>
            </a:r>
            <a:r>
              <a:rPr lang="fr-FR" sz="2000" dirty="0" smtClean="0">
                <a:solidFill>
                  <a:schemeClr val="tx1"/>
                </a:solidFill>
                <a:latin typeface="Arial Narrow" panose="020B0606020202030204" pitchFamily="34" charset="0"/>
              </a:rPr>
              <a:t>DU SITE</a:t>
            </a:r>
            <a:endParaRPr lang="fr-FR" sz="2000" dirty="0">
              <a:solidFill>
                <a:schemeClr val="tx1"/>
              </a:solidFill>
              <a:latin typeface="Arial Narrow" panose="020B0606020202030204" pitchFamily="34" charset="0"/>
            </a:endParaRPr>
          </a:p>
          <a:p>
            <a:pPr algn="just"/>
            <a:r>
              <a:rPr lang="fr-FR" sz="2000" dirty="0">
                <a:latin typeface="Arial Narrow" panose="020B0606020202030204" pitchFamily="34" charset="0"/>
              </a:rPr>
              <a:t>1.2 – La situation </a:t>
            </a:r>
            <a:r>
              <a:rPr lang="fr-FR" sz="2000" dirty="0" smtClean="0">
                <a:latin typeface="Arial Narrow" panose="020B0606020202030204" pitchFamily="34" charset="0"/>
              </a:rPr>
              <a:t>du secteur </a:t>
            </a:r>
            <a:r>
              <a:rPr lang="fr-FR" sz="2000" dirty="0">
                <a:latin typeface="Arial Narrow" panose="020B0606020202030204" pitchFamily="34" charset="0"/>
              </a:rPr>
              <a:t>d’étude</a:t>
            </a:r>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pic>
        <p:nvPicPr>
          <p:cNvPr id="3" name="Image 2"/>
          <p:cNvPicPr>
            <a:picLocks noChangeAspect="1"/>
          </p:cNvPicPr>
          <p:nvPr/>
        </p:nvPicPr>
        <p:blipFill rotWithShape="1">
          <a:blip r:embed="rId6"/>
          <a:srcRect l="24958" t="7148" r="12223" b="36179"/>
          <a:stretch/>
        </p:blipFill>
        <p:spPr>
          <a:xfrm>
            <a:off x="4674407" y="1130490"/>
            <a:ext cx="3960440" cy="2009776"/>
          </a:xfrm>
          <a:prstGeom prst="rect">
            <a:avLst/>
          </a:prstGeom>
          <a:ln>
            <a:noFill/>
          </a:ln>
          <a:effectLst>
            <a:outerShdw blurRad="292100" dist="139700" dir="2700000" algn="tl" rotWithShape="0">
              <a:srgbClr val="333333">
                <a:alpha val="65000"/>
              </a:srgbClr>
            </a:outerShdw>
          </a:effectLst>
        </p:spPr>
      </p:pic>
      <p:grpSp>
        <p:nvGrpSpPr>
          <p:cNvPr id="6" name="Groupe 5"/>
          <p:cNvGrpSpPr/>
          <p:nvPr/>
        </p:nvGrpSpPr>
        <p:grpSpPr>
          <a:xfrm>
            <a:off x="385003" y="1226642"/>
            <a:ext cx="2016224" cy="3960440"/>
            <a:chOff x="1403648" y="2842303"/>
            <a:chExt cx="2016224" cy="3960440"/>
          </a:xfrm>
        </p:grpSpPr>
        <p:pic>
          <p:nvPicPr>
            <p:cNvPr id="12" name="Image 11"/>
            <p:cNvPicPr>
              <a:picLocks noChangeAspect="1"/>
            </p:cNvPicPr>
            <p:nvPr/>
          </p:nvPicPr>
          <p:blipFill rotWithShape="1">
            <a:blip r:embed="rId7">
              <a:grayscl/>
            </a:blip>
            <a:srcRect l="35524" t="18016" r="43473" b="8642"/>
            <a:stretch/>
          </p:blipFill>
          <p:spPr>
            <a:xfrm>
              <a:off x="1403648" y="2842303"/>
              <a:ext cx="2016224" cy="3960440"/>
            </a:xfrm>
            <a:prstGeom prst="rect">
              <a:avLst/>
            </a:prstGeom>
            <a:ln>
              <a:noFill/>
            </a:ln>
            <a:effectLst>
              <a:outerShdw blurRad="292100" dist="139700" dir="2700000" algn="tl" rotWithShape="0">
                <a:srgbClr val="333333">
                  <a:alpha val="65000"/>
                </a:srgbClr>
              </a:outerShdw>
            </a:effectLst>
          </p:spPr>
        </p:pic>
        <p:sp>
          <p:nvSpPr>
            <p:cNvPr id="14" name="Forme libre 13"/>
            <p:cNvSpPr/>
            <p:nvPr/>
          </p:nvSpPr>
          <p:spPr>
            <a:xfrm>
              <a:off x="2248784" y="3485393"/>
              <a:ext cx="311467" cy="1698307"/>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Demi-cadre 14"/>
          <p:cNvSpPr/>
          <p:nvPr/>
        </p:nvSpPr>
        <p:spPr>
          <a:xfrm rot="14201156">
            <a:off x="1088941" y="2736909"/>
            <a:ext cx="416733" cy="410624"/>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
        <p:nvSpPr>
          <p:cNvPr id="16" name="ZoneTexte 15"/>
          <p:cNvSpPr txBox="1"/>
          <p:nvPr/>
        </p:nvSpPr>
        <p:spPr>
          <a:xfrm>
            <a:off x="983720" y="3287750"/>
            <a:ext cx="268117"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1</a:t>
            </a:r>
            <a:endParaRPr lang="fr-FR" sz="1200" dirty="0">
              <a:solidFill>
                <a:schemeClr val="accent2">
                  <a:lumMod val="75000"/>
                </a:schemeClr>
              </a:solidFill>
              <a:latin typeface="Arial Narrow" panose="020B0606020202030204" pitchFamily="34" charset="0"/>
            </a:endParaRPr>
          </a:p>
        </p:txBody>
      </p:sp>
      <p:sp>
        <p:nvSpPr>
          <p:cNvPr id="17" name="ZoneTexte 16"/>
          <p:cNvSpPr txBox="1"/>
          <p:nvPr/>
        </p:nvSpPr>
        <p:spPr>
          <a:xfrm>
            <a:off x="4658250" y="2711389"/>
            <a:ext cx="3960440" cy="461665"/>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1 – vue depuis l’A10 avant le passage du pont couvert en remontant vers le nord / le site reste invisible</a:t>
            </a:r>
            <a:endParaRPr lang="fr-FR" sz="1200" dirty="0">
              <a:solidFill>
                <a:schemeClr val="accent2">
                  <a:lumMod val="75000"/>
                </a:schemeClr>
              </a:solidFill>
              <a:latin typeface="Arial Narrow" panose="020B0606020202030204" pitchFamily="34" charset="0"/>
            </a:endParaRPr>
          </a:p>
        </p:txBody>
      </p:sp>
      <p:sp>
        <p:nvSpPr>
          <p:cNvPr id="19" name="Demi-cadre 18"/>
          <p:cNvSpPr/>
          <p:nvPr/>
        </p:nvSpPr>
        <p:spPr>
          <a:xfrm rot="14800210">
            <a:off x="1163227" y="2324081"/>
            <a:ext cx="416733" cy="410624"/>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
        <p:nvSpPr>
          <p:cNvPr id="20" name="ZoneTexte 19"/>
          <p:cNvSpPr txBox="1"/>
          <p:nvPr/>
        </p:nvSpPr>
        <p:spPr>
          <a:xfrm>
            <a:off x="861834" y="2535500"/>
            <a:ext cx="268117"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2</a:t>
            </a:r>
            <a:endParaRPr lang="fr-FR" sz="1200" dirty="0">
              <a:solidFill>
                <a:schemeClr val="accent2">
                  <a:lumMod val="75000"/>
                </a:schemeClr>
              </a:solidFill>
              <a:latin typeface="Arial Narrow" panose="020B0606020202030204" pitchFamily="34" charset="0"/>
            </a:endParaRPr>
          </a:p>
        </p:txBody>
      </p:sp>
      <p:sp>
        <p:nvSpPr>
          <p:cNvPr id="21" name="ZoneTexte 20"/>
          <p:cNvSpPr txBox="1"/>
          <p:nvPr/>
        </p:nvSpPr>
        <p:spPr>
          <a:xfrm>
            <a:off x="2709076" y="4578053"/>
            <a:ext cx="5901374" cy="276999"/>
          </a:xfrm>
          <a:prstGeom prst="rect">
            <a:avLst/>
          </a:prstGeom>
          <a:solidFill>
            <a:schemeClr val="bg2"/>
          </a:solidFill>
        </p:spPr>
        <p:txBody>
          <a:bodyPr wrap="square" rtlCol="0">
            <a:spAutoFit/>
          </a:bodyPr>
          <a:lstStyle/>
          <a:p>
            <a:r>
              <a:rPr lang="fr-FR" sz="1200" dirty="0">
                <a:solidFill>
                  <a:schemeClr val="accent2">
                    <a:lumMod val="75000"/>
                  </a:schemeClr>
                </a:solidFill>
                <a:latin typeface="Arial Narrow" panose="020B0606020202030204" pitchFamily="34" charset="0"/>
              </a:rPr>
              <a:t>2</a:t>
            </a:r>
            <a:r>
              <a:rPr lang="fr-FR" sz="1200" dirty="0" smtClean="0">
                <a:solidFill>
                  <a:schemeClr val="accent2">
                    <a:lumMod val="75000"/>
                  </a:schemeClr>
                </a:solidFill>
                <a:latin typeface="Arial Narrow" panose="020B0606020202030204" pitchFamily="34" charset="0"/>
              </a:rPr>
              <a:t> – vue depuis l’A10 en sortie  du pont couvert en remontant vers le nord / découverte du site</a:t>
            </a:r>
            <a:endParaRPr lang="fr-FR" sz="1200" dirty="0">
              <a:solidFill>
                <a:schemeClr val="accent2">
                  <a:lumMod val="75000"/>
                </a:schemeClr>
              </a:solidFill>
              <a:latin typeface="Arial Narrow" panose="020B0606020202030204" pitchFamily="34" charset="0"/>
            </a:endParaRPr>
          </a:p>
        </p:txBody>
      </p:sp>
      <p:sp>
        <p:nvSpPr>
          <p:cNvPr id="23" name="ZoneTexte 22"/>
          <p:cNvSpPr txBox="1"/>
          <p:nvPr/>
        </p:nvSpPr>
        <p:spPr>
          <a:xfrm>
            <a:off x="2729694" y="6400082"/>
            <a:ext cx="5901374" cy="461665"/>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3 – vue depuis l’A10 en partie médiane du site en remontant vers le nord / exposition du site en direction de l’autoroute </a:t>
            </a:r>
            <a:endParaRPr lang="fr-FR" sz="1200" dirty="0">
              <a:solidFill>
                <a:schemeClr val="accent2">
                  <a:lumMod val="75000"/>
                </a:schemeClr>
              </a:solidFill>
              <a:latin typeface="Arial Narrow" panose="020B0606020202030204" pitchFamily="34" charset="0"/>
            </a:endParaRPr>
          </a:p>
        </p:txBody>
      </p:sp>
      <p:sp>
        <p:nvSpPr>
          <p:cNvPr id="24" name="ZoneTexte 23">
            <a:extLst>
              <a:ext uri="{FF2B5EF4-FFF2-40B4-BE49-F238E27FC236}">
                <a16:creationId xmlns="" xmlns:a16="http://schemas.microsoft.com/office/drawing/2014/main" id="{E81D954A-A4AC-4D5B-B112-1EAA233C8281}"/>
              </a:ext>
            </a:extLst>
          </p:cNvPr>
          <p:cNvSpPr txBox="1"/>
          <p:nvPr/>
        </p:nvSpPr>
        <p:spPr>
          <a:xfrm>
            <a:off x="385003" y="5342141"/>
            <a:ext cx="20162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srgbClr val="C00000"/>
                </a:solidFill>
                <a:effectLst/>
                <a:uLnTx/>
                <a:uFillTx/>
                <a:latin typeface="Arial Narrow" panose="020B0606020202030204" pitchFamily="34" charset="0"/>
                <a:sym typeface="Wingdings" panose="05000000000000000000" pitchFamily="2" charset="2"/>
              </a:rPr>
              <a:t> </a:t>
            </a:r>
            <a:r>
              <a:rPr kumimoji="0" lang="fr-FR" sz="1200" b="0" i="0" u="none" strike="noStrike" kern="1200" cap="none" spc="0" normalizeH="0" baseline="0" noProof="0" dirty="0" smtClean="0">
                <a:ln>
                  <a:noFill/>
                </a:ln>
                <a:solidFill>
                  <a:srgbClr val="C00000"/>
                </a:solidFill>
                <a:effectLst/>
                <a:uLnTx/>
                <a:uFillTx/>
                <a:latin typeface="Arial Narrow" panose="020B0606020202030204" pitchFamily="34" charset="0"/>
              </a:rPr>
              <a:t>Vues ouvertes sur le site projet d’implantation du parc photovoltaïque dans le sens sud/nord </a:t>
            </a:r>
            <a:endParaRPr kumimoji="0" lang="fr-FR" sz="12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5" name="Parenthèse ouvrante 24"/>
          <p:cNvSpPr/>
          <p:nvPr/>
        </p:nvSpPr>
        <p:spPr>
          <a:xfrm rot="5400000">
            <a:off x="6746950" y="1632558"/>
            <a:ext cx="266168" cy="3502067"/>
          </a:xfrm>
          <a:prstGeom prst="lef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27" name="Parenthèse ouvrante 26"/>
          <p:cNvSpPr/>
          <p:nvPr/>
        </p:nvSpPr>
        <p:spPr>
          <a:xfrm rot="5400000">
            <a:off x="6776641" y="3806822"/>
            <a:ext cx="369864" cy="3338987"/>
          </a:xfrm>
          <a:prstGeom prst="lef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30" name="Demi-cadre 29"/>
          <p:cNvSpPr/>
          <p:nvPr/>
        </p:nvSpPr>
        <p:spPr>
          <a:xfrm rot="15881904">
            <a:off x="1142528" y="1838452"/>
            <a:ext cx="416733" cy="410624"/>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
        <p:nvSpPr>
          <p:cNvPr id="31" name="ZoneTexte 30"/>
          <p:cNvSpPr txBox="1"/>
          <p:nvPr/>
        </p:nvSpPr>
        <p:spPr>
          <a:xfrm>
            <a:off x="823416" y="2039404"/>
            <a:ext cx="268117"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3</a:t>
            </a:r>
            <a:endParaRPr lang="fr-FR" sz="1200" dirty="0">
              <a:solidFill>
                <a:schemeClr val="accent2">
                  <a:lumMod val="75000"/>
                </a:schemeClr>
              </a:solidFill>
              <a:latin typeface="Arial Narrow" panose="020B0606020202030204" pitchFamily="34" charset="0"/>
            </a:endParaRPr>
          </a:p>
        </p:txBody>
      </p:sp>
    </p:spTree>
    <p:extLst>
      <p:ext uri="{BB962C8B-B14F-4D97-AF65-F5344CB8AC3E}">
        <p14:creationId xmlns:p14="http://schemas.microsoft.com/office/powerpoint/2010/main" val="2973710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srcRect l="23936" t="12544" b="35784"/>
          <a:stretch/>
        </p:blipFill>
        <p:spPr>
          <a:xfrm>
            <a:off x="2715092" y="1303223"/>
            <a:ext cx="5841693" cy="2232248"/>
          </a:xfrm>
          <a:prstGeom prst="rect">
            <a:avLst/>
          </a:prstGeom>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8906" y="883639"/>
            <a:ext cx="5217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C00000"/>
                </a:solidFill>
                <a:effectLst/>
                <a:uLnTx/>
                <a:uFillTx/>
                <a:latin typeface="Arial Narrow" panose="020B0606020202030204" pitchFamily="34" charset="0"/>
              </a:rPr>
              <a:t>La</a:t>
            </a:r>
            <a:r>
              <a:rPr kumimoji="0" lang="fr-FR" sz="1600" b="0" i="0" u="none" strike="noStrike" kern="1200" cap="none" spc="0" normalizeH="0" noProof="0" dirty="0" smtClean="0">
                <a:ln>
                  <a:noFill/>
                </a:ln>
                <a:solidFill>
                  <a:srgbClr val="C00000"/>
                </a:solidFill>
                <a:effectLst/>
                <a:uLnTx/>
                <a:uFillTx/>
                <a:latin typeface="Arial Narrow" panose="020B0606020202030204" pitchFamily="34" charset="0"/>
              </a:rPr>
              <a:t> situation géographique du site étudié : </a:t>
            </a:r>
            <a:r>
              <a:rPr kumimoji="0" lang="fr-FR" sz="1600" b="0" i="0" u="none" strike="noStrike" kern="1200" cap="none" spc="0" normalizeH="0" noProof="0" dirty="0" err="1" smtClean="0">
                <a:ln>
                  <a:noFill/>
                </a:ln>
                <a:solidFill>
                  <a:srgbClr val="C00000"/>
                </a:solidFill>
                <a:effectLst/>
                <a:uLnTx/>
                <a:uFillTx/>
                <a:latin typeface="Arial Narrow" panose="020B0606020202030204" pitchFamily="34" charset="0"/>
              </a:rPr>
              <a:t>Montison</a:t>
            </a:r>
            <a:endParaRPr kumimoji="0" lang="fr-FR" sz="15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8" name="Espace réservé du pied de page 3"/>
          <p:cNvSpPr>
            <a:spLocks noGrp="1"/>
          </p:cNvSpPr>
          <p:nvPr>
            <p:ph type="ftr" sz="quarter" idx="11"/>
          </p:nvPr>
        </p:nvSpPr>
        <p:spPr>
          <a:xfrm rot="16200000">
            <a:off x="3456711" y="-3375478"/>
            <a:ext cx="728117" cy="7678970"/>
          </a:xfrm>
          <a:solidFill>
            <a:schemeClr val="bg2">
              <a:lumMod val="90000"/>
            </a:schemeClr>
          </a:solidFill>
        </p:spPr>
        <p:txBody>
          <a:bodyPr vert="vert" lIns="91440" tIns="45720" rIns="91440" bIns="45720" rtlCol="0" anchor="ctr"/>
          <a:lstStyle/>
          <a:p>
            <a:pPr algn="just"/>
            <a:r>
              <a:rPr lang="fr-FR" sz="2000" dirty="0">
                <a:solidFill>
                  <a:schemeClr val="tx1"/>
                </a:solidFill>
                <a:latin typeface="Arial Narrow" panose="020B0606020202030204" pitchFamily="34" charset="0"/>
              </a:rPr>
              <a:t>Partie 1- DIAGNOSTIC </a:t>
            </a:r>
            <a:r>
              <a:rPr lang="fr-FR" sz="2000" dirty="0" smtClean="0">
                <a:solidFill>
                  <a:schemeClr val="tx1"/>
                </a:solidFill>
                <a:latin typeface="Arial Narrow" panose="020B0606020202030204" pitchFamily="34" charset="0"/>
              </a:rPr>
              <a:t>DU SITE </a:t>
            </a:r>
            <a:endParaRPr lang="fr-FR" sz="2000" dirty="0">
              <a:solidFill>
                <a:schemeClr val="tx1"/>
              </a:solidFill>
              <a:latin typeface="Arial Narrow" panose="020B0606020202030204" pitchFamily="34" charset="0"/>
            </a:endParaRPr>
          </a:p>
          <a:p>
            <a:pPr algn="just"/>
            <a:r>
              <a:rPr lang="fr-FR" sz="2000" dirty="0">
                <a:latin typeface="Arial Narrow" panose="020B0606020202030204" pitchFamily="34" charset="0"/>
              </a:rPr>
              <a:t>1.2 – La situation </a:t>
            </a:r>
            <a:r>
              <a:rPr lang="fr-FR" sz="2000" dirty="0" smtClean="0">
                <a:latin typeface="Arial Narrow" panose="020B0606020202030204" pitchFamily="34" charset="0"/>
              </a:rPr>
              <a:t>du secteur </a:t>
            </a:r>
            <a:r>
              <a:rPr lang="fr-FR" sz="2000" dirty="0">
                <a:latin typeface="Arial Narrow" panose="020B0606020202030204" pitchFamily="34" charset="0"/>
              </a:rPr>
              <a:t>d’étude</a:t>
            </a:r>
          </a:p>
        </p:txBody>
      </p: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grpSp>
        <p:nvGrpSpPr>
          <p:cNvPr id="6" name="Groupe 5"/>
          <p:cNvGrpSpPr/>
          <p:nvPr/>
        </p:nvGrpSpPr>
        <p:grpSpPr>
          <a:xfrm>
            <a:off x="421305" y="1222193"/>
            <a:ext cx="2016224" cy="3960440"/>
            <a:chOff x="1403648" y="2842303"/>
            <a:chExt cx="2016224" cy="3960440"/>
          </a:xfrm>
        </p:grpSpPr>
        <p:pic>
          <p:nvPicPr>
            <p:cNvPr id="12" name="Image 11"/>
            <p:cNvPicPr>
              <a:picLocks noChangeAspect="1"/>
            </p:cNvPicPr>
            <p:nvPr/>
          </p:nvPicPr>
          <p:blipFill rotWithShape="1">
            <a:blip r:embed="rId5">
              <a:grayscl/>
            </a:blip>
            <a:srcRect l="35524" t="18016" r="43473" b="8642"/>
            <a:stretch/>
          </p:blipFill>
          <p:spPr>
            <a:xfrm>
              <a:off x="1403648" y="2842303"/>
              <a:ext cx="2016224" cy="3960440"/>
            </a:xfrm>
            <a:prstGeom prst="rect">
              <a:avLst/>
            </a:prstGeom>
            <a:ln>
              <a:noFill/>
            </a:ln>
            <a:effectLst>
              <a:outerShdw blurRad="292100" dist="139700" dir="2700000" algn="tl" rotWithShape="0">
                <a:srgbClr val="333333">
                  <a:alpha val="65000"/>
                </a:srgbClr>
              </a:outerShdw>
            </a:effectLst>
          </p:spPr>
        </p:pic>
        <p:sp>
          <p:nvSpPr>
            <p:cNvPr id="14" name="Forme libre 13"/>
            <p:cNvSpPr/>
            <p:nvPr/>
          </p:nvSpPr>
          <p:spPr>
            <a:xfrm>
              <a:off x="2248784" y="3485393"/>
              <a:ext cx="311467" cy="1698307"/>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ZoneTexte 15"/>
          <p:cNvSpPr txBox="1"/>
          <p:nvPr/>
        </p:nvSpPr>
        <p:spPr>
          <a:xfrm>
            <a:off x="957474" y="1781340"/>
            <a:ext cx="268117"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1</a:t>
            </a:r>
            <a:endParaRPr lang="fr-FR" sz="1200" dirty="0">
              <a:solidFill>
                <a:schemeClr val="accent2">
                  <a:lumMod val="75000"/>
                </a:schemeClr>
              </a:solidFill>
              <a:latin typeface="Arial Narrow" panose="020B0606020202030204" pitchFamily="34" charset="0"/>
            </a:endParaRPr>
          </a:p>
        </p:txBody>
      </p:sp>
      <p:sp>
        <p:nvSpPr>
          <p:cNvPr id="17" name="ZoneTexte 16"/>
          <p:cNvSpPr txBox="1"/>
          <p:nvPr/>
        </p:nvSpPr>
        <p:spPr>
          <a:xfrm>
            <a:off x="2725661" y="3490235"/>
            <a:ext cx="5805237" cy="461665"/>
          </a:xfrm>
          <a:prstGeom prst="rect">
            <a:avLst/>
          </a:prstGeom>
          <a:solidFill>
            <a:schemeClr val="bg2"/>
          </a:solidFill>
        </p:spPr>
        <p:txBody>
          <a:bodyPr wrap="square" rtlCol="0">
            <a:spAutoFit/>
          </a:bodyPr>
          <a:lstStyle/>
          <a:p>
            <a:pPr algn="r"/>
            <a:r>
              <a:rPr lang="fr-FR" sz="1200" dirty="0" smtClean="0">
                <a:solidFill>
                  <a:schemeClr val="accent2">
                    <a:lumMod val="75000"/>
                  </a:schemeClr>
                </a:solidFill>
                <a:latin typeface="Arial Narrow" panose="020B0606020202030204" pitchFamily="34" charset="0"/>
              </a:rPr>
              <a:t>1 – vue depuis l’A10 au niveau de la limite nord du site d’implantation / perception du haut des caténaires de la LGV </a:t>
            </a:r>
            <a:endParaRPr lang="fr-FR" sz="1200" dirty="0">
              <a:solidFill>
                <a:schemeClr val="accent2">
                  <a:lumMod val="75000"/>
                </a:schemeClr>
              </a:solidFill>
              <a:latin typeface="Arial Narrow" panose="020B0606020202030204" pitchFamily="34" charset="0"/>
            </a:endParaRPr>
          </a:p>
        </p:txBody>
      </p:sp>
      <p:sp>
        <p:nvSpPr>
          <p:cNvPr id="19" name="Demi-cadre 18"/>
          <p:cNvSpPr/>
          <p:nvPr/>
        </p:nvSpPr>
        <p:spPr>
          <a:xfrm rot="1306434">
            <a:off x="1168816" y="2437564"/>
            <a:ext cx="416733" cy="410624"/>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
        <p:nvSpPr>
          <p:cNvPr id="20" name="ZoneTexte 19"/>
          <p:cNvSpPr txBox="1"/>
          <p:nvPr/>
        </p:nvSpPr>
        <p:spPr>
          <a:xfrm>
            <a:off x="939066" y="2206596"/>
            <a:ext cx="268117"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2</a:t>
            </a:r>
            <a:endParaRPr lang="fr-FR" sz="1200" dirty="0">
              <a:solidFill>
                <a:schemeClr val="accent2">
                  <a:lumMod val="75000"/>
                </a:schemeClr>
              </a:solidFill>
              <a:latin typeface="Arial Narrow" panose="020B0606020202030204" pitchFamily="34" charset="0"/>
            </a:endParaRPr>
          </a:p>
        </p:txBody>
      </p:sp>
      <p:sp>
        <p:nvSpPr>
          <p:cNvPr id="21" name="ZoneTexte 20"/>
          <p:cNvSpPr txBox="1"/>
          <p:nvPr/>
        </p:nvSpPr>
        <p:spPr>
          <a:xfrm>
            <a:off x="2659443" y="4516059"/>
            <a:ext cx="5901374" cy="276999"/>
          </a:xfrm>
          <a:prstGeom prst="rect">
            <a:avLst/>
          </a:prstGeom>
          <a:solidFill>
            <a:schemeClr val="bg2"/>
          </a:solidFill>
        </p:spPr>
        <p:txBody>
          <a:bodyPr wrap="square" rtlCol="0">
            <a:spAutoFit/>
          </a:bodyPr>
          <a:lstStyle/>
          <a:p>
            <a:r>
              <a:rPr lang="fr-FR" sz="1200" dirty="0">
                <a:solidFill>
                  <a:schemeClr val="accent2">
                    <a:lumMod val="75000"/>
                  </a:schemeClr>
                </a:solidFill>
                <a:latin typeface="Arial Narrow" panose="020B0606020202030204" pitchFamily="34" charset="0"/>
              </a:rPr>
              <a:t>2</a:t>
            </a:r>
            <a:r>
              <a:rPr lang="fr-FR" sz="1200" dirty="0" smtClean="0">
                <a:solidFill>
                  <a:schemeClr val="accent2">
                    <a:lumMod val="75000"/>
                  </a:schemeClr>
                </a:solidFill>
                <a:latin typeface="Arial Narrow" panose="020B0606020202030204" pitchFamily="34" charset="0"/>
              </a:rPr>
              <a:t> – vue depuis l’A10 en partie médiane du site vers le sud </a:t>
            </a:r>
            <a:endParaRPr lang="fr-FR" sz="1200" dirty="0">
              <a:solidFill>
                <a:schemeClr val="accent2">
                  <a:lumMod val="75000"/>
                </a:schemeClr>
              </a:solidFill>
              <a:latin typeface="Arial Narrow" panose="020B0606020202030204" pitchFamily="34" charset="0"/>
            </a:endParaRPr>
          </a:p>
        </p:txBody>
      </p:sp>
      <p:sp>
        <p:nvSpPr>
          <p:cNvPr id="24" name="ZoneTexte 23">
            <a:extLst>
              <a:ext uri="{FF2B5EF4-FFF2-40B4-BE49-F238E27FC236}">
                <a16:creationId xmlns="" xmlns:a16="http://schemas.microsoft.com/office/drawing/2014/main" id="{E81D954A-A4AC-4D5B-B112-1EAA233C8281}"/>
              </a:ext>
            </a:extLst>
          </p:cNvPr>
          <p:cNvSpPr txBox="1"/>
          <p:nvPr/>
        </p:nvSpPr>
        <p:spPr>
          <a:xfrm>
            <a:off x="385003" y="5342141"/>
            <a:ext cx="20162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srgbClr val="C00000"/>
                </a:solidFill>
                <a:effectLst/>
                <a:uLnTx/>
                <a:uFillTx/>
                <a:latin typeface="Arial Narrow" panose="020B0606020202030204" pitchFamily="34" charset="0"/>
                <a:sym typeface="Wingdings" panose="05000000000000000000" pitchFamily="2" charset="2"/>
              </a:rPr>
              <a:t> </a:t>
            </a:r>
            <a:r>
              <a:rPr kumimoji="0" lang="fr-FR" sz="1200" b="0" i="0" u="none" strike="noStrike" kern="1200" cap="none" spc="0" normalizeH="0" baseline="0" noProof="0" dirty="0" smtClean="0">
                <a:ln>
                  <a:noFill/>
                </a:ln>
                <a:solidFill>
                  <a:srgbClr val="C00000"/>
                </a:solidFill>
                <a:effectLst/>
                <a:uLnTx/>
                <a:uFillTx/>
                <a:latin typeface="Arial Narrow" panose="020B0606020202030204" pitchFamily="34" charset="0"/>
              </a:rPr>
              <a:t>Vues ouvertes sur le site projet d’implantation du parc photovoltaïque dans le sens nord/sud </a:t>
            </a:r>
            <a:endParaRPr kumimoji="0" lang="fr-FR" sz="12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5" name="Parenthèse ouvrante 24"/>
          <p:cNvSpPr/>
          <p:nvPr/>
        </p:nvSpPr>
        <p:spPr>
          <a:xfrm rot="5400000">
            <a:off x="6294942" y="-347419"/>
            <a:ext cx="266168" cy="4257518"/>
          </a:xfrm>
          <a:prstGeom prst="lef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30" name="Demi-cadre 29"/>
          <p:cNvSpPr/>
          <p:nvPr/>
        </p:nvSpPr>
        <p:spPr>
          <a:xfrm rot="283387">
            <a:off x="1255393" y="1918012"/>
            <a:ext cx="416733" cy="410624"/>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pic>
        <p:nvPicPr>
          <p:cNvPr id="33" name="Image 32"/>
          <p:cNvPicPr>
            <a:picLocks noChangeAspect="1"/>
          </p:cNvPicPr>
          <p:nvPr/>
        </p:nvPicPr>
        <p:blipFill rotWithShape="1">
          <a:blip r:embed="rId6"/>
          <a:srcRect l="23677" t="11653" b="46593"/>
          <a:stretch/>
        </p:blipFill>
        <p:spPr>
          <a:xfrm>
            <a:off x="2669281" y="4186982"/>
            <a:ext cx="5861617" cy="1803731"/>
          </a:xfrm>
          <a:prstGeom prst="rect">
            <a:avLst/>
          </a:prstGeom>
          <a:ln>
            <a:noFill/>
          </a:ln>
          <a:effectLst>
            <a:outerShdw blurRad="292100" dist="139700" dir="2700000" algn="tl" rotWithShape="0">
              <a:srgbClr val="333333">
                <a:alpha val="65000"/>
              </a:srgbClr>
            </a:outerShdw>
          </a:effectLst>
        </p:spPr>
      </p:pic>
      <p:sp>
        <p:nvSpPr>
          <p:cNvPr id="34" name="ZoneTexte 33"/>
          <p:cNvSpPr txBox="1"/>
          <p:nvPr/>
        </p:nvSpPr>
        <p:spPr>
          <a:xfrm>
            <a:off x="2655411" y="5709620"/>
            <a:ext cx="5901374" cy="276999"/>
          </a:xfrm>
          <a:prstGeom prst="rect">
            <a:avLst/>
          </a:prstGeom>
          <a:solidFill>
            <a:schemeClr val="bg2"/>
          </a:solidFill>
        </p:spPr>
        <p:txBody>
          <a:bodyPr wrap="square" rtlCol="0">
            <a:spAutoFit/>
          </a:bodyPr>
          <a:lstStyle/>
          <a:p>
            <a:r>
              <a:rPr lang="fr-FR" sz="1200" dirty="0">
                <a:solidFill>
                  <a:schemeClr val="accent2">
                    <a:lumMod val="75000"/>
                  </a:schemeClr>
                </a:solidFill>
                <a:latin typeface="Arial Narrow" panose="020B0606020202030204" pitchFamily="34" charset="0"/>
              </a:rPr>
              <a:t>2</a:t>
            </a:r>
            <a:r>
              <a:rPr lang="fr-FR" sz="1200" dirty="0" smtClean="0">
                <a:solidFill>
                  <a:schemeClr val="accent2">
                    <a:lumMod val="75000"/>
                  </a:schemeClr>
                </a:solidFill>
                <a:latin typeface="Arial Narrow" panose="020B0606020202030204" pitchFamily="34" charset="0"/>
              </a:rPr>
              <a:t> – vue depuis l’A10 en partie médiane du site vers le sud </a:t>
            </a:r>
            <a:endParaRPr lang="fr-FR" sz="1200" dirty="0">
              <a:solidFill>
                <a:schemeClr val="accent2">
                  <a:lumMod val="75000"/>
                </a:schemeClr>
              </a:solidFill>
              <a:latin typeface="Arial Narrow" panose="020B0606020202030204" pitchFamily="34" charset="0"/>
            </a:endParaRPr>
          </a:p>
        </p:txBody>
      </p:sp>
      <p:sp>
        <p:nvSpPr>
          <p:cNvPr id="35" name="Parenthèse ouvrante 34"/>
          <p:cNvSpPr/>
          <p:nvPr/>
        </p:nvSpPr>
        <p:spPr>
          <a:xfrm rot="5400000">
            <a:off x="5421051" y="1768852"/>
            <a:ext cx="369864" cy="5760643"/>
          </a:xfrm>
          <a:prstGeom prst="lef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39979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1470" t="10061" r="6021" b="34933"/>
          <a:stretch/>
        </p:blipFill>
        <p:spPr>
          <a:xfrm>
            <a:off x="2643685" y="1176841"/>
            <a:ext cx="5890448" cy="2208918"/>
          </a:xfrm>
          <a:prstGeom prst="rect">
            <a:avLst/>
          </a:prstGeom>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8906" y="883639"/>
            <a:ext cx="5217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C00000"/>
                </a:solidFill>
                <a:effectLst/>
                <a:uLnTx/>
                <a:uFillTx/>
                <a:latin typeface="Arial Narrow" panose="020B0606020202030204" pitchFamily="34" charset="0"/>
              </a:rPr>
              <a:t>La</a:t>
            </a:r>
            <a:r>
              <a:rPr kumimoji="0" lang="fr-FR" sz="1600" b="0" i="0" u="none" strike="noStrike" kern="1200" cap="none" spc="0" normalizeH="0" noProof="0" dirty="0" smtClean="0">
                <a:ln>
                  <a:noFill/>
                </a:ln>
                <a:solidFill>
                  <a:srgbClr val="C00000"/>
                </a:solidFill>
                <a:effectLst/>
                <a:uLnTx/>
                <a:uFillTx/>
                <a:latin typeface="Arial Narrow" panose="020B0606020202030204" pitchFamily="34" charset="0"/>
              </a:rPr>
              <a:t> situation géographique du site étudié : </a:t>
            </a:r>
            <a:r>
              <a:rPr kumimoji="0" lang="fr-FR" sz="1600" b="0" i="0" u="none" strike="noStrike" kern="1200" cap="none" spc="0" normalizeH="0" noProof="0" dirty="0" err="1" smtClean="0">
                <a:ln>
                  <a:noFill/>
                </a:ln>
                <a:solidFill>
                  <a:srgbClr val="C00000"/>
                </a:solidFill>
                <a:effectLst/>
                <a:uLnTx/>
                <a:uFillTx/>
                <a:latin typeface="Arial Narrow" panose="020B0606020202030204" pitchFamily="34" charset="0"/>
              </a:rPr>
              <a:t>Montison</a:t>
            </a:r>
            <a:endParaRPr kumimoji="0" lang="fr-FR" sz="15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8" name="Espace réservé du pied de page 3"/>
          <p:cNvSpPr>
            <a:spLocks noGrp="1"/>
          </p:cNvSpPr>
          <p:nvPr>
            <p:ph type="ftr" sz="quarter" idx="11"/>
          </p:nvPr>
        </p:nvSpPr>
        <p:spPr>
          <a:xfrm rot="16200000">
            <a:off x="3456711" y="-3375478"/>
            <a:ext cx="728117" cy="7678970"/>
          </a:xfrm>
          <a:solidFill>
            <a:schemeClr val="bg2">
              <a:lumMod val="90000"/>
            </a:schemeClr>
          </a:solidFill>
        </p:spPr>
        <p:txBody>
          <a:bodyPr vert="vert" lIns="91440" tIns="45720" rIns="91440" bIns="45720" rtlCol="0" anchor="ctr"/>
          <a:lstStyle/>
          <a:p>
            <a:pPr algn="just"/>
            <a:r>
              <a:rPr lang="fr-FR" sz="2000" dirty="0">
                <a:solidFill>
                  <a:schemeClr val="tx1"/>
                </a:solidFill>
                <a:latin typeface="Arial Narrow" panose="020B0606020202030204" pitchFamily="34" charset="0"/>
              </a:rPr>
              <a:t>Partie 1- DIAGNOSTIC </a:t>
            </a:r>
            <a:r>
              <a:rPr lang="fr-FR" sz="2000" dirty="0" smtClean="0">
                <a:solidFill>
                  <a:schemeClr val="tx1"/>
                </a:solidFill>
                <a:latin typeface="Arial Narrow" panose="020B0606020202030204" pitchFamily="34" charset="0"/>
              </a:rPr>
              <a:t>DU SITE </a:t>
            </a:r>
            <a:endParaRPr lang="fr-FR" sz="2000" dirty="0">
              <a:solidFill>
                <a:schemeClr val="tx1"/>
              </a:solidFill>
              <a:latin typeface="Arial Narrow" panose="020B0606020202030204" pitchFamily="34" charset="0"/>
            </a:endParaRPr>
          </a:p>
          <a:p>
            <a:pPr algn="just"/>
            <a:r>
              <a:rPr lang="fr-FR" sz="2000" dirty="0">
                <a:latin typeface="Arial Narrow" panose="020B0606020202030204" pitchFamily="34" charset="0"/>
              </a:rPr>
              <a:t>1.2 – La situation </a:t>
            </a:r>
            <a:r>
              <a:rPr lang="fr-FR" sz="2000" dirty="0" smtClean="0">
                <a:latin typeface="Arial Narrow" panose="020B0606020202030204" pitchFamily="34" charset="0"/>
              </a:rPr>
              <a:t>du secteur </a:t>
            </a:r>
            <a:r>
              <a:rPr lang="fr-FR" sz="2000" dirty="0">
                <a:latin typeface="Arial Narrow" panose="020B0606020202030204" pitchFamily="34" charset="0"/>
              </a:rPr>
              <a:t>d’étude</a:t>
            </a:r>
          </a:p>
        </p:txBody>
      </p: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grpSp>
        <p:nvGrpSpPr>
          <p:cNvPr id="6" name="Groupe 5"/>
          <p:cNvGrpSpPr/>
          <p:nvPr/>
        </p:nvGrpSpPr>
        <p:grpSpPr>
          <a:xfrm>
            <a:off x="421305" y="1222193"/>
            <a:ext cx="2016224" cy="3960440"/>
            <a:chOff x="1403648" y="2842303"/>
            <a:chExt cx="2016224" cy="3960440"/>
          </a:xfrm>
        </p:grpSpPr>
        <p:pic>
          <p:nvPicPr>
            <p:cNvPr id="12" name="Image 11"/>
            <p:cNvPicPr>
              <a:picLocks noChangeAspect="1"/>
            </p:cNvPicPr>
            <p:nvPr/>
          </p:nvPicPr>
          <p:blipFill rotWithShape="1">
            <a:blip r:embed="rId5">
              <a:grayscl/>
            </a:blip>
            <a:srcRect l="35524" t="18016" r="43473" b="8642"/>
            <a:stretch/>
          </p:blipFill>
          <p:spPr>
            <a:xfrm>
              <a:off x="1403648" y="2842303"/>
              <a:ext cx="2016224" cy="3960440"/>
            </a:xfrm>
            <a:prstGeom prst="rect">
              <a:avLst/>
            </a:prstGeom>
            <a:ln>
              <a:noFill/>
            </a:ln>
            <a:effectLst>
              <a:outerShdw blurRad="292100" dist="139700" dir="2700000" algn="tl" rotWithShape="0">
                <a:srgbClr val="333333">
                  <a:alpha val="65000"/>
                </a:srgbClr>
              </a:outerShdw>
            </a:effectLst>
          </p:spPr>
        </p:pic>
        <p:sp>
          <p:nvSpPr>
            <p:cNvPr id="14" name="Forme libre 13"/>
            <p:cNvSpPr/>
            <p:nvPr/>
          </p:nvSpPr>
          <p:spPr>
            <a:xfrm>
              <a:off x="2248784" y="3485393"/>
              <a:ext cx="311467" cy="1698307"/>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Demi-cadre 14"/>
          <p:cNvSpPr/>
          <p:nvPr/>
        </p:nvSpPr>
        <p:spPr>
          <a:xfrm rot="1585000">
            <a:off x="1152028" y="1806227"/>
            <a:ext cx="208219" cy="243971"/>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
        <p:nvSpPr>
          <p:cNvPr id="23" name="ZoneTexte 22"/>
          <p:cNvSpPr txBox="1"/>
          <p:nvPr/>
        </p:nvSpPr>
        <p:spPr>
          <a:xfrm>
            <a:off x="2653588" y="3401962"/>
            <a:ext cx="5901374"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3.1 – vue Nord/ouest depuis le pont de la route de </a:t>
            </a:r>
            <a:r>
              <a:rPr lang="fr-FR" sz="1200" dirty="0" err="1" smtClean="0">
                <a:solidFill>
                  <a:schemeClr val="accent2">
                    <a:lumMod val="75000"/>
                  </a:schemeClr>
                </a:solidFill>
                <a:latin typeface="Arial Narrow" panose="020B0606020202030204" pitchFamily="34" charset="0"/>
              </a:rPr>
              <a:t>Thilouze</a:t>
            </a:r>
            <a:r>
              <a:rPr lang="fr-FR" sz="1200" dirty="0" smtClean="0">
                <a:solidFill>
                  <a:schemeClr val="accent2">
                    <a:lumMod val="75000"/>
                  </a:schemeClr>
                </a:solidFill>
                <a:latin typeface="Arial Narrow" panose="020B0606020202030204" pitchFamily="34" charset="0"/>
              </a:rPr>
              <a:t> après la réalisation de la LVG</a:t>
            </a:r>
            <a:endParaRPr lang="fr-FR" sz="1200" dirty="0">
              <a:solidFill>
                <a:schemeClr val="accent2">
                  <a:lumMod val="75000"/>
                </a:schemeClr>
              </a:solidFill>
              <a:latin typeface="Arial Narrow" panose="020B0606020202030204" pitchFamily="34" charset="0"/>
            </a:endParaRPr>
          </a:p>
        </p:txBody>
      </p:sp>
      <p:sp>
        <p:nvSpPr>
          <p:cNvPr id="24" name="ZoneTexte 23">
            <a:extLst>
              <a:ext uri="{FF2B5EF4-FFF2-40B4-BE49-F238E27FC236}">
                <a16:creationId xmlns="" xmlns:a16="http://schemas.microsoft.com/office/drawing/2014/main" id="{E81D954A-A4AC-4D5B-B112-1EAA233C8281}"/>
              </a:ext>
            </a:extLst>
          </p:cNvPr>
          <p:cNvSpPr txBox="1"/>
          <p:nvPr/>
        </p:nvSpPr>
        <p:spPr>
          <a:xfrm>
            <a:off x="385003" y="5342141"/>
            <a:ext cx="20162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srgbClr val="C00000"/>
                </a:solidFill>
                <a:effectLst/>
                <a:uLnTx/>
                <a:uFillTx/>
                <a:latin typeface="Arial Narrow" panose="020B0606020202030204" pitchFamily="34" charset="0"/>
                <a:sym typeface="Wingdings" panose="05000000000000000000" pitchFamily="2" charset="2"/>
              </a:rPr>
              <a:t> </a:t>
            </a:r>
            <a:r>
              <a:rPr kumimoji="0" lang="fr-FR" sz="1200" b="0" i="0" u="none" strike="noStrike" kern="1200" cap="none" spc="0" normalizeH="0" baseline="0" noProof="0" dirty="0" smtClean="0">
                <a:ln>
                  <a:noFill/>
                </a:ln>
                <a:solidFill>
                  <a:srgbClr val="C00000"/>
                </a:solidFill>
                <a:effectLst/>
                <a:uLnTx/>
                <a:uFillTx/>
                <a:latin typeface="Arial Narrow" panose="020B0606020202030204" pitchFamily="34" charset="0"/>
              </a:rPr>
              <a:t>Vues ouvertes sur le site projet d’implantation du parc photovoltaïque depuis le pont de la route de </a:t>
            </a:r>
            <a:r>
              <a:rPr kumimoji="0" lang="fr-FR" sz="1200" b="0" i="0" u="none" strike="noStrike" kern="1200" cap="none" spc="0" normalizeH="0" baseline="0" noProof="0" dirty="0" err="1" smtClean="0">
                <a:ln>
                  <a:noFill/>
                </a:ln>
                <a:solidFill>
                  <a:srgbClr val="C00000"/>
                </a:solidFill>
                <a:effectLst/>
                <a:uLnTx/>
                <a:uFillTx/>
                <a:latin typeface="Arial Narrow" panose="020B0606020202030204" pitchFamily="34" charset="0"/>
              </a:rPr>
              <a:t>Thilouze</a:t>
            </a:r>
            <a:endParaRPr kumimoji="0" lang="fr-FR" sz="12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31" name="ZoneTexte 30"/>
          <p:cNvSpPr txBox="1"/>
          <p:nvPr/>
        </p:nvSpPr>
        <p:spPr>
          <a:xfrm>
            <a:off x="980933" y="1222193"/>
            <a:ext cx="350707" cy="246221"/>
          </a:xfrm>
          <a:prstGeom prst="rect">
            <a:avLst/>
          </a:prstGeom>
          <a:solidFill>
            <a:schemeClr val="bg2"/>
          </a:solidFill>
        </p:spPr>
        <p:txBody>
          <a:bodyPr wrap="square" rtlCol="0">
            <a:spAutoFit/>
          </a:bodyPr>
          <a:lstStyle/>
          <a:p>
            <a:pPr algn="ctr"/>
            <a:r>
              <a:rPr lang="fr-FR" sz="1000" dirty="0" smtClean="0">
                <a:solidFill>
                  <a:schemeClr val="accent2">
                    <a:lumMod val="75000"/>
                  </a:schemeClr>
                </a:solidFill>
                <a:latin typeface="Arial Narrow" panose="020B0606020202030204" pitchFamily="34" charset="0"/>
              </a:rPr>
              <a:t>3.1</a:t>
            </a:r>
            <a:endParaRPr lang="fr-FR" sz="1000" dirty="0">
              <a:solidFill>
                <a:schemeClr val="accent2">
                  <a:lumMod val="75000"/>
                </a:schemeClr>
              </a:solidFill>
              <a:latin typeface="Arial Narrow" panose="020B0606020202030204" pitchFamily="34" charset="0"/>
            </a:endParaRPr>
          </a:p>
        </p:txBody>
      </p:sp>
      <p:sp>
        <p:nvSpPr>
          <p:cNvPr id="22" name="Forme libre 21"/>
          <p:cNvSpPr/>
          <p:nvPr/>
        </p:nvSpPr>
        <p:spPr>
          <a:xfrm>
            <a:off x="2672067" y="1747465"/>
            <a:ext cx="4981114" cy="1558834"/>
          </a:xfrm>
          <a:custGeom>
            <a:avLst/>
            <a:gdLst>
              <a:gd name="connsiteX0" fmla="*/ 2569028 w 3910148"/>
              <a:gd name="connsiteY0" fmla="*/ 1254034 h 1254034"/>
              <a:gd name="connsiteX1" fmla="*/ 2569028 w 3910148"/>
              <a:gd name="connsiteY1" fmla="*/ 1254034 h 1254034"/>
              <a:gd name="connsiteX2" fmla="*/ 2603863 w 3910148"/>
              <a:gd name="connsiteY2" fmla="*/ 1184365 h 1254034"/>
              <a:gd name="connsiteX3" fmla="*/ 3910148 w 3910148"/>
              <a:gd name="connsiteY3" fmla="*/ 0 h 1254034"/>
              <a:gd name="connsiteX4" fmla="*/ 3274423 w 3910148"/>
              <a:gd name="connsiteY4" fmla="*/ 0 h 1254034"/>
              <a:gd name="connsiteX5" fmla="*/ 0 w 3910148"/>
              <a:gd name="connsiteY5" fmla="*/ 322217 h 1254034"/>
              <a:gd name="connsiteX6" fmla="*/ 0 w 3910148"/>
              <a:gd name="connsiteY6" fmla="*/ 600891 h 1254034"/>
              <a:gd name="connsiteX7" fmla="*/ 8708 w 3910148"/>
              <a:gd name="connsiteY7" fmla="*/ 879565 h 1254034"/>
              <a:gd name="connsiteX8" fmla="*/ 2569028 w 3910148"/>
              <a:gd name="connsiteY8" fmla="*/ 1254034 h 1254034"/>
              <a:gd name="connsiteX0" fmla="*/ 2569028 w 4248015"/>
              <a:gd name="connsiteY0" fmla="*/ 1262743 h 1262743"/>
              <a:gd name="connsiteX1" fmla="*/ 2569028 w 4248015"/>
              <a:gd name="connsiteY1" fmla="*/ 1262743 h 1262743"/>
              <a:gd name="connsiteX2" fmla="*/ 2603863 w 4248015"/>
              <a:gd name="connsiteY2" fmla="*/ 1193074 h 1262743"/>
              <a:gd name="connsiteX3" fmla="*/ 4248015 w 4248015"/>
              <a:gd name="connsiteY3" fmla="*/ 0 h 1262743"/>
              <a:gd name="connsiteX4" fmla="*/ 3274423 w 4248015"/>
              <a:gd name="connsiteY4" fmla="*/ 8709 h 1262743"/>
              <a:gd name="connsiteX5" fmla="*/ 0 w 4248015"/>
              <a:gd name="connsiteY5" fmla="*/ 330926 h 1262743"/>
              <a:gd name="connsiteX6" fmla="*/ 0 w 4248015"/>
              <a:gd name="connsiteY6" fmla="*/ 609600 h 1262743"/>
              <a:gd name="connsiteX7" fmla="*/ 8708 w 4248015"/>
              <a:gd name="connsiteY7" fmla="*/ 888274 h 1262743"/>
              <a:gd name="connsiteX8" fmla="*/ 2569028 w 4248015"/>
              <a:gd name="connsiteY8" fmla="*/ 1262743 h 1262743"/>
              <a:gd name="connsiteX0" fmla="*/ 2569028 w 4713466"/>
              <a:gd name="connsiteY0" fmla="*/ 1262743 h 1558834"/>
              <a:gd name="connsiteX1" fmla="*/ 2569028 w 4713466"/>
              <a:gd name="connsiteY1" fmla="*/ 1262743 h 1558834"/>
              <a:gd name="connsiteX2" fmla="*/ 4713466 w 4713466"/>
              <a:gd name="connsiteY2" fmla="*/ 1558834 h 1558834"/>
              <a:gd name="connsiteX3" fmla="*/ 4248015 w 4713466"/>
              <a:gd name="connsiteY3" fmla="*/ 0 h 1558834"/>
              <a:gd name="connsiteX4" fmla="*/ 3274423 w 4713466"/>
              <a:gd name="connsiteY4" fmla="*/ 8709 h 1558834"/>
              <a:gd name="connsiteX5" fmla="*/ 0 w 4713466"/>
              <a:gd name="connsiteY5" fmla="*/ 330926 h 1558834"/>
              <a:gd name="connsiteX6" fmla="*/ 0 w 4713466"/>
              <a:gd name="connsiteY6" fmla="*/ 609600 h 1558834"/>
              <a:gd name="connsiteX7" fmla="*/ 8708 w 4713466"/>
              <a:gd name="connsiteY7" fmla="*/ 888274 h 1558834"/>
              <a:gd name="connsiteX8" fmla="*/ 2569028 w 4713466"/>
              <a:gd name="connsiteY8" fmla="*/ 1262743 h 155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3466" h="1558834">
                <a:moveTo>
                  <a:pt x="2569028" y="1262743"/>
                </a:moveTo>
                <a:lnTo>
                  <a:pt x="2569028" y="1262743"/>
                </a:lnTo>
                <a:lnTo>
                  <a:pt x="4713466" y="1558834"/>
                </a:lnTo>
                <a:lnTo>
                  <a:pt x="4248015" y="0"/>
                </a:lnTo>
                <a:lnTo>
                  <a:pt x="3274423" y="8709"/>
                </a:lnTo>
                <a:lnTo>
                  <a:pt x="0" y="330926"/>
                </a:lnTo>
                <a:lnTo>
                  <a:pt x="0" y="609600"/>
                </a:lnTo>
                <a:lnTo>
                  <a:pt x="8708" y="888274"/>
                </a:lnTo>
                <a:lnTo>
                  <a:pt x="2569028" y="1262743"/>
                </a:lnTo>
                <a:close/>
              </a:path>
            </a:pathLst>
          </a:cu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6"/>
          <a:srcRect l="23491" t="12231" b="32763"/>
          <a:stretch/>
        </p:blipFill>
        <p:spPr>
          <a:xfrm>
            <a:off x="2669741" y="4162648"/>
            <a:ext cx="5875852" cy="2376264"/>
          </a:xfrm>
          <a:prstGeom prst="rect">
            <a:avLst/>
          </a:prstGeom>
          <a:ln>
            <a:noFill/>
          </a:ln>
          <a:effectLst>
            <a:outerShdw blurRad="292100" dist="139700" dir="2700000" algn="tl" rotWithShape="0">
              <a:srgbClr val="333333">
                <a:alpha val="65000"/>
              </a:srgbClr>
            </a:outerShdw>
          </a:effectLst>
        </p:spPr>
      </p:pic>
      <p:sp>
        <p:nvSpPr>
          <p:cNvPr id="33" name="ZoneTexte 32"/>
          <p:cNvSpPr txBox="1"/>
          <p:nvPr/>
        </p:nvSpPr>
        <p:spPr>
          <a:xfrm>
            <a:off x="2652425" y="6514612"/>
            <a:ext cx="5901374"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3.2 – vue Nord Est depuis le pont de la route de </a:t>
            </a:r>
            <a:r>
              <a:rPr lang="fr-FR" sz="1200" dirty="0" err="1" smtClean="0">
                <a:solidFill>
                  <a:schemeClr val="accent2">
                    <a:lumMod val="75000"/>
                  </a:schemeClr>
                </a:solidFill>
                <a:latin typeface="Arial Narrow" panose="020B0606020202030204" pitchFamily="34" charset="0"/>
              </a:rPr>
              <a:t>Thilouze</a:t>
            </a:r>
            <a:r>
              <a:rPr lang="fr-FR" sz="1200" dirty="0" smtClean="0">
                <a:solidFill>
                  <a:schemeClr val="accent2">
                    <a:lumMod val="75000"/>
                  </a:schemeClr>
                </a:solidFill>
                <a:latin typeface="Arial Narrow" panose="020B0606020202030204" pitchFamily="34" charset="0"/>
              </a:rPr>
              <a:t> après la réalisation de la LVG</a:t>
            </a:r>
            <a:endParaRPr lang="fr-FR" sz="1200" dirty="0">
              <a:solidFill>
                <a:schemeClr val="accent2">
                  <a:lumMod val="75000"/>
                </a:schemeClr>
              </a:solidFill>
              <a:latin typeface="Arial Narrow" panose="020B0606020202030204" pitchFamily="34" charset="0"/>
            </a:endParaRPr>
          </a:p>
        </p:txBody>
      </p:sp>
      <p:sp>
        <p:nvSpPr>
          <p:cNvPr id="34" name="Forme libre 33"/>
          <p:cNvSpPr/>
          <p:nvPr/>
        </p:nvSpPr>
        <p:spPr>
          <a:xfrm>
            <a:off x="4032069" y="4885509"/>
            <a:ext cx="3971108" cy="696685"/>
          </a:xfrm>
          <a:custGeom>
            <a:avLst/>
            <a:gdLst>
              <a:gd name="connsiteX0" fmla="*/ 1027611 w 3971108"/>
              <a:gd name="connsiteY0" fmla="*/ 8708 h 696685"/>
              <a:gd name="connsiteX1" fmla="*/ 3971108 w 3971108"/>
              <a:gd name="connsiteY1" fmla="*/ 357051 h 696685"/>
              <a:gd name="connsiteX2" fmla="*/ 3509554 w 3971108"/>
              <a:gd name="connsiteY2" fmla="*/ 383177 h 696685"/>
              <a:gd name="connsiteX3" fmla="*/ 2804160 w 3971108"/>
              <a:gd name="connsiteY3" fmla="*/ 400594 h 696685"/>
              <a:gd name="connsiteX4" fmla="*/ 905691 w 3971108"/>
              <a:gd name="connsiteY4" fmla="*/ 635725 h 696685"/>
              <a:gd name="connsiteX5" fmla="*/ 0 w 3971108"/>
              <a:gd name="connsiteY5" fmla="*/ 696685 h 696685"/>
              <a:gd name="connsiteX6" fmla="*/ 592182 w 3971108"/>
              <a:gd name="connsiteY6" fmla="*/ 0 h 696685"/>
              <a:gd name="connsiteX7" fmla="*/ 1027611 w 3971108"/>
              <a:gd name="connsiteY7" fmla="*/ 8708 h 69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1108" h="696685">
                <a:moveTo>
                  <a:pt x="1027611" y="8708"/>
                </a:moveTo>
                <a:lnTo>
                  <a:pt x="3971108" y="357051"/>
                </a:lnTo>
                <a:lnTo>
                  <a:pt x="3509554" y="383177"/>
                </a:lnTo>
                <a:lnTo>
                  <a:pt x="2804160" y="400594"/>
                </a:lnTo>
                <a:lnTo>
                  <a:pt x="905691" y="635725"/>
                </a:lnTo>
                <a:lnTo>
                  <a:pt x="0" y="696685"/>
                </a:lnTo>
                <a:lnTo>
                  <a:pt x="592182" y="0"/>
                </a:lnTo>
                <a:lnTo>
                  <a:pt x="1027611" y="8708"/>
                </a:lnTo>
                <a:close/>
              </a:path>
            </a:pathLst>
          </a:custGeom>
          <a:noFill/>
          <a:ln>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1636955" y="1468414"/>
            <a:ext cx="350707" cy="246221"/>
          </a:xfrm>
          <a:prstGeom prst="rect">
            <a:avLst/>
          </a:prstGeom>
          <a:solidFill>
            <a:schemeClr val="bg2"/>
          </a:solidFill>
        </p:spPr>
        <p:txBody>
          <a:bodyPr wrap="square" rtlCol="0">
            <a:spAutoFit/>
          </a:bodyPr>
          <a:lstStyle/>
          <a:p>
            <a:pPr algn="ctr"/>
            <a:r>
              <a:rPr lang="fr-FR" sz="1000" dirty="0" smtClean="0">
                <a:solidFill>
                  <a:schemeClr val="accent2">
                    <a:lumMod val="75000"/>
                  </a:schemeClr>
                </a:solidFill>
                <a:latin typeface="Arial Narrow" panose="020B0606020202030204" pitchFamily="34" charset="0"/>
              </a:rPr>
              <a:t>3.2</a:t>
            </a:r>
            <a:endParaRPr lang="fr-FR" sz="1000" dirty="0">
              <a:solidFill>
                <a:schemeClr val="accent2">
                  <a:lumMod val="75000"/>
                </a:schemeClr>
              </a:solidFill>
              <a:latin typeface="Arial Narrow" panose="020B0606020202030204" pitchFamily="34" charset="0"/>
            </a:endParaRPr>
          </a:p>
        </p:txBody>
      </p:sp>
      <p:sp>
        <p:nvSpPr>
          <p:cNvPr id="27" name="Demi-cadre 26"/>
          <p:cNvSpPr/>
          <p:nvPr/>
        </p:nvSpPr>
        <p:spPr>
          <a:xfrm rot="4027974">
            <a:off x="1439105" y="1863396"/>
            <a:ext cx="261159" cy="250258"/>
          </a:xfrm>
          <a:prstGeom prst="halfFrame">
            <a:avLst>
              <a:gd name="adj1" fmla="val 10719"/>
              <a:gd name="adj2" fmla="val 1116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2625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2195736"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p:cNvSpPr>
            <a:spLocks noGrp="1"/>
          </p:cNvSpPr>
          <p:nvPr>
            <p:ph type="sldNum" sz="quarter" idx="12"/>
          </p:nvPr>
        </p:nvSpPr>
        <p:spPr/>
        <p:txBody>
          <a:bodyPr/>
          <a:lstStyle/>
          <a:p>
            <a:fld id="{5984EF46-BB3D-4FDF-82E1-02E3D33C4E6D}" type="slidenum">
              <a:rPr lang="fr-FR" smtClean="0"/>
              <a:t>2</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59674" y="5873674"/>
            <a:ext cx="1475656" cy="492996"/>
          </a:xfrm>
          <a:prstGeom prst="rect">
            <a:avLst/>
          </a:prstGeom>
          <a:ln>
            <a:noFill/>
          </a:ln>
          <a:effectLst>
            <a:outerShdw blurRad="292100" dist="139700" dir="2700000" algn="tl" rotWithShape="0">
              <a:srgbClr val="333333">
                <a:alpha val="65000"/>
              </a:srgbClr>
            </a:outerShdw>
          </a:effectLst>
        </p:spPr>
      </p:pic>
      <p:pic>
        <p:nvPicPr>
          <p:cNvPr id="19" name="Picture 8" descr="RÃ©sultat de recherche d'images pour &quot;sorigny vergers&quot;">
            <a:extLst>
              <a:ext uri="{FF2B5EF4-FFF2-40B4-BE49-F238E27FC236}">
                <a16:creationId xmlns="" xmlns:a16="http://schemas.microsoft.com/office/drawing/2014/main" id="{E9D2DBC3-5181-41B1-8726-63D8B5D9AC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l="310" r="1" b="5113"/>
          <a:stretch/>
        </p:blipFill>
        <p:spPr bwMode="auto">
          <a:xfrm>
            <a:off x="189315" y="308746"/>
            <a:ext cx="1122611" cy="1605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4" descr="RÃ©sultat de recherche d'images pour &quot;EGLISE SORIGNY&quot;">
            <a:extLst>
              <a:ext uri="{FF2B5EF4-FFF2-40B4-BE49-F238E27FC236}">
                <a16:creationId xmlns="" xmlns:a16="http://schemas.microsoft.com/office/drawing/2014/main" id="{A5583E7C-97D0-4E9A-A552-E63ACA16257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89315" y="3657600"/>
            <a:ext cx="1264753" cy="1576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18" descr="http://www.domainedethais.com/wp-content/uploads/2016/12/Art-Domaine.jpg">
            <a:extLst>
              <a:ext uri="{FF2B5EF4-FFF2-40B4-BE49-F238E27FC236}">
                <a16:creationId xmlns="" xmlns:a16="http://schemas.microsoft.com/office/drawing/2014/main" id="{AE78BE53-995D-4F59-B183-414AAA28105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84346" y="2225703"/>
            <a:ext cx="1619672" cy="107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Espace réservé du contenu 2"/>
          <p:cNvSpPr>
            <a:spLocks noGrp="1"/>
          </p:cNvSpPr>
          <p:nvPr>
            <p:ph idx="1"/>
          </p:nvPr>
        </p:nvSpPr>
        <p:spPr>
          <a:xfrm>
            <a:off x="2283905" y="1319572"/>
            <a:ext cx="6296305" cy="4800600"/>
          </a:xfrm>
        </p:spPr>
        <p:txBody>
          <a:bodyPr>
            <a:normAutofit/>
          </a:bodyPr>
          <a:lstStyle/>
          <a:p>
            <a:pPr marL="114300" indent="0" algn="r">
              <a:buNone/>
            </a:pPr>
            <a:r>
              <a:rPr lang="fr-FR" sz="1800" dirty="0" smtClean="0">
                <a:latin typeface="Arial Narrow" panose="020B0606020202030204" pitchFamily="34" charset="0"/>
              </a:rPr>
              <a:t>SOMMAIRE</a:t>
            </a:r>
          </a:p>
          <a:p>
            <a:pPr marL="114300" indent="0" algn="r">
              <a:buNone/>
            </a:pPr>
            <a:endParaRPr lang="fr-FR" sz="1800" dirty="0" smtClean="0">
              <a:latin typeface="Arial Narrow" panose="020B0606020202030204" pitchFamily="34" charset="0"/>
            </a:endParaRPr>
          </a:p>
          <a:p>
            <a:pPr marL="0" indent="0">
              <a:buNone/>
            </a:pPr>
            <a:r>
              <a:rPr lang="fr-FR" sz="1800" dirty="0" smtClean="0">
                <a:latin typeface="Arial Narrow" panose="020B0606020202030204" pitchFamily="34" charset="0"/>
              </a:rPr>
              <a:t>INTRODUCTION : CONTEXTE ET OBJECTIFS DE L’ÉTUDE	3</a:t>
            </a:r>
          </a:p>
          <a:p>
            <a:pPr marL="0" indent="0">
              <a:buNone/>
            </a:pPr>
            <a:endParaRPr lang="fr-FR" sz="1800" dirty="0" smtClean="0">
              <a:latin typeface="Arial Narrow" panose="020B0606020202030204" pitchFamily="34" charset="0"/>
            </a:endParaRPr>
          </a:p>
          <a:p>
            <a:pPr marL="0" indent="0">
              <a:buNone/>
            </a:pPr>
            <a:r>
              <a:rPr lang="fr-FR" sz="1800" dirty="0" smtClean="0">
                <a:latin typeface="Arial Narrow" panose="020B0606020202030204" pitchFamily="34" charset="0"/>
              </a:rPr>
              <a:t>PARTIE 1- DIAGNOSTIC DU SITE			6			 </a:t>
            </a:r>
          </a:p>
          <a:p>
            <a:pPr marL="0" indent="0">
              <a:buNone/>
            </a:pPr>
            <a:endParaRPr lang="fr-FR" sz="1800" dirty="0">
              <a:latin typeface="Arial Narrow" panose="020B0606020202030204" pitchFamily="34" charset="0"/>
            </a:endParaRPr>
          </a:p>
          <a:p>
            <a:pPr marL="0" indent="0">
              <a:buNone/>
            </a:pPr>
            <a:r>
              <a:rPr lang="fr-FR" sz="1800" dirty="0" smtClean="0">
                <a:latin typeface="Arial Narrow" panose="020B0606020202030204" pitchFamily="34" charset="0"/>
              </a:rPr>
              <a:t>PARTIE 2 – LA PRISE EN COMPTE DU SITE DANS LE PLU</a:t>
            </a:r>
          </a:p>
          <a:p>
            <a:pPr marL="0" indent="0">
              <a:buNone/>
            </a:pPr>
            <a:r>
              <a:rPr lang="fr-FR" sz="1800" dirty="0" smtClean="0">
                <a:latin typeface="Arial Narrow" panose="020B0606020202030204" pitchFamily="34" charset="0"/>
              </a:rPr>
              <a:t>ET PRINCIPES D’AMENAGEMENT			23		</a:t>
            </a:r>
            <a:endParaRPr lang="fr-FR" sz="1800" dirty="0">
              <a:latin typeface="Arial Narrow" panose="020B0606020202030204" pitchFamily="34" charset="0"/>
            </a:endParaRPr>
          </a:p>
          <a:p>
            <a:pPr marL="0" indent="0">
              <a:buNone/>
            </a:pPr>
            <a:endParaRPr lang="fr-FR" sz="1800" dirty="0" smtClean="0">
              <a:latin typeface="Arial Narrow" panose="020B0606020202030204" pitchFamily="34" charset="0"/>
            </a:endParaRPr>
          </a:p>
          <a:p>
            <a:pPr marL="0" indent="0">
              <a:buNone/>
            </a:pPr>
            <a:r>
              <a:rPr lang="fr-FR" sz="1800" dirty="0" smtClean="0">
                <a:latin typeface="Arial Narrow" panose="020B0606020202030204" pitchFamily="34" charset="0"/>
              </a:rPr>
              <a:t>PARTIE 3 – COMPATIBILITE DES REGLES DEFINIES AVEC LA PRISE EN COMPTE DES 5 CRITERES DE LA LOI BARNIER 	34	</a:t>
            </a:r>
          </a:p>
        </p:txBody>
      </p:sp>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087" y="116632"/>
            <a:ext cx="1822092" cy="1248046"/>
          </a:xfrm>
          <a:prstGeom prst="rect">
            <a:avLst/>
          </a:prstGeom>
        </p:spPr>
      </p:pic>
      <p:sp>
        <p:nvSpPr>
          <p:cNvPr id="13" name="Espace réservé du pied de page 3"/>
          <p:cNvSpPr txBox="1">
            <a:spLocks/>
          </p:cNvSpPr>
          <p:nvPr/>
        </p:nvSpPr>
        <p:spPr>
          <a:xfrm rot="16200000">
            <a:off x="6206330" y="2444674"/>
            <a:ext cx="538234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Tree>
    <p:extLst>
      <p:ext uri="{BB962C8B-B14F-4D97-AF65-F5344CB8AC3E}">
        <p14:creationId xmlns:p14="http://schemas.microsoft.com/office/powerpoint/2010/main" val="3317101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218906" y="883639"/>
            <a:ext cx="5217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C00000"/>
                </a:solidFill>
                <a:effectLst/>
                <a:uLnTx/>
                <a:uFillTx/>
                <a:latin typeface="Arial Narrow" panose="020B0606020202030204" pitchFamily="34" charset="0"/>
              </a:rPr>
              <a:t>La</a:t>
            </a:r>
            <a:r>
              <a:rPr kumimoji="0" lang="fr-FR" sz="1600" b="0" i="0" u="none" strike="noStrike" kern="1200" cap="none" spc="0" normalizeH="0" noProof="0" dirty="0" smtClean="0">
                <a:ln>
                  <a:noFill/>
                </a:ln>
                <a:solidFill>
                  <a:srgbClr val="C00000"/>
                </a:solidFill>
                <a:effectLst/>
                <a:uLnTx/>
                <a:uFillTx/>
                <a:latin typeface="Arial Narrow" panose="020B0606020202030204" pitchFamily="34" charset="0"/>
              </a:rPr>
              <a:t> situation géographique du site étudié : </a:t>
            </a:r>
            <a:r>
              <a:rPr kumimoji="0" lang="fr-FR" sz="1600" b="0" i="0" u="none" strike="noStrike" kern="1200" cap="none" spc="0" normalizeH="0" noProof="0" dirty="0" err="1" smtClean="0">
                <a:ln>
                  <a:noFill/>
                </a:ln>
                <a:solidFill>
                  <a:srgbClr val="C00000"/>
                </a:solidFill>
                <a:effectLst/>
                <a:uLnTx/>
                <a:uFillTx/>
                <a:latin typeface="Arial Narrow" panose="020B0606020202030204" pitchFamily="34" charset="0"/>
              </a:rPr>
              <a:t>Montison</a:t>
            </a:r>
            <a:endParaRPr kumimoji="0" lang="fr-FR" sz="1500" b="0" i="1" u="none" strike="noStrike" kern="1200" cap="none" spc="0" normalizeH="0" baseline="0" noProof="0" dirty="0">
              <a:ln>
                <a:noFill/>
              </a:ln>
              <a:solidFill>
                <a:srgbClr val="C00000"/>
              </a:solidFill>
              <a:effectLst/>
              <a:uLnTx/>
              <a:uFillTx/>
              <a:latin typeface="Arial Narrow" panose="020B0606020202030204" pitchFamily="34" charset="0"/>
            </a:endParaRPr>
          </a:p>
        </p:txBody>
      </p:sp>
      <p:sp>
        <p:nvSpPr>
          <p:cNvPr id="2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8" name="Espace réservé du pied de page 3"/>
          <p:cNvSpPr>
            <a:spLocks noGrp="1"/>
          </p:cNvSpPr>
          <p:nvPr>
            <p:ph type="ftr" sz="quarter" idx="11"/>
          </p:nvPr>
        </p:nvSpPr>
        <p:spPr>
          <a:xfrm rot="16200000">
            <a:off x="3456711" y="-3375478"/>
            <a:ext cx="728117" cy="7678970"/>
          </a:xfrm>
          <a:solidFill>
            <a:schemeClr val="bg2">
              <a:lumMod val="90000"/>
            </a:schemeClr>
          </a:solidFill>
        </p:spPr>
        <p:txBody>
          <a:bodyPr vert="vert" lIns="91440" tIns="45720" rIns="91440" bIns="45720" rtlCol="0" anchor="ctr"/>
          <a:lstStyle/>
          <a:p>
            <a:pPr algn="just"/>
            <a:r>
              <a:rPr lang="fr-FR" sz="2000" dirty="0">
                <a:solidFill>
                  <a:schemeClr val="tx1"/>
                </a:solidFill>
                <a:latin typeface="Arial Narrow" panose="020B0606020202030204" pitchFamily="34" charset="0"/>
              </a:rPr>
              <a:t>Partie 1- DIAGNOSTIC </a:t>
            </a:r>
            <a:r>
              <a:rPr lang="fr-FR" sz="2000" dirty="0" smtClean="0">
                <a:solidFill>
                  <a:schemeClr val="tx1"/>
                </a:solidFill>
                <a:latin typeface="Arial Narrow" panose="020B0606020202030204" pitchFamily="34" charset="0"/>
              </a:rPr>
              <a:t>DU SITE </a:t>
            </a:r>
            <a:endParaRPr lang="fr-FR" sz="2000" dirty="0">
              <a:solidFill>
                <a:schemeClr val="tx1"/>
              </a:solidFill>
              <a:latin typeface="Arial Narrow" panose="020B0606020202030204" pitchFamily="34" charset="0"/>
            </a:endParaRPr>
          </a:p>
          <a:p>
            <a:pPr algn="just"/>
            <a:r>
              <a:rPr lang="fr-FR" sz="2000" dirty="0">
                <a:latin typeface="Arial Narrow" panose="020B0606020202030204" pitchFamily="34" charset="0"/>
              </a:rPr>
              <a:t>1.2 – La situation </a:t>
            </a:r>
            <a:r>
              <a:rPr lang="fr-FR" sz="2000" dirty="0" smtClean="0">
                <a:latin typeface="Arial Narrow" panose="020B0606020202030204" pitchFamily="34" charset="0"/>
              </a:rPr>
              <a:t>du secteur </a:t>
            </a:r>
            <a:r>
              <a:rPr lang="fr-FR" sz="2000" dirty="0">
                <a:latin typeface="Arial Narrow" panose="020B0606020202030204" pitchFamily="34" charset="0"/>
              </a:rPr>
              <a:t>d’étude</a:t>
            </a:r>
          </a:p>
        </p:txBody>
      </p:sp>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
        <p:nvSpPr>
          <p:cNvPr id="25" name="ZoneTexte 24"/>
          <p:cNvSpPr txBox="1"/>
          <p:nvPr/>
        </p:nvSpPr>
        <p:spPr>
          <a:xfrm>
            <a:off x="107504" y="1346492"/>
            <a:ext cx="3147775" cy="3970318"/>
          </a:xfrm>
          <a:prstGeom prst="rect">
            <a:avLst/>
          </a:prstGeom>
          <a:noFill/>
        </p:spPr>
        <p:txBody>
          <a:bodyPr wrap="square" rtlCol="0">
            <a:spAutoFit/>
          </a:bodyPr>
          <a:lstStyle/>
          <a:p>
            <a:pPr marL="171450" indent="-171450" algn="just">
              <a:buFont typeface="Wingdings" panose="05000000000000000000" pitchFamily="2" charset="2"/>
              <a:buChar char="§"/>
            </a:pPr>
            <a:r>
              <a:rPr lang="fr-FR" sz="1200" dirty="0" smtClean="0">
                <a:latin typeface="Arial Narrow" panose="020B0606020202030204" pitchFamily="34" charset="0"/>
              </a:rPr>
              <a:t>La surface du site représente environ 4,5 ha de zone intercalée entre 2 infrastructures lourdes que sont l’A10 et la LGV récemment réalisée.</a:t>
            </a:r>
          </a:p>
          <a:p>
            <a:pPr marL="171450" indent="-171450" algn="just">
              <a:buFont typeface="Wingdings" panose="05000000000000000000" pitchFamily="2" charset="2"/>
              <a:buChar char="§"/>
            </a:pPr>
            <a:r>
              <a:rPr lang="fr-FR" sz="1200" dirty="0" smtClean="0">
                <a:latin typeface="Arial Narrow" panose="020B0606020202030204" pitchFamily="34" charset="0"/>
              </a:rPr>
              <a:t>Il s’agit d’un site que l’on peut qualifié de « délaissé » autoroutier et ferroviaire, fortement remanié et impacté par la mise en place des voies</a:t>
            </a:r>
          </a:p>
          <a:p>
            <a:pPr marL="171450" indent="-171450" algn="just">
              <a:buFont typeface="Wingdings" panose="05000000000000000000" pitchFamily="2" charset="2"/>
              <a:buChar char="§"/>
            </a:pPr>
            <a:r>
              <a:rPr lang="fr-FR" sz="1200" dirty="0" smtClean="0">
                <a:latin typeface="Arial Narrow" panose="020B0606020202030204" pitchFamily="34" charset="0"/>
              </a:rPr>
              <a:t>Sa topographie a été adapté et remanié pour absorber les différences de niveaux depuis le pont nord, le percement de la voie de desserte interne et le tracé de la LGV</a:t>
            </a:r>
          </a:p>
          <a:p>
            <a:pPr marL="171450" indent="-171450" algn="just">
              <a:buFont typeface="Wingdings" panose="05000000000000000000" pitchFamily="2" charset="2"/>
              <a:buChar char="§"/>
            </a:pPr>
            <a:r>
              <a:rPr lang="fr-FR" sz="1200" dirty="0" smtClean="0">
                <a:latin typeface="Arial Narrow" panose="020B0606020202030204" pitchFamily="34" charset="0"/>
              </a:rPr>
              <a:t>Si son aspect peut s’apparenter à une prairie ouverte, il se trouve impacté par la réalisation d’une voie interne de desserte des </a:t>
            </a:r>
            <a:r>
              <a:rPr lang="fr-FR" sz="1200" dirty="0" err="1" smtClean="0">
                <a:latin typeface="Arial Narrow" panose="020B0606020202030204" pitchFamily="34" charset="0"/>
              </a:rPr>
              <a:t>infrastuctures</a:t>
            </a:r>
            <a:r>
              <a:rPr lang="fr-FR" sz="1200" dirty="0" smtClean="0">
                <a:latin typeface="Arial Narrow" panose="020B0606020202030204" pitchFamily="34" charset="0"/>
              </a:rPr>
              <a:t>  doublant la LGV </a:t>
            </a:r>
            <a:endParaRPr lang="fr-FR" sz="1200" dirty="0">
              <a:latin typeface="Arial Narrow" panose="020B0606020202030204" pitchFamily="34" charset="0"/>
            </a:endParaRPr>
          </a:p>
          <a:p>
            <a:pPr marL="171450" indent="-171450" algn="just">
              <a:buFont typeface="Wingdings" panose="05000000000000000000" pitchFamily="2" charset="2"/>
              <a:buChar char="§"/>
            </a:pPr>
            <a:r>
              <a:rPr lang="fr-FR" sz="1200" dirty="0" smtClean="0">
                <a:latin typeface="Arial Narrow" panose="020B0606020202030204" pitchFamily="34" charset="0"/>
              </a:rPr>
              <a:t>Aucune végétation arbustive n’y est recensée en raison de la réalisation récente des ouvrages et de l’entretien par fauche du terrain </a:t>
            </a:r>
            <a:endParaRPr lang="fr-FR" sz="1200" dirty="0">
              <a:latin typeface="Arial Narrow" panose="020B0606020202030204" pitchFamily="34" charset="0"/>
            </a:endParaRPr>
          </a:p>
          <a:p>
            <a:pPr marL="171450" indent="-171450" algn="just">
              <a:buFont typeface="Wingdings" panose="05000000000000000000" pitchFamily="2" charset="2"/>
              <a:buChar char="§"/>
            </a:pPr>
            <a:r>
              <a:rPr lang="fr-FR" sz="1200" dirty="0" smtClean="0">
                <a:latin typeface="Arial Narrow" panose="020B0606020202030204" pitchFamily="34" charset="0"/>
              </a:rPr>
              <a:t>Seuls quelques rejets arbustifs émergent en limite du domaine public autoroutier</a:t>
            </a:r>
          </a:p>
          <a:p>
            <a:pPr algn="just"/>
            <a:endParaRPr lang="fr-FR" sz="1200" dirty="0" smtClean="0">
              <a:latin typeface="Arial Narrow" panose="020B0606020202030204" pitchFamily="34" charset="0"/>
            </a:endParaRPr>
          </a:p>
          <a:p>
            <a:pPr marL="171450" indent="-171450" algn="just">
              <a:buFont typeface="Wingdings" panose="05000000000000000000" pitchFamily="2" charset="2"/>
              <a:buChar char="§"/>
            </a:pPr>
            <a:endParaRPr lang="fr-FR" sz="1200" dirty="0" smtClean="0">
              <a:latin typeface="Arial Narrow" panose="020B0606020202030204" pitchFamily="34" charset="0"/>
            </a:endParaRPr>
          </a:p>
        </p:txBody>
      </p:sp>
      <p:pic>
        <p:nvPicPr>
          <p:cNvPr id="3" name="Image 2"/>
          <p:cNvPicPr>
            <a:picLocks noChangeAspect="1"/>
          </p:cNvPicPr>
          <p:nvPr/>
        </p:nvPicPr>
        <p:blipFill rotWithShape="1">
          <a:blip r:embed="rId4"/>
          <a:srcRect l="31754" r="23241"/>
          <a:stretch/>
        </p:blipFill>
        <p:spPr>
          <a:xfrm>
            <a:off x="3707904" y="1277766"/>
            <a:ext cx="4392488" cy="5489999"/>
          </a:xfrm>
          <a:prstGeom prst="rect">
            <a:avLst/>
          </a:prstGeom>
          <a:ln>
            <a:noFill/>
          </a:ln>
          <a:effectLst>
            <a:outerShdw blurRad="292100" dist="139700" dir="2700000" algn="tl" rotWithShape="0">
              <a:srgbClr val="333333">
                <a:alpha val="65000"/>
              </a:srgbClr>
            </a:outerShdw>
          </a:effectLst>
        </p:spPr>
      </p:pic>
      <p:sp>
        <p:nvSpPr>
          <p:cNvPr id="27" name="ZoneTexte 26"/>
          <p:cNvSpPr txBox="1"/>
          <p:nvPr/>
        </p:nvSpPr>
        <p:spPr>
          <a:xfrm>
            <a:off x="6350496" y="2113119"/>
            <a:ext cx="1016874" cy="338554"/>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Périmètre du site d’étude</a:t>
            </a:r>
            <a:endParaRPr lang="fr-FR" sz="800" b="1" dirty="0">
              <a:latin typeface="Arial Narrow" panose="020B0606020202030204" pitchFamily="34" charset="0"/>
            </a:endParaRPr>
          </a:p>
        </p:txBody>
      </p:sp>
      <p:cxnSp>
        <p:nvCxnSpPr>
          <p:cNvPr id="9" name="Connecteur droit 8"/>
          <p:cNvCxnSpPr/>
          <p:nvPr/>
        </p:nvCxnSpPr>
        <p:spPr>
          <a:xfrm flipH="1">
            <a:off x="5724128" y="1248946"/>
            <a:ext cx="278460" cy="550134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5004048" y="1277766"/>
            <a:ext cx="216024" cy="5501349"/>
          </a:xfrm>
          <a:prstGeom prst="line">
            <a:avLst/>
          </a:prstGeom>
          <a:ln w="38100">
            <a:solidFill>
              <a:srgbClr val="E5581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a:off x="4896036" y="1293985"/>
            <a:ext cx="216024" cy="5501349"/>
          </a:xfrm>
          <a:prstGeom prst="line">
            <a:avLst/>
          </a:prstGeom>
          <a:ln w="38100">
            <a:solidFill>
              <a:srgbClr val="E55811"/>
            </a:solidFill>
          </a:ln>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3727269" y="1297577"/>
            <a:ext cx="3422468" cy="461554"/>
          </a:xfrm>
          <a:custGeom>
            <a:avLst/>
            <a:gdLst>
              <a:gd name="connsiteX0" fmla="*/ 0 w 3422468"/>
              <a:gd name="connsiteY0" fmla="*/ 348343 h 461554"/>
              <a:gd name="connsiteX1" fmla="*/ 574765 w 3422468"/>
              <a:gd name="connsiteY1" fmla="*/ 348343 h 461554"/>
              <a:gd name="connsiteX2" fmla="*/ 1628502 w 3422468"/>
              <a:gd name="connsiteY2" fmla="*/ 409303 h 461554"/>
              <a:gd name="connsiteX3" fmla="*/ 2525485 w 3422468"/>
              <a:gd name="connsiteY3" fmla="*/ 461554 h 461554"/>
              <a:gd name="connsiteX4" fmla="*/ 2743200 w 3422468"/>
              <a:gd name="connsiteY4" fmla="*/ 452846 h 461554"/>
              <a:gd name="connsiteX5" fmla="*/ 2882537 w 3422468"/>
              <a:gd name="connsiteY5" fmla="*/ 374469 h 461554"/>
              <a:gd name="connsiteX6" fmla="*/ 3422468 w 3422468"/>
              <a:gd name="connsiteY6" fmla="*/ 0 h 4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468" h="461554">
                <a:moveTo>
                  <a:pt x="0" y="348343"/>
                </a:moveTo>
                <a:cubicBezTo>
                  <a:pt x="151674" y="343263"/>
                  <a:pt x="303348" y="338183"/>
                  <a:pt x="574765" y="348343"/>
                </a:cubicBezTo>
                <a:cubicBezTo>
                  <a:pt x="846182" y="358503"/>
                  <a:pt x="1628502" y="409303"/>
                  <a:pt x="1628502" y="409303"/>
                </a:cubicBezTo>
                <a:lnTo>
                  <a:pt x="2525485" y="461554"/>
                </a:lnTo>
                <a:lnTo>
                  <a:pt x="2743200" y="452846"/>
                </a:lnTo>
                <a:cubicBezTo>
                  <a:pt x="2802709" y="438332"/>
                  <a:pt x="2769326" y="449943"/>
                  <a:pt x="2882537" y="374469"/>
                </a:cubicBezTo>
                <a:cubicBezTo>
                  <a:pt x="2995748" y="298995"/>
                  <a:pt x="3209108" y="149497"/>
                  <a:pt x="3422468" y="0"/>
                </a:cubicBezTo>
              </a:path>
            </a:pathLst>
          </a:cu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avec flèche 37"/>
          <p:cNvCxnSpPr/>
          <p:nvPr/>
        </p:nvCxnSpPr>
        <p:spPr>
          <a:xfrm>
            <a:off x="5580112" y="1757488"/>
            <a:ext cx="0" cy="22970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Forme libre 39"/>
          <p:cNvSpPr/>
          <p:nvPr/>
        </p:nvSpPr>
        <p:spPr>
          <a:xfrm>
            <a:off x="4886325" y="4876800"/>
            <a:ext cx="223838" cy="1185863"/>
          </a:xfrm>
          <a:custGeom>
            <a:avLst/>
            <a:gdLst>
              <a:gd name="connsiteX0" fmla="*/ 123825 w 223838"/>
              <a:gd name="connsiteY0" fmla="*/ 0 h 1185863"/>
              <a:gd name="connsiteX1" fmla="*/ 23813 w 223838"/>
              <a:gd name="connsiteY1" fmla="*/ 0 h 1185863"/>
              <a:gd name="connsiteX2" fmla="*/ 0 w 223838"/>
              <a:gd name="connsiteY2" fmla="*/ 852488 h 1185863"/>
              <a:gd name="connsiteX3" fmla="*/ 100013 w 223838"/>
              <a:gd name="connsiteY3" fmla="*/ 857250 h 1185863"/>
              <a:gd name="connsiteX4" fmla="*/ 90488 w 223838"/>
              <a:gd name="connsiteY4" fmla="*/ 1185863 h 1185863"/>
              <a:gd name="connsiteX5" fmla="*/ 180975 w 223838"/>
              <a:gd name="connsiteY5" fmla="*/ 1176338 h 1185863"/>
              <a:gd name="connsiteX6" fmla="*/ 223838 w 223838"/>
              <a:gd name="connsiteY6" fmla="*/ 223838 h 1185863"/>
              <a:gd name="connsiteX7" fmla="*/ 119063 w 223838"/>
              <a:gd name="connsiteY7" fmla="*/ 223838 h 1185863"/>
              <a:gd name="connsiteX8" fmla="*/ 123825 w 223838"/>
              <a:gd name="connsiteY8" fmla="*/ 0 h 11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8" h="1185863">
                <a:moveTo>
                  <a:pt x="123825" y="0"/>
                </a:moveTo>
                <a:lnTo>
                  <a:pt x="23813" y="0"/>
                </a:lnTo>
                <a:lnTo>
                  <a:pt x="0" y="852488"/>
                </a:lnTo>
                <a:lnTo>
                  <a:pt x="100013" y="857250"/>
                </a:lnTo>
                <a:lnTo>
                  <a:pt x="90488" y="1185863"/>
                </a:lnTo>
                <a:lnTo>
                  <a:pt x="180975" y="1176338"/>
                </a:lnTo>
                <a:lnTo>
                  <a:pt x="223838" y="223838"/>
                </a:lnTo>
                <a:lnTo>
                  <a:pt x="119063" y="223838"/>
                </a:lnTo>
                <a:cubicBezTo>
                  <a:pt x="120650" y="149225"/>
                  <a:pt x="122238" y="74613"/>
                  <a:pt x="123825" y="0"/>
                </a:cubicBezTo>
                <a:close/>
              </a:path>
            </a:pathLst>
          </a:cu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0" name="Arc 19"/>
          <p:cNvSpPr/>
          <p:nvPr/>
        </p:nvSpPr>
        <p:spPr>
          <a:xfrm>
            <a:off x="3694841" y="2575953"/>
            <a:ext cx="1924298" cy="4242346"/>
          </a:xfrm>
          <a:custGeom>
            <a:avLst/>
            <a:gdLst>
              <a:gd name="connsiteX0" fmla="*/ 457200 w 914400"/>
              <a:gd name="connsiteY0" fmla="*/ 0 h 914400"/>
              <a:gd name="connsiteX1" fmla="*/ 914400 w 914400"/>
              <a:gd name="connsiteY1" fmla="*/ 457200 h 914400"/>
              <a:gd name="connsiteX2" fmla="*/ 457200 w 914400"/>
              <a:gd name="connsiteY2" fmla="*/ 457200 h 914400"/>
              <a:gd name="connsiteX3" fmla="*/ 457200 w 914400"/>
              <a:gd name="connsiteY3" fmla="*/ 0 h 914400"/>
              <a:gd name="connsiteX0" fmla="*/ 457200 w 914400"/>
              <a:gd name="connsiteY0" fmla="*/ 0 h 914400"/>
              <a:gd name="connsiteX1" fmla="*/ 914400 w 914400"/>
              <a:gd name="connsiteY1" fmla="*/ 457200 h 914400"/>
              <a:gd name="connsiteX0" fmla="*/ 324624 w 781824"/>
              <a:gd name="connsiteY0" fmla="*/ 0 h 467672"/>
              <a:gd name="connsiteX1" fmla="*/ 781824 w 781824"/>
              <a:gd name="connsiteY1" fmla="*/ 457200 h 467672"/>
              <a:gd name="connsiteX2" fmla="*/ 324624 w 781824"/>
              <a:gd name="connsiteY2" fmla="*/ 457200 h 467672"/>
              <a:gd name="connsiteX3" fmla="*/ 0 w 781824"/>
              <a:gd name="connsiteY3" fmla="*/ 445922 h 467672"/>
              <a:gd name="connsiteX4" fmla="*/ 324624 w 781824"/>
              <a:gd name="connsiteY4" fmla="*/ 0 h 467672"/>
              <a:gd name="connsiteX0" fmla="*/ 324624 w 781824"/>
              <a:gd name="connsiteY0" fmla="*/ 0 h 467672"/>
              <a:gd name="connsiteX1" fmla="*/ 781824 w 781824"/>
              <a:gd name="connsiteY1" fmla="*/ 457200 h 467672"/>
              <a:gd name="connsiteX0" fmla="*/ 470263 w 927463"/>
              <a:gd name="connsiteY0" fmla="*/ 60960 h 528632"/>
              <a:gd name="connsiteX1" fmla="*/ 927463 w 927463"/>
              <a:gd name="connsiteY1" fmla="*/ 518160 h 528632"/>
              <a:gd name="connsiteX2" fmla="*/ 470263 w 927463"/>
              <a:gd name="connsiteY2" fmla="*/ 518160 h 528632"/>
              <a:gd name="connsiteX3" fmla="*/ 145639 w 927463"/>
              <a:gd name="connsiteY3" fmla="*/ 506882 h 528632"/>
              <a:gd name="connsiteX4" fmla="*/ 470263 w 927463"/>
              <a:gd name="connsiteY4" fmla="*/ 60960 h 528632"/>
              <a:gd name="connsiteX0" fmla="*/ 0 w 927463"/>
              <a:gd name="connsiteY0" fmla="*/ 0 h 528632"/>
              <a:gd name="connsiteX1" fmla="*/ 927463 w 927463"/>
              <a:gd name="connsiteY1" fmla="*/ 518160 h 528632"/>
              <a:gd name="connsiteX0" fmla="*/ 470263 w 1841863"/>
              <a:gd name="connsiteY0" fmla="*/ 60960 h 4158343"/>
              <a:gd name="connsiteX1" fmla="*/ 927463 w 1841863"/>
              <a:gd name="connsiteY1" fmla="*/ 518160 h 4158343"/>
              <a:gd name="connsiteX2" fmla="*/ 470263 w 1841863"/>
              <a:gd name="connsiteY2" fmla="*/ 518160 h 4158343"/>
              <a:gd name="connsiteX3" fmla="*/ 145639 w 1841863"/>
              <a:gd name="connsiteY3" fmla="*/ 506882 h 4158343"/>
              <a:gd name="connsiteX4" fmla="*/ 470263 w 1841863"/>
              <a:gd name="connsiteY4" fmla="*/ 60960 h 4158343"/>
              <a:gd name="connsiteX0" fmla="*/ 0 w 1841863"/>
              <a:gd name="connsiteY0" fmla="*/ 0 h 4158343"/>
              <a:gd name="connsiteX1" fmla="*/ 1841863 w 1841863"/>
              <a:gd name="connsiteY1" fmla="*/ 4158343 h 4158343"/>
              <a:gd name="connsiteX0" fmla="*/ 1889760 w 1924298"/>
              <a:gd name="connsiteY0" fmla="*/ 4241074 h 4242346"/>
              <a:gd name="connsiteX1" fmla="*/ 927463 w 1924298"/>
              <a:gd name="connsiteY1" fmla="*/ 518160 h 4242346"/>
              <a:gd name="connsiteX2" fmla="*/ 470263 w 1924298"/>
              <a:gd name="connsiteY2" fmla="*/ 518160 h 4242346"/>
              <a:gd name="connsiteX3" fmla="*/ 145639 w 1924298"/>
              <a:gd name="connsiteY3" fmla="*/ 506882 h 4242346"/>
              <a:gd name="connsiteX4" fmla="*/ 1889760 w 1924298"/>
              <a:gd name="connsiteY4" fmla="*/ 4241074 h 4242346"/>
              <a:gd name="connsiteX0" fmla="*/ 0 w 1924298"/>
              <a:gd name="connsiteY0" fmla="*/ 0 h 4242346"/>
              <a:gd name="connsiteX1" fmla="*/ 1841863 w 1924298"/>
              <a:gd name="connsiteY1" fmla="*/ 4158343 h 4242346"/>
            </a:gdLst>
            <a:ahLst/>
            <a:cxnLst>
              <a:cxn ang="0">
                <a:pos x="connsiteX0" y="connsiteY0"/>
              </a:cxn>
              <a:cxn ang="0">
                <a:pos x="connsiteX1" y="connsiteY1"/>
              </a:cxn>
            </a:cxnLst>
            <a:rect l="l" t="t" r="r" b="b"/>
            <a:pathLst>
              <a:path w="1924298" h="4242346" stroke="0" extrusionOk="0">
                <a:moveTo>
                  <a:pt x="1889760" y="4241074"/>
                </a:moveTo>
                <a:cubicBezTo>
                  <a:pt x="2142265" y="4241074"/>
                  <a:pt x="927463" y="265655"/>
                  <a:pt x="927463" y="518160"/>
                </a:cubicBezTo>
                <a:lnTo>
                  <a:pt x="470263" y="518160"/>
                </a:lnTo>
                <a:cubicBezTo>
                  <a:pt x="466558" y="447635"/>
                  <a:pt x="149344" y="577407"/>
                  <a:pt x="145639" y="506882"/>
                </a:cubicBezTo>
                <a:cubicBezTo>
                  <a:pt x="149344" y="425007"/>
                  <a:pt x="1886055" y="4322949"/>
                  <a:pt x="1889760" y="4241074"/>
                </a:cubicBezTo>
                <a:close/>
              </a:path>
              <a:path w="1924298" h="4242346" fill="none">
                <a:moveTo>
                  <a:pt x="0" y="0"/>
                </a:moveTo>
                <a:cubicBezTo>
                  <a:pt x="252505" y="0"/>
                  <a:pt x="1841863" y="3905838"/>
                  <a:pt x="1841863" y="4158343"/>
                </a:cubicBez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Forme libre 20"/>
          <p:cNvSpPr/>
          <p:nvPr/>
        </p:nvSpPr>
        <p:spPr>
          <a:xfrm>
            <a:off x="3709851" y="2690949"/>
            <a:ext cx="1532709" cy="4049485"/>
          </a:xfrm>
          <a:custGeom>
            <a:avLst/>
            <a:gdLst>
              <a:gd name="connsiteX0" fmla="*/ 0 w 1532709"/>
              <a:gd name="connsiteY0" fmla="*/ 0 h 4049485"/>
              <a:gd name="connsiteX1" fmla="*/ 748938 w 1532709"/>
              <a:gd name="connsiteY1" fmla="*/ 1436914 h 4049485"/>
              <a:gd name="connsiteX2" fmla="*/ 1175658 w 1532709"/>
              <a:gd name="connsiteY2" fmla="*/ 2647405 h 4049485"/>
              <a:gd name="connsiteX3" fmla="*/ 1532709 w 1532709"/>
              <a:gd name="connsiteY3" fmla="*/ 4049485 h 4049485"/>
            </a:gdLst>
            <a:ahLst/>
            <a:cxnLst>
              <a:cxn ang="0">
                <a:pos x="connsiteX0" y="connsiteY0"/>
              </a:cxn>
              <a:cxn ang="0">
                <a:pos x="connsiteX1" y="connsiteY1"/>
              </a:cxn>
              <a:cxn ang="0">
                <a:pos x="connsiteX2" y="connsiteY2"/>
              </a:cxn>
              <a:cxn ang="0">
                <a:pos x="connsiteX3" y="connsiteY3"/>
              </a:cxn>
            </a:cxnLst>
            <a:rect l="l" t="t" r="r" b="b"/>
            <a:pathLst>
              <a:path w="1532709" h="4049485">
                <a:moveTo>
                  <a:pt x="0" y="0"/>
                </a:moveTo>
                <a:cubicBezTo>
                  <a:pt x="276497" y="497840"/>
                  <a:pt x="552995" y="995680"/>
                  <a:pt x="748938" y="1436914"/>
                </a:cubicBezTo>
                <a:cubicBezTo>
                  <a:pt x="944881" y="1878148"/>
                  <a:pt x="1045030" y="2211977"/>
                  <a:pt x="1175658" y="2647405"/>
                </a:cubicBezTo>
                <a:cubicBezTo>
                  <a:pt x="1306286" y="3082833"/>
                  <a:pt x="1419497" y="3566159"/>
                  <a:pt x="1532709" y="4049485"/>
                </a:cubicBez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2" name="Forme libre 41"/>
          <p:cNvSpPr/>
          <p:nvPr/>
        </p:nvSpPr>
        <p:spPr>
          <a:xfrm>
            <a:off x="5172891" y="1872343"/>
            <a:ext cx="679269" cy="4093028"/>
          </a:xfrm>
          <a:custGeom>
            <a:avLst/>
            <a:gdLst>
              <a:gd name="connsiteX0" fmla="*/ 679269 w 679269"/>
              <a:gd name="connsiteY0" fmla="*/ 0 h 4093028"/>
              <a:gd name="connsiteX1" fmla="*/ 121920 w 679269"/>
              <a:gd name="connsiteY1" fmla="*/ 26126 h 4093028"/>
              <a:gd name="connsiteX2" fmla="*/ 0 w 679269"/>
              <a:gd name="connsiteY2" fmla="*/ 3413760 h 4093028"/>
              <a:gd name="connsiteX3" fmla="*/ 269966 w 679269"/>
              <a:gd name="connsiteY3" fmla="*/ 4093028 h 4093028"/>
              <a:gd name="connsiteX4" fmla="*/ 418012 w 679269"/>
              <a:gd name="connsiteY4" fmla="*/ 4040777 h 4093028"/>
              <a:gd name="connsiteX5" fmla="*/ 566058 w 679269"/>
              <a:gd name="connsiteY5" fmla="*/ 2046514 h 4093028"/>
              <a:gd name="connsiteX6" fmla="*/ 679269 w 679269"/>
              <a:gd name="connsiteY6" fmla="*/ 0 h 40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269" h="4093028">
                <a:moveTo>
                  <a:pt x="679269" y="0"/>
                </a:moveTo>
                <a:lnTo>
                  <a:pt x="121920" y="26126"/>
                </a:lnTo>
                <a:lnTo>
                  <a:pt x="0" y="3413760"/>
                </a:lnTo>
                <a:lnTo>
                  <a:pt x="269966" y="4093028"/>
                </a:lnTo>
                <a:lnTo>
                  <a:pt x="418012" y="4040777"/>
                </a:lnTo>
                <a:lnTo>
                  <a:pt x="566058" y="2046514"/>
                </a:lnTo>
                <a:lnTo>
                  <a:pt x="679269" y="0"/>
                </a:lnTo>
                <a:close/>
              </a:path>
            </a:pathLst>
          </a:custGeom>
          <a:noFill/>
          <a:ln>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Demi-cadre 54"/>
          <p:cNvSpPr/>
          <p:nvPr/>
        </p:nvSpPr>
        <p:spPr>
          <a:xfrm rot="18906068">
            <a:off x="5072194" y="3157095"/>
            <a:ext cx="416733" cy="471312"/>
          </a:xfrm>
          <a:prstGeom prst="halfFrame">
            <a:avLst>
              <a:gd name="adj1" fmla="val 10719"/>
              <a:gd name="adj2" fmla="val 14172"/>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56" name="ZoneTexte 55"/>
          <p:cNvSpPr txBox="1"/>
          <p:nvPr/>
        </p:nvSpPr>
        <p:spPr>
          <a:xfrm>
            <a:off x="5484532" y="6027498"/>
            <a:ext cx="553899" cy="338554"/>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Nouvelle </a:t>
            </a:r>
          </a:p>
          <a:p>
            <a:pPr algn="ctr"/>
            <a:r>
              <a:rPr lang="fr-FR" sz="800" b="1" dirty="0" smtClean="0">
                <a:latin typeface="Arial Narrow" panose="020B0606020202030204" pitchFamily="34" charset="0"/>
              </a:rPr>
              <a:t>LGV</a:t>
            </a:r>
            <a:endParaRPr lang="fr-FR" sz="800" b="1" dirty="0">
              <a:latin typeface="Arial Narrow" panose="020B0606020202030204" pitchFamily="34" charset="0"/>
            </a:endParaRPr>
          </a:p>
        </p:txBody>
      </p:sp>
      <p:sp>
        <p:nvSpPr>
          <p:cNvPr id="57" name="ZoneTexte 56"/>
          <p:cNvSpPr txBox="1"/>
          <p:nvPr/>
        </p:nvSpPr>
        <p:spPr>
          <a:xfrm>
            <a:off x="4738561" y="6512363"/>
            <a:ext cx="409776" cy="215444"/>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A10</a:t>
            </a:r>
            <a:endParaRPr lang="fr-FR" sz="800" b="1" dirty="0">
              <a:latin typeface="Arial Narrow" panose="020B0606020202030204" pitchFamily="34" charset="0"/>
            </a:endParaRPr>
          </a:p>
        </p:txBody>
      </p:sp>
      <p:sp>
        <p:nvSpPr>
          <p:cNvPr id="59" name="ZoneTexte 58"/>
          <p:cNvSpPr txBox="1"/>
          <p:nvPr/>
        </p:nvSpPr>
        <p:spPr>
          <a:xfrm>
            <a:off x="3911228" y="3079212"/>
            <a:ext cx="1016874" cy="461665"/>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Perspective ouverte depuis l’A10 en direction </a:t>
            </a:r>
            <a:endParaRPr lang="fr-FR" sz="800" b="1" dirty="0">
              <a:latin typeface="Arial Narrow" panose="020B0606020202030204" pitchFamily="34" charset="0"/>
            </a:endParaRPr>
          </a:p>
        </p:txBody>
      </p:sp>
      <p:sp>
        <p:nvSpPr>
          <p:cNvPr id="60" name="ZoneTexte 59"/>
          <p:cNvSpPr txBox="1"/>
          <p:nvPr/>
        </p:nvSpPr>
        <p:spPr>
          <a:xfrm>
            <a:off x="6191835" y="3250421"/>
            <a:ext cx="1016874" cy="338554"/>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Voie interne d’accès aux ouvrages  </a:t>
            </a:r>
            <a:endParaRPr lang="fr-FR" sz="800" b="1" dirty="0">
              <a:latin typeface="Arial Narrow" panose="020B0606020202030204" pitchFamily="34" charset="0"/>
            </a:endParaRPr>
          </a:p>
        </p:txBody>
      </p:sp>
      <p:sp>
        <p:nvSpPr>
          <p:cNvPr id="61" name="ZoneTexte 60"/>
          <p:cNvSpPr txBox="1"/>
          <p:nvPr/>
        </p:nvSpPr>
        <p:spPr>
          <a:xfrm>
            <a:off x="3746241" y="5382297"/>
            <a:ext cx="1016874" cy="461665"/>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Couverture A10 pour passage des voies ferrées </a:t>
            </a:r>
            <a:endParaRPr lang="fr-FR" sz="800" b="1" dirty="0">
              <a:latin typeface="Arial Narrow" panose="020B0606020202030204" pitchFamily="34" charset="0"/>
            </a:endParaRPr>
          </a:p>
        </p:txBody>
      </p:sp>
      <p:sp>
        <p:nvSpPr>
          <p:cNvPr id="62" name="Demi-cadre 61"/>
          <p:cNvSpPr/>
          <p:nvPr/>
        </p:nvSpPr>
        <p:spPr>
          <a:xfrm rot="3086456">
            <a:off x="5326515" y="1638470"/>
            <a:ext cx="416733" cy="471312"/>
          </a:xfrm>
          <a:prstGeom prst="halfFrame">
            <a:avLst>
              <a:gd name="adj1" fmla="val 10719"/>
              <a:gd name="adj2" fmla="val 14527"/>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63" name="ZoneTexte 62"/>
          <p:cNvSpPr txBox="1"/>
          <p:nvPr/>
        </p:nvSpPr>
        <p:spPr>
          <a:xfrm>
            <a:off x="5035670" y="1080834"/>
            <a:ext cx="1016874" cy="461665"/>
          </a:xfrm>
          <a:prstGeom prst="rect">
            <a:avLst/>
          </a:prstGeom>
          <a:solidFill>
            <a:schemeClr val="bg1">
              <a:lumMod val="95000"/>
            </a:schemeClr>
          </a:solidFill>
        </p:spPr>
        <p:txBody>
          <a:bodyPr wrap="square" rtlCol="0">
            <a:spAutoFit/>
          </a:bodyPr>
          <a:lstStyle/>
          <a:p>
            <a:pPr algn="ctr"/>
            <a:r>
              <a:rPr lang="fr-FR" sz="800" b="1" dirty="0" smtClean="0">
                <a:latin typeface="Arial Narrow" panose="020B0606020202030204" pitchFamily="34" charset="0"/>
              </a:rPr>
              <a:t>Perspective ouverte depuis l’A10 en direction </a:t>
            </a:r>
            <a:endParaRPr lang="fr-FR" sz="800" b="1" dirty="0">
              <a:latin typeface="Arial Narrow" panose="020B0606020202030204" pitchFamily="34" charset="0"/>
            </a:endParaRPr>
          </a:p>
        </p:txBody>
      </p:sp>
      <p:sp>
        <p:nvSpPr>
          <p:cNvPr id="64" name="Forme libre 63"/>
          <p:cNvSpPr/>
          <p:nvPr/>
        </p:nvSpPr>
        <p:spPr>
          <a:xfrm>
            <a:off x="5179415" y="1907177"/>
            <a:ext cx="629244" cy="3214047"/>
          </a:xfrm>
          <a:custGeom>
            <a:avLst/>
            <a:gdLst>
              <a:gd name="connsiteX0" fmla="*/ 463739 w 629386"/>
              <a:gd name="connsiteY0" fmla="*/ 0 h 3214047"/>
              <a:gd name="connsiteX1" fmla="*/ 603076 w 629386"/>
              <a:gd name="connsiteY1" fmla="*/ 43543 h 3214047"/>
              <a:gd name="connsiteX2" fmla="*/ 629202 w 629386"/>
              <a:gd name="connsiteY2" fmla="*/ 95794 h 3214047"/>
              <a:gd name="connsiteX3" fmla="*/ 611785 w 629386"/>
              <a:gd name="connsiteY3" fmla="*/ 870857 h 3214047"/>
              <a:gd name="connsiteX4" fmla="*/ 559534 w 629386"/>
              <a:gd name="connsiteY4" fmla="*/ 896983 h 3214047"/>
              <a:gd name="connsiteX5" fmla="*/ 455031 w 629386"/>
              <a:gd name="connsiteY5" fmla="*/ 940526 h 3214047"/>
              <a:gd name="connsiteX6" fmla="*/ 402779 w 629386"/>
              <a:gd name="connsiteY6" fmla="*/ 1053737 h 3214047"/>
              <a:gd name="connsiteX7" fmla="*/ 280859 w 629386"/>
              <a:gd name="connsiteY7" fmla="*/ 2142309 h 3214047"/>
              <a:gd name="connsiteX8" fmla="*/ 176356 w 629386"/>
              <a:gd name="connsiteY8" fmla="*/ 3021874 h 3214047"/>
              <a:gd name="connsiteX9" fmla="*/ 167648 w 629386"/>
              <a:gd name="connsiteY9" fmla="*/ 3187337 h 3214047"/>
              <a:gd name="connsiteX10" fmla="*/ 124105 w 629386"/>
              <a:gd name="connsiteY10" fmla="*/ 3213463 h 3214047"/>
              <a:gd name="connsiteX11" fmla="*/ 10894 w 629386"/>
              <a:gd name="connsiteY11" fmla="*/ 3204754 h 3214047"/>
              <a:gd name="connsiteX12" fmla="*/ 10894 w 629386"/>
              <a:gd name="connsiteY12" fmla="*/ 3196046 h 3214047"/>
              <a:gd name="connsiteX0" fmla="*/ 463739 w 629386"/>
              <a:gd name="connsiteY0" fmla="*/ 0 h 3214047"/>
              <a:gd name="connsiteX1" fmla="*/ 603076 w 629386"/>
              <a:gd name="connsiteY1" fmla="*/ 43543 h 3214047"/>
              <a:gd name="connsiteX2" fmla="*/ 629202 w 629386"/>
              <a:gd name="connsiteY2" fmla="*/ 95794 h 3214047"/>
              <a:gd name="connsiteX3" fmla="*/ 611785 w 629386"/>
              <a:gd name="connsiteY3" fmla="*/ 870857 h 3214047"/>
              <a:gd name="connsiteX4" fmla="*/ 559534 w 629386"/>
              <a:gd name="connsiteY4" fmla="*/ 896983 h 3214047"/>
              <a:gd name="connsiteX5" fmla="*/ 455031 w 629386"/>
              <a:gd name="connsiteY5" fmla="*/ 940526 h 3214047"/>
              <a:gd name="connsiteX6" fmla="*/ 402779 w 629386"/>
              <a:gd name="connsiteY6" fmla="*/ 1053737 h 3214047"/>
              <a:gd name="connsiteX7" fmla="*/ 280859 w 629386"/>
              <a:gd name="connsiteY7" fmla="*/ 2142309 h 3214047"/>
              <a:gd name="connsiteX8" fmla="*/ 176356 w 629386"/>
              <a:gd name="connsiteY8" fmla="*/ 3021874 h 3214047"/>
              <a:gd name="connsiteX9" fmla="*/ 167648 w 629386"/>
              <a:gd name="connsiteY9" fmla="*/ 3187337 h 3214047"/>
              <a:gd name="connsiteX10" fmla="*/ 124105 w 629386"/>
              <a:gd name="connsiteY10" fmla="*/ 3213463 h 3214047"/>
              <a:gd name="connsiteX11" fmla="*/ 10894 w 629386"/>
              <a:gd name="connsiteY11" fmla="*/ 3204754 h 3214047"/>
              <a:gd name="connsiteX12" fmla="*/ 10894 w 629386"/>
              <a:gd name="connsiteY12" fmla="*/ 3196046 h 3214047"/>
              <a:gd name="connsiteX0" fmla="*/ 463739 w 629386"/>
              <a:gd name="connsiteY0" fmla="*/ 0 h 3214047"/>
              <a:gd name="connsiteX1" fmla="*/ 603076 w 629386"/>
              <a:gd name="connsiteY1" fmla="*/ 43543 h 3214047"/>
              <a:gd name="connsiteX2" fmla="*/ 629202 w 629386"/>
              <a:gd name="connsiteY2" fmla="*/ 95794 h 3214047"/>
              <a:gd name="connsiteX3" fmla="*/ 611785 w 629386"/>
              <a:gd name="connsiteY3" fmla="*/ 870857 h 3214047"/>
              <a:gd name="connsiteX4" fmla="*/ 559534 w 629386"/>
              <a:gd name="connsiteY4" fmla="*/ 896983 h 3214047"/>
              <a:gd name="connsiteX5" fmla="*/ 455031 w 629386"/>
              <a:gd name="connsiteY5" fmla="*/ 940526 h 3214047"/>
              <a:gd name="connsiteX6" fmla="*/ 402779 w 629386"/>
              <a:gd name="connsiteY6" fmla="*/ 1053737 h 3214047"/>
              <a:gd name="connsiteX7" fmla="*/ 280859 w 629386"/>
              <a:gd name="connsiteY7" fmla="*/ 2142309 h 3214047"/>
              <a:gd name="connsiteX8" fmla="*/ 176356 w 629386"/>
              <a:gd name="connsiteY8" fmla="*/ 3021874 h 3214047"/>
              <a:gd name="connsiteX9" fmla="*/ 167648 w 629386"/>
              <a:gd name="connsiteY9" fmla="*/ 3187337 h 3214047"/>
              <a:gd name="connsiteX10" fmla="*/ 124105 w 629386"/>
              <a:gd name="connsiteY10" fmla="*/ 3213463 h 3214047"/>
              <a:gd name="connsiteX11" fmla="*/ 10894 w 629386"/>
              <a:gd name="connsiteY11" fmla="*/ 3204754 h 3214047"/>
              <a:gd name="connsiteX12" fmla="*/ 10894 w 629386"/>
              <a:gd name="connsiteY12" fmla="*/ 3196046 h 3214047"/>
              <a:gd name="connsiteX0" fmla="*/ 463739 w 629304"/>
              <a:gd name="connsiteY0" fmla="*/ 0 h 3214047"/>
              <a:gd name="connsiteX1" fmla="*/ 603076 w 629304"/>
              <a:gd name="connsiteY1" fmla="*/ 43543 h 3214047"/>
              <a:gd name="connsiteX2" fmla="*/ 629202 w 629304"/>
              <a:gd name="connsiteY2" fmla="*/ 95794 h 3214047"/>
              <a:gd name="connsiteX3" fmla="*/ 611785 w 629304"/>
              <a:gd name="connsiteY3" fmla="*/ 870857 h 3214047"/>
              <a:gd name="connsiteX4" fmla="*/ 559534 w 629304"/>
              <a:gd name="connsiteY4" fmla="*/ 896983 h 3214047"/>
              <a:gd name="connsiteX5" fmla="*/ 455031 w 629304"/>
              <a:gd name="connsiteY5" fmla="*/ 940526 h 3214047"/>
              <a:gd name="connsiteX6" fmla="*/ 402779 w 629304"/>
              <a:gd name="connsiteY6" fmla="*/ 1053737 h 3214047"/>
              <a:gd name="connsiteX7" fmla="*/ 280859 w 629304"/>
              <a:gd name="connsiteY7" fmla="*/ 2142309 h 3214047"/>
              <a:gd name="connsiteX8" fmla="*/ 176356 w 629304"/>
              <a:gd name="connsiteY8" fmla="*/ 3021874 h 3214047"/>
              <a:gd name="connsiteX9" fmla="*/ 167648 w 629304"/>
              <a:gd name="connsiteY9" fmla="*/ 3187337 h 3214047"/>
              <a:gd name="connsiteX10" fmla="*/ 124105 w 629304"/>
              <a:gd name="connsiteY10" fmla="*/ 3213463 h 3214047"/>
              <a:gd name="connsiteX11" fmla="*/ 10894 w 629304"/>
              <a:gd name="connsiteY11" fmla="*/ 3204754 h 3214047"/>
              <a:gd name="connsiteX12" fmla="*/ 10894 w 629304"/>
              <a:gd name="connsiteY12" fmla="*/ 3196046 h 3214047"/>
              <a:gd name="connsiteX0" fmla="*/ 463739 w 629304"/>
              <a:gd name="connsiteY0" fmla="*/ 0 h 3214047"/>
              <a:gd name="connsiteX1" fmla="*/ 603076 w 629304"/>
              <a:gd name="connsiteY1" fmla="*/ 43543 h 3214047"/>
              <a:gd name="connsiteX2" fmla="*/ 629202 w 629304"/>
              <a:gd name="connsiteY2" fmla="*/ 95794 h 3214047"/>
              <a:gd name="connsiteX3" fmla="*/ 611785 w 629304"/>
              <a:gd name="connsiteY3" fmla="*/ 870857 h 3214047"/>
              <a:gd name="connsiteX4" fmla="*/ 559534 w 629304"/>
              <a:gd name="connsiteY4" fmla="*/ 896983 h 3214047"/>
              <a:gd name="connsiteX5" fmla="*/ 455031 w 629304"/>
              <a:gd name="connsiteY5" fmla="*/ 940526 h 3214047"/>
              <a:gd name="connsiteX6" fmla="*/ 402779 w 629304"/>
              <a:gd name="connsiteY6" fmla="*/ 1053737 h 3214047"/>
              <a:gd name="connsiteX7" fmla="*/ 280859 w 629304"/>
              <a:gd name="connsiteY7" fmla="*/ 2142309 h 3214047"/>
              <a:gd name="connsiteX8" fmla="*/ 176356 w 629304"/>
              <a:gd name="connsiteY8" fmla="*/ 3021874 h 3214047"/>
              <a:gd name="connsiteX9" fmla="*/ 167648 w 629304"/>
              <a:gd name="connsiteY9" fmla="*/ 3187337 h 3214047"/>
              <a:gd name="connsiteX10" fmla="*/ 124105 w 629304"/>
              <a:gd name="connsiteY10" fmla="*/ 3213463 h 3214047"/>
              <a:gd name="connsiteX11" fmla="*/ 10894 w 629304"/>
              <a:gd name="connsiteY11" fmla="*/ 3204754 h 3214047"/>
              <a:gd name="connsiteX12" fmla="*/ 10894 w 629304"/>
              <a:gd name="connsiteY12" fmla="*/ 3196046 h 3214047"/>
              <a:gd name="connsiteX0" fmla="*/ 463739 w 629304"/>
              <a:gd name="connsiteY0" fmla="*/ 0 h 3214047"/>
              <a:gd name="connsiteX1" fmla="*/ 603076 w 629304"/>
              <a:gd name="connsiteY1" fmla="*/ 43543 h 3214047"/>
              <a:gd name="connsiteX2" fmla="*/ 629202 w 629304"/>
              <a:gd name="connsiteY2" fmla="*/ 95794 h 3214047"/>
              <a:gd name="connsiteX3" fmla="*/ 611785 w 629304"/>
              <a:gd name="connsiteY3" fmla="*/ 870857 h 3214047"/>
              <a:gd name="connsiteX4" fmla="*/ 559534 w 629304"/>
              <a:gd name="connsiteY4" fmla="*/ 896983 h 3214047"/>
              <a:gd name="connsiteX5" fmla="*/ 455031 w 629304"/>
              <a:gd name="connsiteY5" fmla="*/ 940526 h 3214047"/>
              <a:gd name="connsiteX6" fmla="*/ 402779 w 629304"/>
              <a:gd name="connsiteY6" fmla="*/ 1053737 h 3214047"/>
              <a:gd name="connsiteX7" fmla="*/ 280859 w 629304"/>
              <a:gd name="connsiteY7" fmla="*/ 2142309 h 3214047"/>
              <a:gd name="connsiteX8" fmla="*/ 176356 w 629304"/>
              <a:gd name="connsiteY8" fmla="*/ 3021874 h 3214047"/>
              <a:gd name="connsiteX9" fmla="*/ 167648 w 629304"/>
              <a:gd name="connsiteY9" fmla="*/ 3187337 h 3214047"/>
              <a:gd name="connsiteX10" fmla="*/ 124105 w 629304"/>
              <a:gd name="connsiteY10" fmla="*/ 3213463 h 3214047"/>
              <a:gd name="connsiteX11" fmla="*/ 10894 w 629304"/>
              <a:gd name="connsiteY11" fmla="*/ 3204754 h 3214047"/>
              <a:gd name="connsiteX12" fmla="*/ 10894 w 629304"/>
              <a:gd name="connsiteY12" fmla="*/ 3196046 h 3214047"/>
              <a:gd name="connsiteX0" fmla="*/ 463739 w 629304"/>
              <a:gd name="connsiteY0" fmla="*/ 0 h 3214047"/>
              <a:gd name="connsiteX1" fmla="*/ 603076 w 629304"/>
              <a:gd name="connsiteY1" fmla="*/ 43543 h 3214047"/>
              <a:gd name="connsiteX2" fmla="*/ 629202 w 629304"/>
              <a:gd name="connsiteY2" fmla="*/ 95794 h 3214047"/>
              <a:gd name="connsiteX3" fmla="*/ 611785 w 629304"/>
              <a:gd name="connsiteY3" fmla="*/ 870857 h 3214047"/>
              <a:gd name="connsiteX4" fmla="*/ 559534 w 629304"/>
              <a:gd name="connsiteY4" fmla="*/ 896983 h 3214047"/>
              <a:gd name="connsiteX5" fmla="*/ 455031 w 629304"/>
              <a:gd name="connsiteY5" fmla="*/ 940526 h 3214047"/>
              <a:gd name="connsiteX6" fmla="*/ 402779 w 629304"/>
              <a:gd name="connsiteY6" fmla="*/ 1053737 h 3214047"/>
              <a:gd name="connsiteX7" fmla="*/ 280859 w 629304"/>
              <a:gd name="connsiteY7" fmla="*/ 2142309 h 3214047"/>
              <a:gd name="connsiteX8" fmla="*/ 176356 w 629304"/>
              <a:gd name="connsiteY8" fmla="*/ 3021874 h 3214047"/>
              <a:gd name="connsiteX9" fmla="*/ 167648 w 629304"/>
              <a:gd name="connsiteY9" fmla="*/ 3187337 h 3214047"/>
              <a:gd name="connsiteX10" fmla="*/ 124105 w 629304"/>
              <a:gd name="connsiteY10" fmla="*/ 3213463 h 3214047"/>
              <a:gd name="connsiteX11" fmla="*/ 10894 w 629304"/>
              <a:gd name="connsiteY11" fmla="*/ 3204754 h 3214047"/>
              <a:gd name="connsiteX12" fmla="*/ 10894 w 629304"/>
              <a:gd name="connsiteY12" fmla="*/ 3196046 h 3214047"/>
              <a:gd name="connsiteX0" fmla="*/ 463739 w 629386"/>
              <a:gd name="connsiteY0" fmla="*/ 0 h 3214047"/>
              <a:gd name="connsiteX1" fmla="*/ 603076 w 629386"/>
              <a:gd name="connsiteY1" fmla="*/ 43543 h 3214047"/>
              <a:gd name="connsiteX2" fmla="*/ 629202 w 629386"/>
              <a:gd name="connsiteY2" fmla="*/ 95794 h 3214047"/>
              <a:gd name="connsiteX3" fmla="*/ 611785 w 629386"/>
              <a:gd name="connsiteY3" fmla="*/ 870857 h 3214047"/>
              <a:gd name="connsiteX4" fmla="*/ 559534 w 629386"/>
              <a:gd name="connsiteY4" fmla="*/ 896983 h 3214047"/>
              <a:gd name="connsiteX5" fmla="*/ 455031 w 629386"/>
              <a:gd name="connsiteY5" fmla="*/ 940526 h 3214047"/>
              <a:gd name="connsiteX6" fmla="*/ 402779 w 629386"/>
              <a:gd name="connsiteY6" fmla="*/ 1053737 h 3214047"/>
              <a:gd name="connsiteX7" fmla="*/ 280859 w 629386"/>
              <a:gd name="connsiteY7" fmla="*/ 2142309 h 3214047"/>
              <a:gd name="connsiteX8" fmla="*/ 176356 w 629386"/>
              <a:gd name="connsiteY8" fmla="*/ 3021874 h 3214047"/>
              <a:gd name="connsiteX9" fmla="*/ 167648 w 629386"/>
              <a:gd name="connsiteY9" fmla="*/ 3187337 h 3214047"/>
              <a:gd name="connsiteX10" fmla="*/ 124105 w 629386"/>
              <a:gd name="connsiteY10" fmla="*/ 3213463 h 3214047"/>
              <a:gd name="connsiteX11" fmla="*/ 10894 w 629386"/>
              <a:gd name="connsiteY11" fmla="*/ 3204754 h 3214047"/>
              <a:gd name="connsiteX12" fmla="*/ 10894 w 629386"/>
              <a:gd name="connsiteY12" fmla="*/ 3196046 h 3214047"/>
              <a:gd name="connsiteX0" fmla="*/ 463739 w 630417"/>
              <a:gd name="connsiteY0" fmla="*/ 0 h 3214047"/>
              <a:gd name="connsiteX1" fmla="*/ 603076 w 630417"/>
              <a:gd name="connsiteY1" fmla="*/ 43543 h 3214047"/>
              <a:gd name="connsiteX2" fmla="*/ 629202 w 630417"/>
              <a:gd name="connsiteY2" fmla="*/ 95794 h 3214047"/>
              <a:gd name="connsiteX3" fmla="*/ 611785 w 630417"/>
              <a:gd name="connsiteY3" fmla="*/ 870857 h 3214047"/>
              <a:gd name="connsiteX4" fmla="*/ 559534 w 630417"/>
              <a:gd name="connsiteY4" fmla="*/ 896983 h 3214047"/>
              <a:gd name="connsiteX5" fmla="*/ 455031 w 630417"/>
              <a:gd name="connsiteY5" fmla="*/ 940526 h 3214047"/>
              <a:gd name="connsiteX6" fmla="*/ 402779 w 630417"/>
              <a:gd name="connsiteY6" fmla="*/ 1053737 h 3214047"/>
              <a:gd name="connsiteX7" fmla="*/ 280859 w 630417"/>
              <a:gd name="connsiteY7" fmla="*/ 2142309 h 3214047"/>
              <a:gd name="connsiteX8" fmla="*/ 176356 w 630417"/>
              <a:gd name="connsiteY8" fmla="*/ 3021874 h 3214047"/>
              <a:gd name="connsiteX9" fmla="*/ 167648 w 630417"/>
              <a:gd name="connsiteY9" fmla="*/ 3187337 h 3214047"/>
              <a:gd name="connsiteX10" fmla="*/ 124105 w 630417"/>
              <a:gd name="connsiteY10" fmla="*/ 3213463 h 3214047"/>
              <a:gd name="connsiteX11" fmla="*/ 10894 w 630417"/>
              <a:gd name="connsiteY11" fmla="*/ 3204754 h 3214047"/>
              <a:gd name="connsiteX12" fmla="*/ 10894 w 630417"/>
              <a:gd name="connsiteY12" fmla="*/ 3196046 h 3214047"/>
              <a:gd name="connsiteX0" fmla="*/ 463739 w 630417"/>
              <a:gd name="connsiteY0" fmla="*/ 0 h 3214047"/>
              <a:gd name="connsiteX1" fmla="*/ 603076 w 630417"/>
              <a:gd name="connsiteY1" fmla="*/ 43543 h 3214047"/>
              <a:gd name="connsiteX2" fmla="*/ 629202 w 630417"/>
              <a:gd name="connsiteY2" fmla="*/ 95794 h 3214047"/>
              <a:gd name="connsiteX3" fmla="*/ 611785 w 630417"/>
              <a:gd name="connsiteY3" fmla="*/ 870857 h 3214047"/>
              <a:gd name="connsiteX4" fmla="*/ 559534 w 630417"/>
              <a:gd name="connsiteY4" fmla="*/ 896983 h 3214047"/>
              <a:gd name="connsiteX5" fmla="*/ 455031 w 630417"/>
              <a:gd name="connsiteY5" fmla="*/ 940526 h 3214047"/>
              <a:gd name="connsiteX6" fmla="*/ 402779 w 630417"/>
              <a:gd name="connsiteY6" fmla="*/ 1053737 h 3214047"/>
              <a:gd name="connsiteX7" fmla="*/ 280859 w 630417"/>
              <a:gd name="connsiteY7" fmla="*/ 2142309 h 3214047"/>
              <a:gd name="connsiteX8" fmla="*/ 176356 w 630417"/>
              <a:gd name="connsiteY8" fmla="*/ 3021874 h 3214047"/>
              <a:gd name="connsiteX9" fmla="*/ 167648 w 630417"/>
              <a:gd name="connsiteY9" fmla="*/ 3187337 h 3214047"/>
              <a:gd name="connsiteX10" fmla="*/ 124105 w 630417"/>
              <a:gd name="connsiteY10" fmla="*/ 3213463 h 3214047"/>
              <a:gd name="connsiteX11" fmla="*/ 10894 w 630417"/>
              <a:gd name="connsiteY11" fmla="*/ 3204754 h 3214047"/>
              <a:gd name="connsiteX12" fmla="*/ 10894 w 630417"/>
              <a:gd name="connsiteY12" fmla="*/ 3196046 h 3214047"/>
              <a:gd name="connsiteX0" fmla="*/ 463739 w 629284"/>
              <a:gd name="connsiteY0" fmla="*/ 0 h 3214047"/>
              <a:gd name="connsiteX1" fmla="*/ 603076 w 629284"/>
              <a:gd name="connsiteY1" fmla="*/ 43543 h 3214047"/>
              <a:gd name="connsiteX2" fmla="*/ 629202 w 629284"/>
              <a:gd name="connsiteY2" fmla="*/ 95794 h 3214047"/>
              <a:gd name="connsiteX3" fmla="*/ 609404 w 629284"/>
              <a:gd name="connsiteY3" fmla="*/ 870857 h 3214047"/>
              <a:gd name="connsiteX4" fmla="*/ 559534 w 629284"/>
              <a:gd name="connsiteY4" fmla="*/ 896983 h 3214047"/>
              <a:gd name="connsiteX5" fmla="*/ 455031 w 629284"/>
              <a:gd name="connsiteY5" fmla="*/ 940526 h 3214047"/>
              <a:gd name="connsiteX6" fmla="*/ 402779 w 629284"/>
              <a:gd name="connsiteY6" fmla="*/ 1053737 h 3214047"/>
              <a:gd name="connsiteX7" fmla="*/ 280859 w 629284"/>
              <a:gd name="connsiteY7" fmla="*/ 2142309 h 3214047"/>
              <a:gd name="connsiteX8" fmla="*/ 176356 w 629284"/>
              <a:gd name="connsiteY8" fmla="*/ 3021874 h 3214047"/>
              <a:gd name="connsiteX9" fmla="*/ 167648 w 629284"/>
              <a:gd name="connsiteY9" fmla="*/ 3187337 h 3214047"/>
              <a:gd name="connsiteX10" fmla="*/ 124105 w 629284"/>
              <a:gd name="connsiteY10" fmla="*/ 3213463 h 3214047"/>
              <a:gd name="connsiteX11" fmla="*/ 10894 w 629284"/>
              <a:gd name="connsiteY11" fmla="*/ 3204754 h 3214047"/>
              <a:gd name="connsiteX12" fmla="*/ 10894 w 629284"/>
              <a:gd name="connsiteY12" fmla="*/ 3196046 h 3214047"/>
              <a:gd name="connsiteX0" fmla="*/ 463739 w 629244"/>
              <a:gd name="connsiteY0" fmla="*/ 0 h 3214047"/>
              <a:gd name="connsiteX1" fmla="*/ 603076 w 629244"/>
              <a:gd name="connsiteY1" fmla="*/ 43543 h 3214047"/>
              <a:gd name="connsiteX2" fmla="*/ 629202 w 629244"/>
              <a:gd name="connsiteY2" fmla="*/ 95794 h 3214047"/>
              <a:gd name="connsiteX3" fmla="*/ 609404 w 629244"/>
              <a:gd name="connsiteY3" fmla="*/ 870857 h 3214047"/>
              <a:gd name="connsiteX4" fmla="*/ 559534 w 629244"/>
              <a:gd name="connsiteY4" fmla="*/ 896983 h 3214047"/>
              <a:gd name="connsiteX5" fmla="*/ 455031 w 629244"/>
              <a:gd name="connsiteY5" fmla="*/ 940526 h 3214047"/>
              <a:gd name="connsiteX6" fmla="*/ 402779 w 629244"/>
              <a:gd name="connsiteY6" fmla="*/ 1053737 h 3214047"/>
              <a:gd name="connsiteX7" fmla="*/ 280859 w 629244"/>
              <a:gd name="connsiteY7" fmla="*/ 2142309 h 3214047"/>
              <a:gd name="connsiteX8" fmla="*/ 176356 w 629244"/>
              <a:gd name="connsiteY8" fmla="*/ 3021874 h 3214047"/>
              <a:gd name="connsiteX9" fmla="*/ 167648 w 629244"/>
              <a:gd name="connsiteY9" fmla="*/ 3187337 h 3214047"/>
              <a:gd name="connsiteX10" fmla="*/ 124105 w 629244"/>
              <a:gd name="connsiteY10" fmla="*/ 3213463 h 3214047"/>
              <a:gd name="connsiteX11" fmla="*/ 10894 w 629244"/>
              <a:gd name="connsiteY11" fmla="*/ 3204754 h 3214047"/>
              <a:gd name="connsiteX12" fmla="*/ 10894 w 629244"/>
              <a:gd name="connsiteY12" fmla="*/ 3196046 h 3214047"/>
              <a:gd name="connsiteX0" fmla="*/ 463739 w 629244"/>
              <a:gd name="connsiteY0" fmla="*/ 0 h 3214047"/>
              <a:gd name="connsiteX1" fmla="*/ 603076 w 629244"/>
              <a:gd name="connsiteY1" fmla="*/ 43543 h 3214047"/>
              <a:gd name="connsiteX2" fmla="*/ 629202 w 629244"/>
              <a:gd name="connsiteY2" fmla="*/ 95794 h 3214047"/>
              <a:gd name="connsiteX3" fmla="*/ 609404 w 629244"/>
              <a:gd name="connsiteY3" fmla="*/ 870857 h 3214047"/>
              <a:gd name="connsiteX4" fmla="*/ 559534 w 629244"/>
              <a:gd name="connsiteY4" fmla="*/ 896983 h 3214047"/>
              <a:gd name="connsiteX5" fmla="*/ 455031 w 629244"/>
              <a:gd name="connsiteY5" fmla="*/ 940526 h 3214047"/>
              <a:gd name="connsiteX6" fmla="*/ 402779 w 629244"/>
              <a:gd name="connsiteY6" fmla="*/ 1053737 h 3214047"/>
              <a:gd name="connsiteX7" fmla="*/ 280859 w 629244"/>
              <a:gd name="connsiteY7" fmla="*/ 2142309 h 3214047"/>
              <a:gd name="connsiteX8" fmla="*/ 176356 w 629244"/>
              <a:gd name="connsiteY8" fmla="*/ 3021874 h 3214047"/>
              <a:gd name="connsiteX9" fmla="*/ 167648 w 629244"/>
              <a:gd name="connsiteY9" fmla="*/ 3187337 h 3214047"/>
              <a:gd name="connsiteX10" fmla="*/ 124105 w 629244"/>
              <a:gd name="connsiteY10" fmla="*/ 3213463 h 3214047"/>
              <a:gd name="connsiteX11" fmla="*/ 10894 w 629244"/>
              <a:gd name="connsiteY11" fmla="*/ 3204754 h 3214047"/>
              <a:gd name="connsiteX12" fmla="*/ 10894 w 629244"/>
              <a:gd name="connsiteY12" fmla="*/ 3196046 h 321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244" h="3214047">
                <a:moveTo>
                  <a:pt x="463739" y="0"/>
                </a:moveTo>
                <a:cubicBezTo>
                  <a:pt x="519619" y="13788"/>
                  <a:pt x="575499" y="27577"/>
                  <a:pt x="603076" y="43543"/>
                </a:cubicBezTo>
                <a:cubicBezTo>
                  <a:pt x="630653" y="59509"/>
                  <a:pt x="628147" y="57921"/>
                  <a:pt x="629202" y="95794"/>
                </a:cubicBezTo>
                <a:cubicBezTo>
                  <a:pt x="630257" y="133667"/>
                  <a:pt x="611490" y="830195"/>
                  <a:pt x="609404" y="870857"/>
                </a:cubicBezTo>
                <a:cubicBezTo>
                  <a:pt x="607318" y="911519"/>
                  <a:pt x="585263" y="885372"/>
                  <a:pt x="559534" y="896983"/>
                </a:cubicBezTo>
                <a:cubicBezTo>
                  <a:pt x="533805" y="908594"/>
                  <a:pt x="481157" y="914400"/>
                  <a:pt x="455031" y="940526"/>
                </a:cubicBezTo>
                <a:cubicBezTo>
                  <a:pt x="428905" y="966652"/>
                  <a:pt x="417520" y="986790"/>
                  <a:pt x="402779" y="1053737"/>
                </a:cubicBezTo>
                <a:cubicBezTo>
                  <a:pt x="388038" y="1120684"/>
                  <a:pt x="318596" y="1814286"/>
                  <a:pt x="280859" y="2142309"/>
                </a:cubicBezTo>
                <a:cubicBezTo>
                  <a:pt x="243122" y="2470332"/>
                  <a:pt x="195224" y="2847703"/>
                  <a:pt x="176356" y="3021874"/>
                </a:cubicBezTo>
                <a:cubicBezTo>
                  <a:pt x="157488" y="3196045"/>
                  <a:pt x="176356" y="3155406"/>
                  <a:pt x="167648" y="3187337"/>
                </a:cubicBezTo>
                <a:cubicBezTo>
                  <a:pt x="158940" y="3219268"/>
                  <a:pt x="150231" y="3210560"/>
                  <a:pt x="124105" y="3213463"/>
                </a:cubicBezTo>
                <a:cubicBezTo>
                  <a:pt x="97979" y="3216366"/>
                  <a:pt x="29763" y="3207657"/>
                  <a:pt x="10894" y="3204754"/>
                </a:cubicBezTo>
                <a:cubicBezTo>
                  <a:pt x="-7975" y="3201851"/>
                  <a:pt x="1459" y="3198948"/>
                  <a:pt x="10894" y="31960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en arc 65"/>
          <p:cNvCxnSpPr>
            <a:stCxn id="27" idx="1"/>
          </p:cNvCxnSpPr>
          <p:nvPr/>
        </p:nvCxnSpPr>
        <p:spPr>
          <a:xfrm rot="10800000">
            <a:off x="5856370" y="2047576"/>
            <a:ext cx="494126" cy="23482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9" name="Connecteur en arc 68"/>
          <p:cNvCxnSpPr/>
          <p:nvPr/>
        </p:nvCxnSpPr>
        <p:spPr>
          <a:xfrm rot="10800000">
            <a:off x="5560366" y="3222852"/>
            <a:ext cx="635382" cy="24308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909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21</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60008" y="826799"/>
            <a:ext cx="7765670" cy="338554"/>
          </a:xfrm>
          <a:prstGeom prst="rect">
            <a:avLst/>
          </a:prstGeom>
          <a:noFill/>
        </p:spPr>
        <p:txBody>
          <a:bodyPr wrap="square" rtlCol="0">
            <a:spAutoFit/>
          </a:bodyPr>
          <a:lstStyle/>
          <a:p>
            <a:r>
              <a:rPr lang="fr-FR" sz="1600" dirty="0">
                <a:solidFill>
                  <a:srgbClr val="C00000"/>
                </a:solidFill>
                <a:latin typeface="Arial Narrow" panose="020B0606020202030204" pitchFamily="34" charset="0"/>
              </a:rPr>
              <a:t>Les transports </a:t>
            </a:r>
            <a:r>
              <a:rPr lang="fr-FR" sz="1600" dirty="0" smtClean="0">
                <a:solidFill>
                  <a:srgbClr val="C00000"/>
                </a:solidFill>
                <a:latin typeface="Arial Narrow" panose="020B0606020202030204" pitchFamily="34" charset="0"/>
              </a:rPr>
              <a:t>: une </a:t>
            </a:r>
            <a:r>
              <a:rPr lang="fr-FR" sz="1500" i="1" dirty="0">
                <a:solidFill>
                  <a:srgbClr val="C00000"/>
                </a:solidFill>
                <a:latin typeface="Arial Narrow" panose="020B0606020202030204" pitchFamily="34" charset="0"/>
              </a:rPr>
              <a:t>desserte </a:t>
            </a:r>
            <a:r>
              <a:rPr lang="fr-FR" sz="1500" i="1" dirty="0" smtClean="0">
                <a:solidFill>
                  <a:srgbClr val="C00000"/>
                </a:solidFill>
                <a:latin typeface="Arial Narrow" panose="020B0606020202030204" pitchFamily="34" charset="0"/>
              </a:rPr>
              <a:t>routière </a:t>
            </a:r>
            <a:r>
              <a:rPr lang="fr-FR" sz="1500" i="1" dirty="0" err="1" smtClean="0">
                <a:solidFill>
                  <a:srgbClr val="C00000"/>
                </a:solidFill>
                <a:latin typeface="Arial Narrow" panose="020B0606020202030204" pitchFamily="34" charset="0"/>
              </a:rPr>
              <a:t>impactante</a:t>
            </a:r>
            <a:endParaRPr lang="fr-FR" sz="1500" i="1" dirty="0">
              <a:solidFill>
                <a:srgbClr val="C00000"/>
              </a:solidFill>
              <a:latin typeface="Arial Narrow" panose="020B0606020202030204" pitchFamily="34" charset="0"/>
            </a:endParaRPr>
          </a:p>
        </p:txBody>
      </p:sp>
      <p:sp>
        <p:nvSpPr>
          <p:cNvPr id="3" name="ZoneTexte 2">
            <a:extLst>
              <a:ext uri="{FF2B5EF4-FFF2-40B4-BE49-F238E27FC236}">
                <a16:creationId xmlns="" xmlns:a16="http://schemas.microsoft.com/office/drawing/2014/main" id="{73724E61-93EF-4E98-B97D-FE02BCBEA9A4}"/>
              </a:ext>
            </a:extLst>
          </p:cNvPr>
          <p:cNvSpPr txBox="1"/>
          <p:nvPr/>
        </p:nvSpPr>
        <p:spPr>
          <a:xfrm>
            <a:off x="0" y="1165353"/>
            <a:ext cx="3824601" cy="4154984"/>
          </a:xfrm>
          <a:prstGeom prst="rect">
            <a:avLst/>
          </a:prstGeom>
          <a:noFill/>
        </p:spPr>
        <p:txBody>
          <a:bodyPr wrap="square" rtlCol="0">
            <a:spAutoFit/>
          </a:bodyPr>
          <a:lstStyle/>
          <a:p>
            <a:pPr algn="just"/>
            <a:r>
              <a:rPr lang="fr-FR" sz="1200" dirty="0">
                <a:latin typeface="Arial Narrow" panose="020B0606020202030204" pitchFamily="34" charset="0"/>
                <a:sym typeface="Wingdings" panose="05000000000000000000" pitchFamily="2" charset="2"/>
              </a:rPr>
              <a:t> </a:t>
            </a:r>
            <a:r>
              <a:rPr lang="fr-FR" sz="1200" dirty="0" err="1">
                <a:latin typeface="Arial Narrow" panose="020B0606020202030204" pitchFamily="34" charset="0"/>
                <a:sym typeface="Wingdings" panose="05000000000000000000" pitchFamily="2" charset="2"/>
              </a:rPr>
              <a:t>Sorigny</a:t>
            </a:r>
            <a:r>
              <a:rPr lang="fr-FR" sz="1200" dirty="0">
                <a:latin typeface="Arial Narrow" panose="020B0606020202030204" pitchFamily="34" charset="0"/>
                <a:sym typeface="Wingdings" panose="05000000000000000000" pitchFamily="2" charset="2"/>
              </a:rPr>
              <a:t> </a:t>
            </a:r>
            <a:r>
              <a:rPr lang="fr-FR" sz="1200" dirty="0" smtClean="0">
                <a:latin typeface="Arial Narrow" panose="020B0606020202030204" pitchFamily="34" charset="0"/>
                <a:sym typeface="Wingdings" panose="05000000000000000000" pitchFamily="2" charset="2"/>
              </a:rPr>
              <a:t>est un territoire très bien irrigué et desservi en terme routier. Elle se </a:t>
            </a:r>
            <a:r>
              <a:rPr lang="fr-FR" sz="1200" dirty="0">
                <a:latin typeface="Arial Narrow" panose="020B0606020202030204" pitchFamily="34" charset="0"/>
                <a:sym typeface="Wingdings" panose="05000000000000000000" pitchFamily="2" charset="2"/>
              </a:rPr>
              <a:t>situe au carrefour d’un axe nord/sud d’intérêt national </a:t>
            </a:r>
            <a:r>
              <a:rPr lang="fr-FR" sz="1200" dirty="0" smtClean="0">
                <a:latin typeface="Arial Narrow" panose="020B0606020202030204" pitchFamily="34" charset="0"/>
                <a:sym typeface="Wingdings" panose="05000000000000000000" pitchFamily="2" charset="2"/>
              </a:rPr>
              <a:t>avec l’ex RN10 et </a:t>
            </a:r>
            <a:r>
              <a:rPr lang="fr-FR" sz="1200" dirty="0">
                <a:latin typeface="Arial Narrow" panose="020B0606020202030204" pitchFamily="34" charset="0"/>
                <a:sym typeface="Wingdings" panose="05000000000000000000" pitchFamily="2" charset="2"/>
              </a:rPr>
              <a:t>d’un axe Est/Ouest d’intérêt </a:t>
            </a:r>
            <a:r>
              <a:rPr lang="fr-FR" sz="1200" dirty="0" smtClean="0">
                <a:latin typeface="Arial Narrow" panose="020B0606020202030204" pitchFamily="34" charset="0"/>
                <a:sym typeface="Wingdings" panose="05000000000000000000" pitchFamily="2" charset="2"/>
              </a:rPr>
              <a:t>départemental la RD84.</a:t>
            </a:r>
          </a:p>
          <a:p>
            <a:pPr algn="just"/>
            <a:endParaRPr lang="fr-FR" sz="1200" dirty="0">
              <a:latin typeface="Arial Narrow" panose="020B0606020202030204" pitchFamily="34" charset="0"/>
            </a:endParaRPr>
          </a:p>
          <a:p>
            <a:pPr marL="285750" indent="-285750" algn="just">
              <a:buFont typeface="Arial" panose="020B0604020202020204" pitchFamily="34" charset="0"/>
              <a:buChar char="•"/>
            </a:pPr>
            <a:r>
              <a:rPr lang="fr-FR" sz="1200" dirty="0" smtClean="0">
                <a:latin typeface="Arial Narrow" panose="020B0606020202030204" pitchFamily="34" charset="0"/>
              </a:rPr>
              <a:t>De plus la commune bénéficie d’une </a:t>
            </a:r>
            <a:r>
              <a:rPr lang="fr-FR" sz="1200" dirty="0">
                <a:latin typeface="Arial Narrow" panose="020B0606020202030204" pitchFamily="34" charset="0"/>
              </a:rPr>
              <a:t>desserte et un accès direct à l’A10 raccordée à un échangeur autoroutier permettant de rejoindre l’A28 (Tours – Le Mans) et l’A85 (Nantes – Vierzon)</a:t>
            </a:r>
          </a:p>
          <a:p>
            <a:pPr algn="just"/>
            <a:r>
              <a:rPr lang="fr-FR" sz="1200" dirty="0" smtClean="0">
                <a:latin typeface="Arial Narrow" panose="020B0606020202030204" pitchFamily="34" charset="0"/>
                <a:sym typeface="Wingdings" panose="05000000000000000000" pitchFamily="2" charset="2"/>
              </a:rPr>
              <a:t>Le trafic routier y est fort </a:t>
            </a:r>
            <a:r>
              <a:rPr lang="fr-FR" sz="1200" dirty="0">
                <a:latin typeface="Arial Narrow" panose="020B0606020202030204" pitchFamily="34" charset="0"/>
                <a:sym typeface="Wingdings" panose="05000000000000000000" pitchFamily="2" charset="2"/>
              </a:rPr>
              <a:t>sur l’A10 : 33 </a:t>
            </a:r>
            <a:r>
              <a:rPr lang="fr-FR" sz="1200" dirty="0" smtClean="0">
                <a:latin typeface="Arial Narrow" panose="020B0606020202030204" pitchFamily="34" charset="0"/>
                <a:sym typeface="Wingdings" panose="05000000000000000000" pitchFamily="2" charset="2"/>
              </a:rPr>
              <a:t>080v/j (en 2018)</a:t>
            </a:r>
            <a:endParaRPr lang="fr-FR" sz="1200" dirty="0">
              <a:latin typeface="Arial Narrow" panose="020B0606020202030204" pitchFamily="34" charset="0"/>
              <a:sym typeface="Wingdings" panose="05000000000000000000" pitchFamily="2" charset="2"/>
            </a:endParaRPr>
          </a:p>
          <a:p>
            <a:pPr algn="just"/>
            <a:endParaRPr lang="fr-FR" sz="1200" dirty="0">
              <a:latin typeface="Arial Narrow" panose="020B0606020202030204" pitchFamily="34" charset="0"/>
              <a:sym typeface="Wingdings" panose="05000000000000000000" pitchFamily="2" charset="2"/>
            </a:endParaRPr>
          </a:p>
          <a:p>
            <a:pPr marL="285750" indent="-285750" algn="just">
              <a:buFont typeface="Arial" panose="020B0604020202020204" pitchFamily="34" charset="0"/>
              <a:buChar char="•"/>
            </a:pPr>
            <a:r>
              <a:rPr lang="fr-FR" sz="1200" dirty="0">
                <a:latin typeface="Arial Narrow" panose="020B0606020202030204" pitchFamily="34" charset="0"/>
                <a:sym typeface="Wingdings" panose="05000000000000000000" pitchFamily="2" charset="2"/>
              </a:rPr>
              <a:t>La </a:t>
            </a:r>
            <a:r>
              <a:rPr lang="fr-FR" sz="1200" dirty="0" smtClean="0">
                <a:latin typeface="Arial Narrow" panose="020B0606020202030204" pitchFamily="34" charset="0"/>
                <a:sym typeface="Wingdings" panose="05000000000000000000" pitchFamily="2" charset="2"/>
              </a:rPr>
              <a:t>RD910 supporte quant à elle un trafic de 8 286 v/j en 2018 au sud du croisement avec la RD84, contre 8948 en 2009. </a:t>
            </a:r>
          </a:p>
          <a:p>
            <a:pPr marL="285750" indent="-285750" algn="just">
              <a:buFont typeface="Arial" panose="020B0604020202020204" pitchFamily="34" charset="0"/>
              <a:buChar char="•"/>
            </a:pPr>
            <a:endParaRPr lang="fr-FR" sz="1200" dirty="0" smtClean="0">
              <a:latin typeface="Arial Narrow" panose="020B0606020202030204" pitchFamily="34" charset="0"/>
              <a:sym typeface="Wingdings" panose="05000000000000000000" pitchFamily="2" charset="2"/>
            </a:endParaRPr>
          </a:p>
          <a:p>
            <a:pPr marL="285750" indent="-285750" algn="just">
              <a:buFont typeface="Arial" panose="020B0604020202020204" pitchFamily="34" charset="0"/>
              <a:buChar char="•"/>
            </a:pPr>
            <a:r>
              <a:rPr lang="fr-FR" sz="1200" dirty="0" smtClean="0">
                <a:latin typeface="Arial Narrow" panose="020B0606020202030204" pitchFamily="34" charset="0"/>
                <a:sym typeface="Wingdings" panose="05000000000000000000" pitchFamily="2" charset="2"/>
              </a:rPr>
              <a:t>La </a:t>
            </a:r>
            <a:r>
              <a:rPr lang="fr-FR" sz="1200" dirty="0">
                <a:latin typeface="Arial Narrow" panose="020B0606020202030204" pitchFamily="34" charset="0"/>
                <a:sym typeface="Wingdings" panose="05000000000000000000" pitchFamily="2" charset="2"/>
              </a:rPr>
              <a:t>RD84 </a:t>
            </a:r>
            <a:r>
              <a:rPr lang="fr-FR" sz="1200" dirty="0" smtClean="0">
                <a:latin typeface="Arial Narrow" panose="020B0606020202030204" pitchFamily="34" charset="0"/>
                <a:sym typeface="Wingdings" panose="05000000000000000000" pitchFamily="2" charset="2"/>
              </a:rPr>
              <a:t>scinde le territoire d’Est </a:t>
            </a:r>
            <a:r>
              <a:rPr lang="fr-FR" sz="1200" dirty="0">
                <a:latin typeface="Arial Narrow" panose="020B0606020202030204" pitchFamily="34" charset="0"/>
                <a:sym typeface="Wingdings" panose="05000000000000000000" pitchFamily="2" charset="2"/>
              </a:rPr>
              <a:t>en </a:t>
            </a:r>
            <a:r>
              <a:rPr lang="fr-FR" sz="1200" dirty="0" smtClean="0">
                <a:latin typeface="Arial Narrow" panose="020B0606020202030204" pitchFamily="34" charset="0"/>
                <a:sym typeface="Wingdings" panose="05000000000000000000" pitchFamily="2" charset="2"/>
              </a:rPr>
              <a:t>Ouest avec des comptages très contrastés : à l’ouest de la RD910, 3691 v/j comptabilisés en 2018 contre 1516 v/j en 2017 à l’est de la RD910 entre les bourgs de </a:t>
            </a:r>
            <a:r>
              <a:rPr lang="fr-FR" sz="1200" dirty="0" err="1" smtClean="0">
                <a:latin typeface="Arial Narrow" panose="020B0606020202030204" pitchFamily="34" charset="0"/>
                <a:sym typeface="Wingdings" panose="05000000000000000000" pitchFamily="2" charset="2"/>
              </a:rPr>
              <a:t>Sorigny</a:t>
            </a:r>
            <a:r>
              <a:rPr lang="fr-FR" sz="1200" dirty="0" smtClean="0">
                <a:latin typeface="Arial Narrow" panose="020B0606020202030204" pitchFamily="34" charset="0"/>
                <a:sym typeface="Wingdings" panose="05000000000000000000" pitchFamily="2" charset="2"/>
              </a:rPr>
              <a:t> et de St </a:t>
            </a:r>
            <a:r>
              <a:rPr lang="fr-FR" sz="1200" dirty="0" err="1" smtClean="0">
                <a:latin typeface="Arial Narrow" panose="020B0606020202030204" pitchFamily="34" charset="0"/>
                <a:sym typeface="Wingdings" panose="05000000000000000000" pitchFamily="2" charset="2"/>
              </a:rPr>
              <a:t>Branchs</a:t>
            </a:r>
            <a:r>
              <a:rPr lang="fr-FR" sz="1200" dirty="0" smtClean="0">
                <a:latin typeface="Arial Narrow" panose="020B0606020202030204" pitchFamily="34" charset="0"/>
                <a:sym typeface="Wingdings" panose="05000000000000000000" pitchFamily="2" charset="2"/>
              </a:rPr>
              <a:t> 1690 </a:t>
            </a:r>
            <a:r>
              <a:rPr lang="fr-FR" sz="1200" dirty="0">
                <a:latin typeface="Arial Narrow" panose="020B0606020202030204" pitchFamily="34" charset="0"/>
                <a:sym typeface="Wingdings" panose="05000000000000000000" pitchFamily="2" charset="2"/>
              </a:rPr>
              <a:t>v/j)</a:t>
            </a:r>
            <a:endParaRPr lang="fr-FR" sz="1200" dirty="0">
              <a:latin typeface="Arial Narrow" panose="020B0606020202030204" pitchFamily="34" charset="0"/>
            </a:endParaRPr>
          </a:p>
          <a:p>
            <a:pPr marL="285750" indent="-285750" algn="just">
              <a:buFont typeface="Arial" panose="020B0604020202020204" pitchFamily="34" charset="0"/>
              <a:buChar char="•"/>
            </a:pPr>
            <a:endParaRPr lang="fr-FR" sz="1200" dirty="0">
              <a:latin typeface="Arial Narrow" panose="020B0606020202030204" pitchFamily="34" charset="0"/>
            </a:endParaRPr>
          </a:p>
          <a:p>
            <a:pPr algn="just"/>
            <a:endParaRPr lang="fr-FR" sz="1200" dirty="0">
              <a:latin typeface="Arial Narrow" panose="020B0606020202030204" pitchFamily="34" charset="0"/>
            </a:endParaRPr>
          </a:p>
        </p:txBody>
      </p:sp>
      <p:sp>
        <p:nvSpPr>
          <p:cNvPr id="6" name="ZoneTexte 5"/>
          <p:cNvSpPr txBox="1"/>
          <p:nvPr/>
        </p:nvSpPr>
        <p:spPr>
          <a:xfrm>
            <a:off x="215008" y="5015778"/>
            <a:ext cx="3609593" cy="1754326"/>
          </a:xfrm>
          <a:prstGeom prst="rect">
            <a:avLst/>
          </a:prstGeom>
          <a:noFill/>
        </p:spPr>
        <p:txBody>
          <a:bodyPr wrap="square" rtlCol="0">
            <a:spAutoFit/>
          </a:bodyPr>
          <a:lstStyle/>
          <a:p>
            <a:pPr algn="just"/>
            <a:r>
              <a:rPr lang="fr-FR" sz="1200" dirty="0">
                <a:latin typeface="Arial Narrow" panose="020B0606020202030204" pitchFamily="34" charset="0"/>
              </a:rPr>
              <a:t>Entre </a:t>
            </a:r>
            <a:r>
              <a:rPr lang="fr-FR" sz="1200" dirty="0" smtClean="0">
                <a:latin typeface="Arial Narrow" panose="020B0606020202030204" pitchFamily="34" charset="0"/>
              </a:rPr>
              <a:t>2014 et 2018 </a:t>
            </a:r>
            <a:r>
              <a:rPr lang="fr-FR" sz="1200" dirty="0">
                <a:latin typeface="Arial Narrow" panose="020B0606020202030204" pitchFamily="34" charset="0"/>
              </a:rPr>
              <a:t>au niveau Sorigny, le trafic de la </a:t>
            </a:r>
            <a:r>
              <a:rPr lang="fr-FR" sz="1200" dirty="0" smtClean="0">
                <a:latin typeface="Arial Narrow" panose="020B0606020202030204" pitchFamily="34" charset="0"/>
              </a:rPr>
              <a:t>RD910 n’ a eu de cesse de diminuer </a:t>
            </a:r>
            <a:r>
              <a:rPr lang="fr-FR" sz="1200" dirty="0">
                <a:latin typeface="Arial Narrow" panose="020B0606020202030204" pitchFamily="34" charset="0"/>
              </a:rPr>
              <a:t>(9 244 v/j contre 8 </a:t>
            </a:r>
            <a:r>
              <a:rPr lang="fr-FR" sz="1200" dirty="0" smtClean="0">
                <a:latin typeface="Arial Narrow" panose="020B0606020202030204" pitchFamily="34" charset="0"/>
              </a:rPr>
              <a:t>286 </a:t>
            </a:r>
            <a:r>
              <a:rPr lang="fr-FR" sz="1200" dirty="0">
                <a:latin typeface="Arial Narrow" panose="020B0606020202030204" pitchFamily="34" charset="0"/>
              </a:rPr>
              <a:t>v/j) tandis que celui de l’A10 a augmenté (31 773 v/j contre 33 </a:t>
            </a:r>
            <a:r>
              <a:rPr lang="fr-FR" sz="1200" dirty="0" smtClean="0">
                <a:latin typeface="Arial Narrow" panose="020B0606020202030204" pitchFamily="34" charset="0"/>
              </a:rPr>
              <a:t>080 </a:t>
            </a:r>
            <a:r>
              <a:rPr lang="fr-FR" sz="1200" dirty="0">
                <a:latin typeface="Arial Narrow" panose="020B0606020202030204" pitchFamily="34" charset="0"/>
              </a:rPr>
              <a:t>v/j). </a:t>
            </a:r>
          </a:p>
          <a:p>
            <a:pPr marL="285750" indent="-285750" algn="just">
              <a:buFont typeface="Wingdings" panose="05000000000000000000" pitchFamily="2" charset="2"/>
              <a:buChar char="Ø"/>
            </a:pPr>
            <a:r>
              <a:rPr lang="fr-FR" sz="1200" dirty="0">
                <a:latin typeface="Arial Narrow" panose="020B0606020202030204" pitchFamily="34" charset="0"/>
              </a:rPr>
              <a:t>Conséquence de l’élargissement de l’A10 sur trois voies qui a permis de capter une partie des automobilistes empruntant les axes secondaires. Le trajet entre les communes périurbaines et l’agglomération de Tours y est plus rapide et plus directe</a:t>
            </a:r>
          </a:p>
        </p:txBody>
      </p:sp>
      <p:sp>
        <p:nvSpPr>
          <p:cNvPr id="14"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5"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1.3 – Les déplacements et transports</a:t>
            </a:r>
            <a:endParaRPr lang="fr-FR" sz="1800" dirty="0">
              <a:latin typeface="Arial Narrow" panose="020B0606020202030204" pitchFamily="34" charset="0"/>
            </a:endParaRPr>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pic>
        <p:nvPicPr>
          <p:cNvPr id="17" name="Image 16"/>
          <p:cNvPicPr>
            <a:picLocks noChangeAspect="1"/>
          </p:cNvPicPr>
          <p:nvPr/>
        </p:nvPicPr>
        <p:blipFill rotWithShape="1">
          <a:blip r:embed="rId4"/>
          <a:srcRect l="7664" t="44005" r="38163" b="7901"/>
          <a:stretch/>
        </p:blipFill>
        <p:spPr>
          <a:xfrm>
            <a:off x="3956663" y="913540"/>
            <a:ext cx="4680521" cy="2597109"/>
          </a:xfrm>
          <a:prstGeom prst="rect">
            <a:avLst/>
          </a:prstGeom>
          <a:ln>
            <a:noFill/>
          </a:ln>
          <a:effectLst>
            <a:outerShdw blurRad="292100" dist="139700" dir="2700000" algn="tl" rotWithShape="0">
              <a:srgbClr val="333333">
                <a:alpha val="65000"/>
              </a:srgbClr>
            </a:outerShdw>
          </a:effectLst>
        </p:spPr>
      </p:pic>
      <p:pic>
        <p:nvPicPr>
          <p:cNvPr id="18" name="Image 17"/>
          <p:cNvPicPr>
            <a:picLocks noChangeAspect="1"/>
          </p:cNvPicPr>
          <p:nvPr/>
        </p:nvPicPr>
        <p:blipFill rotWithShape="1">
          <a:blip r:embed="rId5"/>
          <a:srcRect l="30788" t="12785" r="40459" b="41209"/>
          <a:stretch/>
        </p:blipFill>
        <p:spPr>
          <a:xfrm>
            <a:off x="5952251" y="3493082"/>
            <a:ext cx="2691843" cy="2691844"/>
          </a:xfrm>
          <a:prstGeom prst="rect">
            <a:avLst/>
          </a:prstGeom>
          <a:ln>
            <a:noFill/>
          </a:ln>
          <a:effectLst>
            <a:outerShdw blurRad="292100" dist="139700" dir="2700000" algn="tl" rotWithShape="0">
              <a:srgbClr val="333333">
                <a:alpha val="65000"/>
              </a:srgbClr>
            </a:outerShdw>
          </a:effectLst>
        </p:spPr>
      </p:pic>
      <p:pic>
        <p:nvPicPr>
          <p:cNvPr id="19" name="Image 18"/>
          <p:cNvPicPr>
            <a:picLocks noChangeAspect="1"/>
          </p:cNvPicPr>
          <p:nvPr/>
        </p:nvPicPr>
        <p:blipFill rotWithShape="1">
          <a:blip r:embed="rId6"/>
          <a:srcRect l="38780" t="43027" r="38718" b="32970"/>
          <a:stretch/>
        </p:blipFill>
        <p:spPr>
          <a:xfrm>
            <a:off x="3852136" y="4067937"/>
            <a:ext cx="2072580" cy="1381720"/>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rotWithShape="1">
          <a:blip r:embed="rId7"/>
          <a:srcRect l="6245" t="48005" r="57501" b="19991"/>
          <a:stretch/>
        </p:blipFill>
        <p:spPr>
          <a:xfrm>
            <a:off x="4123372" y="5428429"/>
            <a:ext cx="2504368" cy="1381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565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22</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13" name="ZoneTexte 12">
            <a:extLst>
              <a:ext uri="{FF2B5EF4-FFF2-40B4-BE49-F238E27FC236}">
                <a16:creationId xmlns="" xmlns:a16="http://schemas.microsoft.com/office/drawing/2014/main" id="{E81D954A-A4AC-4D5B-B112-1EAA233C8281}"/>
              </a:ext>
            </a:extLst>
          </p:cNvPr>
          <p:cNvSpPr txBox="1"/>
          <p:nvPr/>
        </p:nvSpPr>
        <p:spPr>
          <a:xfrm>
            <a:off x="200157" y="888184"/>
            <a:ext cx="7765670" cy="338554"/>
          </a:xfrm>
          <a:prstGeom prst="rect">
            <a:avLst/>
          </a:prstGeom>
          <a:noFill/>
        </p:spPr>
        <p:txBody>
          <a:bodyPr wrap="square" rtlCol="0">
            <a:spAutoFit/>
          </a:bodyPr>
          <a:lstStyle/>
          <a:p>
            <a:r>
              <a:rPr lang="fr-FR" sz="1600" dirty="0">
                <a:solidFill>
                  <a:srgbClr val="C00000"/>
                </a:solidFill>
                <a:latin typeface="Arial Narrow" panose="020B0606020202030204" pitchFamily="34" charset="0"/>
              </a:rPr>
              <a:t>Les transports – </a:t>
            </a:r>
            <a:r>
              <a:rPr lang="fr-FR" sz="1500" i="1" dirty="0">
                <a:solidFill>
                  <a:srgbClr val="C00000"/>
                </a:solidFill>
                <a:latin typeface="Arial Narrow" panose="020B0606020202030204" pitchFamily="34" charset="0"/>
              </a:rPr>
              <a:t>TC et aérodrome de Tours-Sorigny</a:t>
            </a:r>
          </a:p>
        </p:txBody>
      </p:sp>
      <p:sp>
        <p:nvSpPr>
          <p:cNvPr id="3" name="ZoneTexte 2">
            <a:extLst>
              <a:ext uri="{FF2B5EF4-FFF2-40B4-BE49-F238E27FC236}">
                <a16:creationId xmlns="" xmlns:a16="http://schemas.microsoft.com/office/drawing/2014/main" id="{73724E61-93EF-4E98-B97D-FE02BCBEA9A4}"/>
              </a:ext>
            </a:extLst>
          </p:cNvPr>
          <p:cNvSpPr txBox="1"/>
          <p:nvPr/>
        </p:nvSpPr>
        <p:spPr>
          <a:xfrm>
            <a:off x="97669" y="1251966"/>
            <a:ext cx="3259188" cy="4524315"/>
          </a:xfrm>
          <a:prstGeom prst="rect">
            <a:avLst/>
          </a:prstGeom>
          <a:noFill/>
        </p:spPr>
        <p:txBody>
          <a:bodyPr wrap="square" rtlCol="0">
            <a:spAutoFit/>
          </a:bodyPr>
          <a:lstStyle/>
          <a:p>
            <a:pPr marL="0" lvl="1" algn="just"/>
            <a:r>
              <a:rPr lang="fr-FR" sz="1200" dirty="0">
                <a:latin typeface="Arial Narrow" panose="020B0606020202030204" pitchFamily="34" charset="0"/>
              </a:rPr>
              <a:t>Transport en commun :</a:t>
            </a:r>
          </a:p>
          <a:p>
            <a:pPr marL="285750" lvl="1" indent="-285750" algn="just">
              <a:buFont typeface="Arial" panose="020B0604020202020204" pitchFamily="34" charset="0"/>
              <a:buChar char="•"/>
            </a:pPr>
            <a:r>
              <a:rPr lang="fr-FR" sz="1200" dirty="0">
                <a:latin typeface="Arial Narrow" panose="020B0606020202030204" pitchFamily="34" charset="0"/>
              </a:rPr>
              <a:t>Géré par la région Centre-Val de Loire et exploité par Transdev Touraine, le réseau Rémi, Réseau de Mobilité Interurbaine assure via les lignes G, H, H1 et H2 la liaison entre Tours et </a:t>
            </a:r>
            <a:r>
              <a:rPr lang="fr-FR" sz="1200" dirty="0" err="1" smtClean="0">
                <a:latin typeface="Arial Narrow" panose="020B0606020202030204" pitchFamily="34" charset="0"/>
              </a:rPr>
              <a:t>Sorigny</a:t>
            </a:r>
            <a:endParaRPr lang="fr-FR" sz="1200" dirty="0" smtClean="0">
              <a:latin typeface="Arial Narrow" panose="020B0606020202030204" pitchFamily="34" charset="0"/>
            </a:endParaRPr>
          </a:p>
          <a:p>
            <a:pPr marL="285750" lvl="1" indent="-285750" algn="just">
              <a:buFont typeface="Arial" panose="020B0604020202020204" pitchFamily="34" charset="0"/>
              <a:buChar char="•"/>
            </a:pPr>
            <a:endParaRPr lang="fr-FR" sz="1200" dirty="0">
              <a:latin typeface="Arial Narrow" panose="020B0606020202030204" pitchFamily="34" charset="0"/>
            </a:endParaRPr>
          </a:p>
          <a:p>
            <a:pPr marL="285750" lvl="1" indent="-285750" algn="just">
              <a:buFont typeface="Arial" panose="020B0604020202020204" pitchFamily="34" charset="0"/>
              <a:buChar char="•"/>
            </a:pPr>
            <a:endParaRPr lang="fr-FR" sz="1200" dirty="0">
              <a:latin typeface="Arial Narrow" panose="020B0606020202030204" pitchFamily="34" charset="0"/>
            </a:endParaRPr>
          </a:p>
          <a:p>
            <a:pPr marL="0" lvl="1" algn="just"/>
            <a:endParaRPr lang="fr-FR" sz="1200" dirty="0">
              <a:latin typeface="Arial Narrow" panose="020B0606020202030204" pitchFamily="34" charset="0"/>
            </a:endParaRPr>
          </a:p>
          <a:p>
            <a:pPr marL="0" lvl="1" algn="just"/>
            <a:endParaRPr lang="fr-FR" sz="1200" dirty="0" smtClean="0">
              <a:latin typeface="Arial Narrow" panose="020B0606020202030204" pitchFamily="34" charset="0"/>
            </a:endParaRPr>
          </a:p>
          <a:p>
            <a:pPr marL="0" lvl="1" algn="just"/>
            <a:endParaRPr lang="fr-FR" sz="1200" dirty="0">
              <a:latin typeface="Arial Narrow" panose="020B0606020202030204" pitchFamily="34" charset="0"/>
            </a:endParaRPr>
          </a:p>
          <a:p>
            <a:pPr marL="0" lvl="1" algn="just"/>
            <a:endParaRPr lang="fr-FR" sz="1200" dirty="0" smtClean="0">
              <a:latin typeface="Arial Narrow" panose="020B0606020202030204" pitchFamily="34" charset="0"/>
            </a:endParaRPr>
          </a:p>
          <a:p>
            <a:pPr marL="0" lvl="1" algn="just"/>
            <a:endParaRPr lang="fr-FR" sz="1200" dirty="0">
              <a:latin typeface="Arial Narrow" panose="020B0606020202030204" pitchFamily="34" charset="0"/>
            </a:endParaRPr>
          </a:p>
          <a:p>
            <a:pPr marL="0" lvl="1" algn="just"/>
            <a:endParaRPr lang="fr-FR" sz="1200" dirty="0" smtClean="0">
              <a:latin typeface="Arial Narrow" panose="020B0606020202030204" pitchFamily="34" charset="0"/>
            </a:endParaRPr>
          </a:p>
          <a:p>
            <a:pPr marL="0" lvl="1" algn="just"/>
            <a:endParaRPr lang="fr-FR" sz="1200" dirty="0">
              <a:latin typeface="Arial Narrow" panose="020B0606020202030204" pitchFamily="34" charset="0"/>
            </a:endParaRPr>
          </a:p>
          <a:p>
            <a:pPr marL="0" lvl="1" algn="just"/>
            <a:endParaRPr lang="fr-FR" sz="1200" dirty="0" smtClean="0">
              <a:latin typeface="Arial Narrow" panose="020B0606020202030204" pitchFamily="34" charset="0"/>
            </a:endParaRPr>
          </a:p>
          <a:p>
            <a:pPr marL="0" lvl="1" algn="just"/>
            <a:endParaRPr lang="fr-FR" sz="1200" dirty="0">
              <a:latin typeface="Arial Narrow" panose="020B0606020202030204" pitchFamily="34" charset="0"/>
            </a:endParaRPr>
          </a:p>
          <a:p>
            <a:pPr marL="0" lvl="1" algn="just"/>
            <a:endParaRPr lang="fr-FR" sz="1200" dirty="0" smtClean="0">
              <a:latin typeface="Arial Narrow" panose="020B0606020202030204" pitchFamily="34" charset="0"/>
            </a:endParaRPr>
          </a:p>
          <a:p>
            <a:pPr marL="0" lvl="1" algn="just"/>
            <a:endParaRPr lang="fr-FR" sz="1200" dirty="0">
              <a:latin typeface="Arial Narrow" panose="020B0606020202030204" pitchFamily="34" charset="0"/>
            </a:endParaRPr>
          </a:p>
          <a:p>
            <a:pPr marL="0" lvl="1" algn="just"/>
            <a:r>
              <a:rPr lang="fr-FR" sz="1200" dirty="0">
                <a:latin typeface="Arial Narrow" panose="020B0606020202030204" pitchFamily="34" charset="0"/>
              </a:rPr>
              <a:t>Aérodrome de Tours-Sorigny :</a:t>
            </a:r>
          </a:p>
          <a:p>
            <a:pPr marL="285750" lvl="1" indent="-285750" algn="just">
              <a:buFont typeface="Arial" panose="020B0604020202020204" pitchFamily="34" charset="0"/>
              <a:buChar char="•"/>
            </a:pPr>
            <a:r>
              <a:rPr lang="fr-FR" sz="1200" dirty="0">
                <a:latin typeface="Arial Narrow" panose="020B0606020202030204" pitchFamily="34" charset="0"/>
              </a:rPr>
              <a:t>Situé en partie nord de la commune, l’aérodrome est calé entre la limite communale avec Montbazon et la ZAC ISOPARC.</a:t>
            </a:r>
          </a:p>
          <a:p>
            <a:pPr marL="0" lvl="1" algn="just"/>
            <a:r>
              <a:rPr lang="fr-FR" sz="1200" dirty="0">
                <a:latin typeface="Arial Narrow" panose="020B0606020202030204" pitchFamily="34" charset="0"/>
              </a:rPr>
              <a:t>En 2012, sa  fréquentation annuelle était de 24 000 mouvements (avions basés, aéronefs, ULM)</a:t>
            </a:r>
          </a:p>
        </p:txBody>
      </p:sp>
      <p:pic>
        <p:nvPicPr>
          <p:cNvPr id="9" name="Image 8">
            <a:extLst>
              <a:ext uri="{FF2B5EF4-FFF2-40B4-BE49-F238E27FC236}">
                <a16:creationId xmlns="" xmlns:a16="http://schemas.microsoft.com/office/drawing/2014/main" id="{C9011299-8D0F-4740-8D43-44D87EFCCC8E}"/>
              </a:ext>
            </a:extLst>
          </p:cNvPr>
          <p:cNvPicPr>
            <a:picLocks noChangeAspect="1"/>
          </p:cNvPicPr>
          <p:nvPr/>
        </p:nvPicPr>
        <p:blipFill>
          <a:blip r:embed="rId3"/>
          <a:stretch>
            <a:fillRect/>
          </a:stretch>
        </p:blipFill>
        <p:spPr>
          <a:xfrm>
            <a:off x="3356857" y="603894"/>
            <a:ext cx="5426369" cy="5722478"/>
          </a:xfrm>
          <a:prstGeom prst="rect">
            <a:avLst/>
          </a:prstGeom>
        </p:spPr>
      </p:pic>
      <p:sp>
        <p:nvSpPr>
          <p:cNvPr id="6" name="ZoneTexte 5">
            <a:extLst>
              <a:ext uri="{FF2B5EF4-FFF2-40B4-BE49-F238E27FC236}">
                <a16:creationId xmlns="" xmlns:a16="http://schemas.microsoft.com/office/drawing/2014/main" id="{AA9717A5-D3B6-477C-A6AD-0B26C46C8FBD}"/>
              </a:ext>
            </a:extLst>
          </p:cNvPr>
          <p:cNvSpPr txBox="1"/>
          <p:nvPr/>
        </p:nvSpPr>
        <p:spPr>
          <a:xfrm>
            <a:off x="6256929" y="6577099"/>
            <a:ext cx="2094057" cy="246221"/>
          </a:xfrm>
          <a:prstGeom prst="rect">
            <a:avLst/>
          </a:prstGeom>
          <a:noFill/>
        </p:spPr>
        <p:txBody>
          <a:bodyPr wrap="square" rtlCol="0">
            <a:spAutoFit/>
          </a:bodyPr>
          <a:lstStyle/>
          <a:p>
            <a:r>
              <a:rPr lang="fr-FR" sz="1000" i="1" dirty="0">
                <a:latin typeface="Titillium Up" panose="00000500000000000000" pitchFamily="50" charset="0"/>
              </a:rPr>
              <a:t>Rémi centrevaldeloire – plan réseau</a:t>
            </a:r>
          </a:p>
        </p:txBody>
      </p:sp>
      <p:sp>
        <p:nvSpPr>
          <p:cNvPr id="14"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5"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1.3- Les déplacements et transports</a:t>
            </a:r>
            <a:endParaRPr lang="fr-FR" sz="1800" dirty="0">
              <a:latin typeface="Arial Narrow" panose="020B0606020202030204" pitchFamily="34"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sp>
        <p:nvSpPr>
          <p:cNvPr id="12" name="ZoneTexte 11">
            <a:extLst>
              <a:ext uri="{FF2B5EF4-FFF2-40B4-BE49-F238E27FC236}">
                <a16:creationId xmlns="" xmlns:a16="http://schemas.microsoft.com/office/drawing/2014/main" id="{73724E61-93EF-4E98-B97D-FE02BCBEA9A4}"/>
              </a:ext>
            </a:extLst>
          </p:cNvPr>
          <p:cNvSpPr txBox="1"/>
          <p:nvPr/>
        </p:nvSpPr>
        <p:spPr>
          <a:xfrm>
            <a:off x="404119" y="2417033"/>
            <a:ext cx="2889313" cy="1938992"/>
          </a:xfrm>
          <a:prstGeom prst="rect">
            <a:avLst/>
          </a:prstGeom>
          <a:noFill/>
          <a:ln>
            <a:solidFill>
              <a:srgbClr val="C00000"/>
            </a:solidFill>
          </a:ln>
        </p:spPr>
        <p:txBody>
          <a:bodyPr wrap="square" rtlCol="0">
            <a:spAutoFit/>
          </a:bodyPr>
          <a:lstStyle/>
          <a:p>
            <a:pPr algn="just"/>
            <a:r>
              <a:rPr lang="fr-FR" sz="1200" dirty="0">
                <a:solidFill>
                  <a:srgbClr val="C00000"/>
                </a:solidFill>
                <a:latin typeface="Arial Narrow" panose="020B0606020202030204" pitchFamily="34" charset="0"/>
              </a:rPr>
              <a:t>Les lignes H, H1 et H2 : Traversée de la commune sur un axe nord/sud par la RD910 desservant également l’ISOPARC</a:t>
            </a:r>
          </a:p>
          <a:p>
            <a:pPr algn="just"/>
            <a:r>
              <a:rPr lang="fr-FR" sz="1200" dirty="0">
                <a:solidFill>
                  <a:srgbClr val="C00000"/>
                </a:solidFill>
                <a:latin typeface="Arial Narrow" panose="020B0606020202030204" pitchFamily="34" charset="0"/>
              </a:rPr>
              <a:t>Une circulation prévue uniquement en période scolaire du lundi au vendredi (matin et sortie scolaire + mercredi midi)</a:t>
            </a:r>
          </a:p>
          <a:p>
            <a:pPr algn="just"/>
            <a:endParaRPr lang="fr-FR" sz="1200" dirty="0">
              <a:solidFill>
                <a:srgbClr val="C00000"/>
              </a:solidFill>
              <a:latin typeface="Arial Narrow" panose="020B0606020202030204" pitchFamily="34" charset="0"/>
            </a:endParaRPr>
          </a:p>
          <a:p>
            <a:pPr algn="just"/>
            <a:r>
              <a:rPr lang="fr-FR" sz="1200" dirty="0">
                <a:solidFill>
                  <a:srgbClr val="C00000"/>
                </a:solidFill>
                <a:latin typeface="Arial Narrow" panose="020B0606020202030204" pitchFamily="34" charset="0"/>
              </a:rPr>
              <a:t>Ligne G : Traversée par l’est de la commune avec un arrêt sur l’aire de covoiturage de l’ISOPARC</a:t>
            </a:r>
          </a:p>
        </p:txBody>
      </p:sp>
      <p:sp>
        <p:nvSpPr>
          <p:cNvPr id="17" name="ZoneTexte 16">
            <a:extLst>
              <a:ext uri="{FF2B5EF4-FFF2-40B4-BE49-F238E27FC236}">
                <a16:creationId xmlns="" xmlns:a16="http://schemas.microsoft.com/office/drawing/2014/main" id="{73724E61-93EF-4E98-B97D-FE02BCBEA9A4}"/>
              </a:ext>
            </a:extLst>
          </p:cNvPr>
          <p:cNvSpPr txBox="1"/>
          <p:nvPr/>
        </p:nvSpPr>
        <p:spPr>
          <a:xfrm>
            <a:off x="97669" y="5890478"/>
            <a:ext cx="3696686" cy="830997"/>
          </a:xfrm>
          <a:prstGeom prst="rect">
            <a:avLst/>
          </a:prstGeom>
          <a:noFill/>
        </p:spPr>
        <p:txBody>
          <a:bodyPr wrap="square" rtlCol="0">
            <a:spAutoFit/>
          </a:bodyPr>
          <a:lstStyle/>
          <a:p>
            <a:pPr algn="just"/>
            <a:r>
              <a:rPr lang="fr-FR" sz="1200" dirty="0" smtClean="0">
                <a:latin typeface="Arial Narrow" panose="020B0606020202030204" pitchFamily="34" charset="0"/>
              </a:rPr>
              <a:t>La </a:t>
            </a:r>
            <a:r>
              <a:rPr lang="fr-FR" sz="1200" dirty="0">
                <a:latin typeface="Arial Narrow" panose="020B0606020202030204" pitchFamily="34" charset="0"/>
              </a:rPr>
              <a:t>Ligne à Grande Vitesse Atlantique (LVG Paris – Bordeaux) longe une petite partie de la limite communale à l’extrême Ouest du territoire, elle a été mise en service en juillet </a:t>
            </a:r>
            <a:r>
              <a:rPr lang="fr-FR" sz="1200" dirty="0" smtClean="0">
                <a:latin typeface="Arial Narrow" panose="020B0606020202030204" pitchFamily="34" charset="0"/>
              </a:rPr>
              <a:t>2017.</a:t>
            </a:r>
            <a:endParaRPr lang="fr-FR" sz="1200" dirty="0">
              <a:latin typeface="Arial Narrow" panose="020B0606020202030204" pitchFamily="34" charset="0"/>
            </a:endParaRPr>
          </a:p>
          <a:p>
            <a:pPr algn="just"/>
            <a:endParaRPr lang="fr-FR" sz="1200" dirty="0">
              <a:latin typeface="Arial Narrow" panose="020B0606020202030204" pitchFamily="34" charset="0"/>
            </a:endParaRPr>
          </a:p>
        </p:txBody>
      </p:sp>
    </p:spTree>
    <p:extLst>
      <p:ext uri="{BB962C8B-B14F-4D97-AF65-F5344CB8AC3E}">
        <p14:creationId xmlns:p14="http://schemas.microsoft.com/office/powerpoint/2010/main" val="12508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ZoneTexte 14">
            <a:extLst>
              <a:ext uri="{FF2B5EF4-FFF2-40B4-BE49-F238E27FC236}">
                <a16:creationId xmlns:a16="http://schemas.microsoft.com/office/drawing/2014/main" xmlns="" id="{E81D954A-A4AC-4D5B-B112-1EAA233C8281}"/>
              </a:ext>
            </a:extLst>
          </p:cNvPr>
          <p:cNvSpPr txBox="1"/>
          <p:nvPr/>
        </p:nvSpPr>
        <p:spPr>
          <a:xfrm>
            <a:off x="171782" y="857141"/>
            <a:ext cx="77656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C00000"/>
                </a:solidFill>
                <a:effectLst/>
                <a:uLnTx/>
                <a:uFillTx/>
                <a:latin typeface="Arial Narrow" panose="020B0606020202030204" pitchFamily="34" charset="0"/>
              </a:rPr>
              <a:t>ORIENTATIONS </a:t>
            </a:r>
            <a:r>
              <a:rPr kumimoji="0" lang="fr-FR" sz="1400" b="0" i="0" u="none" strike="noStrike" kern="1200" cap="none" spc="0" normalizeH="0" baseline="0" noProof="0" dirty="0">
                <a:ln>
                  <a:noFill/>
                </a:ln>
                <a:solidFill>
                  <a:srgbClr val="C00000"/>
                </a:solidFill>
                <a:effectLst/>
                <a:uLnTx/>
                <a:uFillTx/>
                <a:latin typeface="Arial Narrow" panose="020B0606020202030204" pitchFamily="34" charset="0"/>
              </a:rPr>
              <a:t>EN MATIERE DE</a:t>
            </a:r>
            <a:r>
              <a:rPr kumimoji="0" lang="fr-FR" sz="1400" b="0" i="0" u="none" strike="noStrike" kern="1200" cap="none" spc="0" normalizeH="0" noProof="0" dirty="0">
                <a:ln>
                  <a:noFill/>
                </a:ln>
                <a:solidFill>
                  <a:srgbClr val="C00000"/>
                </a:solidFill>
                <a:effectLst/>
                <a:uLnTx/>
                <a:uFillTx/>
                <a:latin typeface="Arial Narrow" panose="020B0606020202030204" pitchFamily="34" charset="0"/>
              </a:rPr>
              <a:t> DEVELOPPEMENT ECONOMIQUE</a:t>
            </a:r>
            <a:endParaRPr kumimoji="0" lang="fr-FR" sz="1400" b="0" i="0" u="none" strike="noStrike" kern="1200" cap="none" spc="0" normalizeH="0" baseline="0" noProof="0" dirty="0">
              <a:ln>
                <a:noFill/>
              </a:ln>
              <a:solidFill>
                <a:srgbClr val="C00000"/>
              </a:solidFill>
              <a:effectLst/>
              <a:uLnTx/>
              <a:uFillTx/>
              <a:latin typeface="Arial Narrow" panose="020B0606020202030204" pitchFamily="34" charset="0"/>
            </a:endParaRPr>
          </a:p>
        </p:txBody>
      </p:sp>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t="43228" r="54492" b="50337"/>
          <a:stretch/>
        </p:blipFill>
        <p:spPr>
          <a:xfrm>
            <a:off x="5074772" y="6322787"/>
            <a:ext cx="1975549" cy="308265"/>
          </a:xfrm>
          <a:prstGeom prst="rect">
            <a:avLst/>
          </a:prstGeom>
          <a:ln>
            <a:noFill/>
          </a:ln>
          <a:effectLst>
            <a:outerShdw blurRad="292100" dist="139700" dir="2700000" algn="tl" rotWithShape="0">
              <a:srgbClr val="333333">
                <a:alpha val="65000"/>
              </a:srgbClr>
            </a:outerShdw>
          </a:effectLst>
        </p:spPr>
      </p:pic>
      <p:cxnSp>
        <p:nvCxnSpPr>
          <p:cNvPr id="7" name="Connecteur en arc 6"/>
          <p:cNvCxnSpPr/>
          <p:nvPr/>
        </p:nvCxnSpPr>
        <p:spPr>
          <a:xfrm>
            <a:off x="4572000" y="3795438"/>
            <a:ext cx="2160240" cy="180819"/>
          </a:xfrm>
          <a:prstGeom prst="curvedConnector3">
            <a:avLst>
              <a:gd name="adj1" fmla="val 50000"/>
            </a:avLst>
          </a:prstGeom>
          <a:ln>
            <a:solidFill>
              <a:srgbClr val="A7152A"/>
            </a:solidFill>
            <a:tailEnd type="triangle"/>
          </a:ln>
        </p:spPr>
        <p:style>
          <a:lnRef idx="1">
            <a:schemeClr val="dk1"/>
          </a:lnRef>
          <a:fillRef idx="0">
            <a:schemeClr val="dk1"/>
          </a:fillRef>
          <a:effectRef idx="0">
            <a:schemeClr val="dk1"/>
          </a:effectRef>
          <a:fontRef idx="minor">
            <a:schemeClr val="tx1"/>
          </a:fontRef>
        </p:style>
      </p:cxnSp>
      <p:sp>
        <p:nvSpPr>
          <p:cNvPr id="14"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0" name="Espace réservé du pied de page 3"/>
          <p:cNvSpPr>
            <a:spLocks noGrp="1"/>
          </p:cNvSpPr>
          <p:nvPr>
            <p:ph type="ftr" sz="quarter" idx="11"/>
          </p:nvPr>
        </p:nvSpPr>
        <p:spPr>
          <a:xfrm rot="16200000">
            <a:off x="3394354" y="-3353694"/>
            <a:ext cx="890262" cy="7678970"/>
          </a:xfrm>
          <a:solidFill>
            <a:schemeClr val="bg2">
              <a:lumMod val="90000"/>
            </a:schemeClr>
          </a:solidFill>
        </p:spPr>
        <p:txBody>
          <a:bodyPr vert="vert"/>
          <a:lstStyle/>
          <a:p>
            <a:pPr algn="just"/>
            <a:r>
              <a:rPr lang="fr-FR" sz="2000" dirty="0">
                <a:solidFill>
                  <a:schemeClr val="tx1"/>
                </a:solidFill>
                <a:latin typeface="Arial Narrow" panose="020B0606020202030204" pitchFamily="34" charset="0"/>
              </a:rPr>
              <a:t>Partie 2 – LA PRISE EN COMPTE </a:t>
            </a:r>
            <a:r>
              <a:rPr lang="fr-FR" sz="2000" dirty="0" smtClean="0">
                <a:solidFill>
                  <a:schemeClr val="tx1"/>
                </a:solidFill>
                <a:latin typeface="Arial Narrow" panose="020B0606020202030204" pitchFamily="34" charset="0"/>
              </a:rPr>
              <a:t>DU SITE </a:t>
            </a:r>
            <a:r>
              <a:rPr lang="fr-FR" sz="20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2.1 </a:t>
            </a:r>
            <a:r>
              <a:rPr lang="fr-FR" sz="2000" dirty="0">
                <a:latin typeface="Arial Narrow" panose="020B0606020202030204" pitchFamily="34" charset="0"/>
              </a:rPr>
              <a:t>– Le contexte du </a:t>
            </a:r>
            <a:r>
              <a:rPr lang="fr-FR" sz="2000" dirty="0" smtClean="0">
                <a:latin typeface="Arial Narrow" panose="020B0606020202030204" pitchFamily="34" charset="0"/>
              </a:rPr>
              <a:t>PLU : le PADD</a:t>
            </a:r>
            <a:endParaRPr lang="fr-FR" sz="2000" dirty="0">
              <a:latin typeface="Arial Narrow" panose="020B0606020202030204" pitchFamily="34" charset="0"/>
            </a:endParaRPr>
          </a:p>
        </p:txBody>
      </p:sp>
      <p:pic>
        <p:nvPicPr>
          <p:cNvPr id="23" name="Image 22"/>
          <p:cNvPicPr>
            <a:picLocks noChangeAspect="1"/>
          </p:cNvPicPr>
          <p:nvPr/>
        </p:nvPicPr>
        <p:blipFill rotWithShape="1">
          <a:blip r:embed="rId4"/>
          <a:srcRect l="22065" t="7909" r="26263" b="6748"/>
          <a:stretch/>
        </p:blipFill>
        <p:spPr>
          <a:xfrm>
            <a:off x="4615335" y="1162804"/>
            <a:ext cx="4464496" cy="4608512"/>
          </a:xfrm>
          <a:prstGeom prst="rect">
            <a:avLst/>
          </a:prstGeom>
          <a:ln>
            <a:noFill/>
          </a:ln>
          <a:effectLst>
            <a:outerShdw blurRad="292100" dist="139700" dir="2700000" algn="tl" rotWithShape="0">
              <a:srgbClr val="333333">
                <a:alpha val="65000"/>
              </a:srgbClr>
            </a:outerShdw>
          </a:effectLst>
        </p:spPr>
      </p:pic>
      <p:sp>
        <p:nvSpPr>
          <p:cNvPr id="24" name="ZoneTexte 23">
            <a:extLst>
              <a:ext uri="{FF2B5EF4-FFF2-40B4-BE49-F238E27FC236}">
                <a16:creationId xmlns:a16="http://schemas.microsoft.com/office/drawing/2014/main" xmlns="" id="{73724E61-93EF-4E98-B97D-FE02BCBEA9A4}"/>
              </a:ext>
            </a:extLst>
          </p:cNvPr>
          <p:cNvSpPr txBox="1"/>
          <p:nvPr/>
        </p:nvSpPr>
        <p:spPr>
          <a:xfrm>
            <a:off x="70662" y="1752358"/>
            <a:ext cx="4445977" cy="3724096"/>
          </a:xfrm>
          <a:prstGeom prst="rect">
            <a:avLst/>
          </a:prstGeom>
          <a:noFill/>
        </p:spPr>
        <p:txBody>
          <a:bodyPr wrap="square" rtlCol="0">
            <a:spAutoFit/>
          </a:bodyPr>
          <a:lstStyle/>
          <a:p>
            <a:pPr algn="just">
              <a:defRPr/>
            </a:pPr>
            <a:r>
              <a:rPr lang="fr-FR" sz="1600" dirty="0">
                <a:solidFill>
                  <a:srgbClr val="C00000"/>
                </a:solidFill>
                <a:latin typeface="Calibri Light" panose="020F0302020204030204" pitchFamily="34" charset="0"/>
              </a:rPr>
              <a:t>Revoir la ventilation économique sur le bourg en fonction des circonstances </a:t>
            </a:r>
            <a:r>
              <a:rPr lang="fr-FR" sz="1600" dirty="0" smtClean="0">
                <a:solidFill>
                  <a:srgbClr val="C00000"/>
                </a:solidFill>
                <a:latin typeface="Calibri Light" panose="020F0302020204030204" pitchFamily="34" charset="0"/>
              </a:rPr>
              <a:t>urbaines</a:t>
            </a:r>
          </a:p>
          <a:p>
            <a:pPr marL="285750" indent="-285750" algn="just">
              <a:buFont typeface="Arial" panose="020B0604020202020204" pitchFamily="34" charset="0"/>
              <a:buChar char="•"/>
              <a:defRPr/>
            </a:pPr>
            <a:r>
              <a:rPr lang="fr-FR" sz="1200" dirty="0" smtClean="0">
                <a:solidFill>
                  <a:prstClr val="black"/>
                </a:solidFill>
                <a:latin typeface="Calibri Light" panose="020F0302020204030204" pitchFamily="34" charset="0"/>
              </a:rPr>
              <a:t>Permettre </a:t>
            </a:r>
            <a:r>
              <a:rPr lang="fr-FR" sz="1200" dirty="0">
                <a:solidFill>
                  <a:prstClr val="black"/>
                </a:solidFill>
                <a:latin typeface="Calibri Light" panose="020F0302020204030204" pitchFamily="34" charset="0"/>
              </a:rPr>
              <a:t>la reconversion économique de sites existants considérés aujourd’hui comme pathogènes – ruines, ou pollutions, entreposage de ferrailles de longue date, etc. afin d’impulser une évolution de l’existant </a:t>
            </a:r>
            <a:r>
              <a:rPr lang="fr-FR" sz="1200" dirty="0" smtClean="0">
                <a:solidFill>
                  <a:prstClr val="black"/>
                </a:solidFill>
                <a:latin typeface="Calibri Light" panose="020F0302020204030204" pitchFamily="34" charset="0"/>
              </a:rPr>
              <a:t>: </a:t>
            </a:r>
            <a:r>
              <a:rPr lang="fr-FR" sz="1200" dirty="0">
                <a:solidFill>
                  <a:prstClr val="black"/>
                </a:solidFill>
                <a:latin typeface="Calibri Light" panose="020F0302020204030204" pitchFamily="34" charset="0"/>
              </a:rPr>
              <a:t>site des ferrailleurs vers une plateforme de </a:t>
            </a:r>
            <a:r>
              <a:rPr lang="fr-FR" sz="1200" dirty="0" smtClean="0">
                <a:solidFill>
                  <a:prstClr val="black"/>
                </a:solidFill>
                <a:latin typeface="Calibri Light" panose="020F0302020204030204" pitchFamily="34" charset="0"/>
              </a:rPr>
              <a:t>déchets inertes et déchets verts ainsi que les équipements complémentaires de traitement, pour le site du Cheval Blanc ; </a:t>
            </a:r>
          </a:p>
          <a:p>
            <a:pPr algn="just">
              <a:defRPr/>
            </a:pPr>
            <a:endParaRPr lang="fr-FR" sz="1200" dirty="0" smtClean="0">
              <a:solidFill>
                <a:srgbClr val="FF0000"/>
              </a:solidFill>
              <a:latin typeface="Calibri Light" panose="020F0302020204030204" pitchFamily="34" charset="0"/>
            </a:endParaRPr>
          </a:p>
          <a:p>
            <a:pPr marL="285750" indent="-285750" algn="just">
              <a:buFont typeface="Arial" panose="020B0604020202020204" pitchFamily="34" charset="0"/>
              <a:buChar char="•"/>
              <a:defRPr/>
            </a:pPr>
            <a:r>
              <a:rPr lang="fr-FR" sz="1200" dirty="0" smtClean="0">
                <a:latin typeface="Calibri Light" panose="020F0302020204030204" pitchFamily="34" charset="0"/>
              </a:rPr>
              <a:t>Il convient de mentionner qu’une diminution des reculs est proposée en lien avec l’application de la loi Barnier depuis l’axe de la RD910 pour le site du Cheval Blanc, permettant de créer une opportunité de reconversion de ces activités tombées en désuétude et une meilleure intégration des futures activités.</a:t>
            </a:r>
          </a:p>
          <a:p>
            <a:pPr algn="just">
              <a:defRPr/>
            </a:pPr>
            <a:endParaRPr lang="fr-FR" sz="1200" dirty="0" smtClean="0">
              <a:latin typeface="Calibri Light" panose="020F0302020204030204" pitchFamily="34" charset="0"/>
            </a:endParaRPr>
          </a:p>
          <a:p>
            <a:pPr marL="285750" indent="-285750" algn="just">
              <a:buFont typeface="Arial" panose="020B0604020202020204" pitchFamily="34" charset="0"/>
              <a:buChar char="•"/>
              <a:defRPr/>
            </a:pPr>
            <a:r>
              <a:rPr lang="fr-FR" sz="1200" dirty="0" smtClean="0">
                <a:latin typeface="Calibri Light" panose="020F0302020204030204" pitchFamily="34" charset="0"/>
              </a:rPr>
              <a:t>Enfin, envisager l’étude de projets de production d’énergie « verte » avec un parc photovoltaïque sur un délaissé entre A10 et LGV</a:t>
            </a:r>
            <a:endParaRPr lang="fr-FR" sz="1200" dirty="0">
              <a:latin typeface="Calibri Light" panose="020F0302020204030204" pitchFamily="34" charset="0"/>
            </a:endParaRPr>
          </a:p>
        </p:txBody>
      </p:sp>
      <p:cxnSp>
        <p:nvCxnSpPr>
          <p:cNvPr id="25" name="Connecteur en arc 24"/>
          <p:cNvCxnSpPr/>
          <p:nvPr/>
        </p:nvCxnSpPr>
        <p:spPr>
          <a:xfrm rot="5400000" flipH="1" flipV="1">
            <a:off x="3671671" y="3143387"/>
            <a:ext cx="2736302" cy="1003277"/>
          </a:xfrm>
          <a:prstGeom prst="curvedConnector3">
            <a:avLst>
              <a:gd name="adj1" fmla="val 50000"/>
            </a:avLst>
          </a:prstGeom>
          <a:ln>
            <a:solidFill>
              <a:srgbClr val="A7152A"/>
            </a:solidFill>
            <a:tailEnd type="triangle"/>
          </a:ln>
        </p:spPr>
        <p:style>
          <a:lnRef idx="1">
            <a:schemeClr val="dk1"/>
          </a:lnRef>
          <a:fillRef idx="0">
            <a:schemeClr val="dk1"/>
          </a:fillRef>
          <a:effectRef idx="0">
            <a:schemeClr val="dk1"/>
          </a:effectRef>
          <a:fontRef idx="minor">
            <a:schemeClr val="tx1"/>
          </a:fontRef>
        </p:style>
      </p:cxnSp>
      <p:pic>
        <p:nvPicPr>
          <p:cNvPr id="26" name="Image 25"/>
          <p:cNvPicPr>
            <a:picLocks noChangeAspect="1"/>
          </p:cNvPicPr>
          <p:nvPr/>
        </p:nvPicPr>
        <p:blipFill rotWithShape="1">
          <a:blip r:embed="rId5"/>
          <a:srcRect l="38755" t="18002" r="34992" b="15990"/>
          <a:stretch/>
        </p:blipFill>
        <p:spPr>
          <a:xfrm>
            <a:off x="7461271" y="4265156"/>
            <a:ext cx="1652376" cy="2596591"/>
          </a:xfrm>
          <a:prstGeom prst="rect">
            <a:avLst/>
          </a:prstGeom>
          <a:ln>
            <a:noFill/>
          </a:ln>
          <a:effectLst>
            <a:outerShdw blurRad="292100" dist="139700" dir="2700000" algn="tl" rotWithShape="0">
              <a:srgbClr val="333333">
                <a:alpha val="65000"/>
              </a:srgbClr>
            </a:outerShdw>
          </a:effectLst>
        </p:spPr>
      </p:pic>
      <p:sp>
        <p:nvSpPr>
          <p:cNvPr id="16" name="ZoneTexte 15">
            <a:extLst>
              <a:ext uri="{FF2B5EF4-FFF2-40B4-BE49-F238E27FC236}">
                <a16:creationId xmlns="" xmlns:a16="http://schemas.microsoft.com/office/drawing/2014/main" id="{73724E61-93EF-4E98-B97D-FE02BCBEA9A4}"/>
              </a:ext>
            </a:extLst>
          </p:cNvPr>
          <p:cNvSpPr txBox="1"/>
          <p:nvPr/>
        </p:nvSpPr>
        <p:spPr>
          <a:xfrm>
            <a:off x="152282" y="1179043"/>
            <a:ext cx="4429237" cy="600164"/>
          </a:xfrm>
          <a:prstGeom prst="rect">
            <a:avLst/>
          </a:prstGeom>
          <a:noFill/>
        </p:spPr>
        <p:txBody>
          <a:bodyPr wrap="square" rtlCol="0">
            <a:spAutoFit/>
          </a:bodyPr>
          <a:lstStyle/>
          <a:p>
            <a:pPr algn="just"/>
            <a:r>
              <a:rPr lang="fr-FR" sz="1100" i="1" dirty="0" smtClean="0">
                <a:latin typeface="Arial Narrow" panose="020B0606020202030204" pitchFamily="34" charset="0"/>
              </a:rPr>
              <a:t>Le PLU a déterminé plusieurs orientations qui visent le site objet de la présente étude et l’impactent :</a:t>
            </a:r>
            <a:endParaRPr lang="fr-FR" sz="1100" i="1" dirty="0">
              <a:latin typeface="Arial Narrow" panose="020B0606020202030204" pitchFamily="34" charset="0"/>
            </a:endParaRPr>
          </a:p>
          <a:p>
            <a:pPr marL="285750" indent="-285750" algn="just">
              <a:buFont typeface="Arial" panose="020B0604020202020204" pitchFamily="34" charset="0"/>
              <a:buChar char="•"/>
            </a:pPr>
            <a:endParaRPr lang="fr-FR" sz="1100" i="1" dirty="0">
              <a:latin typeface="Arial Narrow" panose="020B0606020202030204" pitchFamily="34" charset="0"/>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6" name="Parenthèse fermante 5"/>
          <p:cNvSpPr/>
          <p:nvPr/>
        </p:nvSpPr>
        <p:spPr>
          <a:xfrm>
            <a:off x="4355976" y="4797152"/>
            <a:ext cx="182208" cy="510960"/>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53737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1" name="Tableau 10">
            <a:extLst>
              <a:ext uri="{FF2B5EF4-FFF2-40B4-BE49-F238E27FC236}">
                <a16:creationId xmlns:a16="http://schemas.microsoft.com/office/drawing/2014/main" xmlns="" id="{6BA3ACF0-DC00-4BB0-B97F-A530FC615DA2}"/>
              </a:ext>
            </a:extLst>
          </p:cNvPr>
          <p:cNvGraphicFramePr>
            <a:graphicFrameLocks noGrp="1"/>
          </p:cNvGraphicFramePr>
          <p:nvPr>
            <p:extLst>
              <p:ext uri="{D42A27DB-BD31-4B8C-83A1-F6EECF244321}">
                <p14:modId xmlns:p14="http://schemas.microsoft.com/office/powerpoint/2010/main" val="1410137983"/>
              </p:ext>
            </p:extLst>
          </p:nvPr>
        </p:nvGraphicFramePr>
        <p:xfrm>
          <a:off x="-1" y="904646"/>
          <a:ext cx="4716017" cy="5958840"/>
        </p:xfrm>
        <a:graphic>
          <a:graphicData uri="http://schemas.openxmlformats.org/drawingml/2006/table">
            <a:tbl>
              <a:tblPr firstRow="1" bandRow="1">
                <a:tableStyleId>{8A107856-5554-42FB-B03E-39F5DBC370BA}</a:tableStyleId>
              </a:tblPr>
              <a:tblGrid>
                <a:gridCol w="875597">
                  <a:extLst>
                    <a:ext uri="{9D8B030D-6E8A-4147-A177-3AD203B41FA5}">
                      <a16:colId xmlns:a16="http://schemas.microsoft.com/office/drawing/2014/main" xmlns="" val="20000"/>
                    </a:ext>
                  </a:extLst>
                </a:gridCol>
                <a:gridCol w="3840420">
                  <a:extLst>
                    <a:ext uri="{9D8B030D-6E8A-4147-A177-3AD203B41FA5}">
                      <a16:colId xmlns:a16="http://schemas.microsoft.com/office/drawing/2014/main" xmlns="" val="20001"/>
                    </a:ext>
                  </a:extLst>
                </a:gridCol>
              </a:tblGrid>
              <a:tr h="370840">
                <a:tc>
                  <a:txBody>
                    <a:bodyPr/>
                    <a:lstStyle/>
                    <a:p>
                      <a:pPr marL="0" algn="l" defTabSz="914400" rtl="0" eaLnBrk="1" latinLnBrk="0" hangingPunct="1"/>
                      <a:r>
                        <a:rPr lang="fr-FR" sz="1100" b="0" kern="1200" baseline="0" dirty="0" smtClean="0">
                          <a:latin typeface="Arial Narrow" panose="020B0606020202030204" pitchFamily="34" charset="0"/>
                        </a:rPr>
                        <a:t>Caractéristiques propres à la réduction du recul  Loi Barnier</a:t>
                      </a:r>
                      <a:endParaRPr lang="fr-FR" sz="1100" b="0" kern="1200" baseline="0" dirty="0">
                        <a:solidFill>
                          <a:schemeClr val="tx1"/>
                        </a:solidFill>
                        <a:latin typeface="Arial Narrow" panose="020B0606020202030204" pitchFamily="34" charset="0"/>
                        <a:ea typeface="+mn-ea"/>
                        <a:cs typeface="+mn-cs"/>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100" b="0" kern="1200" baseline="0" dirty="0" smtClean="0">
                          <a:latin typeface="Arial Narrow" panose="020B0606020202030204" pitchFamily="34" charset="0"/>
                        </a:rPr>
                        <a:t>L’A10 est par définition une voie à grande circulation soumise à ce titre à l’application de la Loi Barnier, avec application d’un recul inconstructible de 100m depuis l’axe de la voie. Le site visé par le projet de parc photovoltaïque présente la particularité d’être un délaissé foncier, coincé entre l’A10 et la nouvelle LGV. En effet, le tracé de cette dernière suit celui de l’autoroute pour des questions de facilités foncière et technique, en constituant une parallèle éloignée de 115m vers l’est. Il en résulte de nombreux espaces intermédiaires, dont le potentiel agricole se trouve largement compromis en raison des résiduels surfaciques qu’ils représentent  et de la faible valeur des terres – jeux de remblais / déblais.</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100" b="0" kern="1200" baseline="0" dirty="0" smtClean="0">
                          <a:latin typeface="Arial Narrow" panose="020B0606020202030204" pitchFamily="34" charset="0"/>
                        </a:rPr>
                        <a:t>Le site en question d’une surface d’environ 4,5 ha présente la particularité de disposer d’un accès depuis le pont nord de la route de </a:t>
                      </a:r>
                      <a:r>
                        <a:rPr lang="fr-FR" sz="1100" b="0" kern="1200" baseline="0" dirty="0" err="1" smtClean="0">
                          <a:latin typeface="Arial Narrow" panose="020B0606020202030204" pitchFamily="34" charset="0"/>
                        </a:rPr>
                        <a:t>Thilouze</a:t>
                      </a:r>
                      <a:r>
                        <a:rPr lang="fr-FR" sz="1100" b="0" kern="1200" baseline="0" dirty="0" smtClean="0">
                          <a:latin typeface="Arial Narrow" panose="020B0606020202030204" pitchFamily="34" charset="0"/>
                        </a:rPr>
                        <a:t>. Sa situation géographique génère une façade importante le long de l’A10 sur environ 550m.</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100" b="0" kern="1200" baseline="0" dirty="0" smtClean="0">
                          <a:latin typeface="Arial Narrow" panose="020B0606020202030204" pitchFamily="34" charset="0"/>
                        </a:rPr>
                        <a:t>Son étroitesse et son linéaire proche de l’A10, engendre un gel total du site si le recul inconstructible de 100m est conservé tel que, puisque consommant toute la largeur du site.</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100" b="0" kern="1200" baseline="0" dirty="0" smtClean="0">
                          <a:latin typeface="Arial Narrow" panose="020B0606020202030204" pitchFamily="34" charset="0"/>
                        </a:rPr>
                        <a:t>Il s’agit avec la présente révision du PLU d’autoriser l’aménagement et la constructibilité de la zone dans son périmètre actuel par la diminution du recul à 30m depuis l’axe de l’A10.</a:t>
                      </a:r>
                    </a:p>
                    <a:p>
                      <a:pPr marL="0" algn="just" defTabSz="914400" rtl="0" eaLnBrk="1" latinLnBrk="0" hangingPunct="1"/>
                      <a:r>
                        <a:rPr lang="fr-FR" sz="1100" b="0" kern="1200" baseline="0" dirty="0" smtClean="0">
                          <a:latin typeface="Arial Narrow" panose="020B0606020202030204" pitchFamily="34" charset="0"/>
                        </a:rPr>
                        <a:t>Ainsi, le parti d’aménagement choisi consiste à venir créer un 1</a:t>
                      </a:r>
                      <a:r>
                        <a:rPr lang="fr-FR" sz="1100" b="0" kern="1200" baseline="30000" dirty="0" smtClean="0">
                          <a:latin typeface="Arial Narrow" panose="020B0606020202030204" pitchFamily="34" charset="0"/>
                        </a:rPr>
                        <a:t>er</a:t>
                      </a:r>
                      <a:r>
                        <a:rPr lang="fr-FR" sz="1100" b="0" kern="1200" baseline="0" dirty="0" smtClean="0">
                          <a:latin typeface="Arial Narrow" panose="020B0606020202030204" pitchFamily="34" charset="0"/>
                        </a:rPr>
                        <a:t> plan végétalisé sur 5m de mètres de profondeur afin de créer un filtre visuel de 1</a:t>
                      </a:r>
                      <a:r>
                        <a:rPr lang="fr-FR" sz="1100" b="0" kern="1200" baseline="30000" dirty="0" smtClean="0">
                          <a:latin typeface="Arial Narrow" panose="020B0606020202030204" pitchFamily="34" charset="0"/>
                        </a:rPr>
                        <a:t>er</a:t>
                      </a:r>
                      <a:r>
                        <a:rPr lang="fr-FR" sz="1100" b="0" kern="1200" baseline="0" dirty="0" smtClean="0">
                          <a:latin typeface="Arial Narrow" panose="020B0606020202030204" pitchFamily="34" charset="0"/>
                        </a:rPr>
                        <a:t> plan, masquant l’implantation des panneaux sur la partie basse et laissant par des jeux de filtre les panneaux apparaitre en partie haute du site.</a:t>
                      </a:r>
                    </a:p>
                    <a:p>
                      <a:pPr marL="0" algn="just" defTabSz="914400" rtl="0" eaLnBrk="1" latinLnBrk="0" hangingPunct="1"/>
                      <a:r>
                        <a:rPr lang="fr-FR" sz="1100" b="0" kern="1200" baseline="0" dirty="0" smtClean="0">
                          <a:latin typeface="Arial Narrow" panose="020B0606020202030204" pitchFamily="34" charset="0"/>
                        </a:rPr>
                        <a:t>Aucune construction n’est prévue dans l’enceinte visible du site depuis l’A10.Seul l’aménagement des panneaux est envisagé tout comme la réalisation d’une piste légère interne empierrée de 5m de large avec des zones de retournement aux extrémités nord et sud.</a:t>
                      </a:r>
                    </a:p>
                    <a:p>
                      <a:pPr marL="0" algn="just" defTabSz="914400" rtl="0" eaLnBrk="1" latinLnBrk="0" hangingPunct="1"/>
                      <a:r>
                        <a:rPr lang="fr-FR" sz="1100" b="0" kern="1200" baseline="0" dirty="0" smtClean="0">
                          <a:latin typeface="Arial Narrow" panose="020B0606020202030204" pitchFamily="34" charset="0"/>
                        </a:rPr>
                        <a:t>L’orientation des panneaux à la perpendiculaire de l’axe de l’ A10 permettra d’éviter de créer un mur et une fermeture visuelle totale alors que les vues pourront s’échapper latéralement en direction de la LGV et du grand paysage sur les arrières.</a:t>
                      </a:r>
                    </a:p>
                    <a:p>
                      <a:pPr marL="0" algn="just" defTabSz="914400" rtl="0" eaLnBrk="1" latinLnBrk="0" hangingPunct="1"/>
                      <a:r>
                        <a:rPr lang="fr-FR" sz="1100" b="0" kern="1200" baseline="0" dirty="0" smtClean="0">
                          <a:solidFill>
                            <a:schemeClr val="tx1"/>
                          </a:solidFill>
                          <a:latin typeface="Arial Narrow" panose="020B0606020202030204" pitchFamily="34" charset="0"/>
                          <a:ea typeface="+mn-ea"/>
                          <a:cs typeface="+mn-cs"/>
                        </a:rPr>
                        <a:t>Aucune publicité ou panneau publicitaire n’est autorisé. </a:t>
                      </a:r>
                      <a:endParaRPr lang="fr-FR" sz="1100" b="0" kern="1200" baseline="0" dirty="0" smtClean="0">
                        <a:latin typeface="Arial Narrow" panose="020B0606020202030204" pitchFamily="34" charset="0"/>
                      </a:endParaRPr>
                    </a:p>
                  </a:txBody>
                  <a:tcPr/>
                </a:tc>
              </a:tr>
            </a:tbl>
          </a:graphicData>
        </a:graphic>
      </p:graphicFrame>
      <p:sp>
        <p:nvSpPr>
          <p:cNvPr id="1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7"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2.2 </a:t>
            </a:r>
            <a:r>
              <a:rPr lang="fr-FR" sz="2000" dirty="0">
                <a:latin typeface="Arial Narrow" panose="020B0606020202030204" pitchFamily="34" charset="0"/>
              </a:rPr>
              <a:t>– </a:t>
            </a:r>
            <a:r>
              <a:rPr lang="fr-FR" sz="2000" dirty="0" smtClean="0">
                <a:latin typeface="Arial Narrow" panose="020B0606020202030204" pitchFamily="34" charset="0"/>
              </a:rPr>
              <a:t>Le projet d’aménagement du site</a:t>
            </a:r>
            <a:endParaRPr lang="fr-FR" sz="2000" dirty="0">
              <a:latin typeface="Arial Narrow" panose="020B0606020202030204" pitchFamily="34" charset="0"/>
            </a:endParaRPr>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pic>
        <p:nvPicPr>
          <p:cNvPr id="7" name="Image 6"/>
          <p:cNvPicPr>
            <a:picLocks noChangeAspect="1"/>
          </p:cNvPicPr>
          <p:nvPr/>
        </p:nvPicPr>
        <p:blipFill rotWithShape="1">
          <a:blip r:embed="rId4"/>
          <a:srcRect l="16105" t="19892" r="29889" b="37436"/>
          <a:stretch/>
        </p:blipFill>
        <p:spPr>
          <a:xfrm>
            <a:off x="4668164" y="5085183"/>
            <a:ext cx="3997268" cy="1776563"/>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rotWithShape="1">
          <a:blip r:embed="rId5"/>
          <a:srcRect l="39004" t="8794" r="38493" b="30570"/>
          <a:stretch/>
        </p:blipFill>
        <p:spPr>
          <a:xfrm>
            <a:off x="4716015" y="442703"/>
            <a:ext cx="3072745" cy="4657435"/>
          </a:xfrm>
          <a:prstGeom prst="rect">
            <a:avLst/>
          </a:prstGeom>
          <a:ln>
            <a:noFill/>
          </a:ln>
          <a:effectLst>
            <a:outerShdw blurRad="292100" dist="139700" dir="2700000" algn="tl" rotWithShape="0">
              <a:srgbClr val="333333">
                <a:alpha val="65000"/>
              </a:srgbClr>
            </a:outerShdw>
          </a:effectLst>
        </p:spPr>
      </p:pic>
      <p:sp>
        <p:nvSpPr>
          <p:cNvPr id="15" name="ZoneTexte 14"/>
          <p:cNvSpPr txBox="1"/>
          <p:nvPr/>
        </p:nvSpPr>
        <p:spPr>
          <a:xfrm>
            <a:off x="7077985" y="4029172"/>
            <a:ext cx="1570288" cy="1015663"/>
          </a:xfrm>
          <a:prstGeom prst="rect">
            <a:avLst/>
          </a:prstGeom>
          <a:noFill/>
        </p:spPr>
        <p:txBody>
          <a:bodyPr wrap="square" rtlCol="0">
            <a:spAutoFit/>
          </a:bodyPr>
          <a:lstStyle/>
          <a:p>
            <a:pPr marR="0" algn="just" defTabSz="914400" rtl="0" eaLnBrk="1" fontAlgn="auto" latinLnBrk="0" hangingPunct="1">
              <a:lnSpc>
                <a:spcPct val="100000"/>
              </a:lnSpc>
              <a:spcBef>
                <a:spcPts val="0"/>
              </a:spcBef>
              <a:spcAft>
                <a:spcPts val="0"/>
              </a:spcAft>
              <a:buClrTx/>
              <a:buSzTx/>
              <a:tabLst/>
            </a:pPr>
            <a:r>
              <a:rPr kumimoji="0" lang="fr-FR" sz="1200" b="1" i="0" u="none" strike="noStrike" kern="1200" cap="none" spc="0" normalizeH="0" baseline="0" noProof="0" dirty="0" smtClean="0">
                <a:ln>
                  <a:noFill/>
                </a:ln>
                <a:solidFill>
                  <a:prstClr val="black"/>
                </a:solidFill>
                <a:effectLst/>
                <a:uLnTx/>
                <a:uFillTx/>
                <a:latin typeface="Arial Narrow" panose="020B0606020202030204" pitchFamily="34" charset="0"/>
              </a:rPr>
              <a:t>La prise en compte spécifique de la façade sur l’A10 dans le cadre de la réduction du recul Loi Barnier</a:t>
            </a:r>
            <a:endPar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ndParaRPr>
          </a:p>
        </p:txBody>
      </p:sp>
    </p:spTree>
    <p:extLst>
      <p:ext uri="{BB962C8B-B14F-4D97-AF65-F5344CB8AC3E}">
        <p14:creationId xmlns:p14="http://schemas.microsoft.com/office/powerpoint/2010/main" val="2955569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94" y="3779524"/>
            <a:ext cx="5757137" cy="3083804"/>
          </a:xfrm>
          <a:prstGeom prst="rect">
            <a:avLst/>
          </a:prstGeom>
          <a:ln>
            <a:noFill/>
          </a:ln>
          <a:effectLst>
            <a:outerShdw blurRad="292100" dist="139700" dir="2700000" algn="tl" rotWithShape="0">
              <a:srgbClr val="333333">
                <a:alpha val="65000"/>
              </a:srgbClr>
            </a:outerShdw>
          </a:effectLst>
        </p:spPr>
      </p:pic>
      <p:grpSp>
        <p:nvGrpSpPr>
          <p:cNvPr id="21" name="Groupe 20"/>
          <p:cNvGrpSpPr/>
          <p:nvPr/>
        </p:nvGrpSpPr>
        <p:grpSpPr>
          <a:xfrm>
            <a:off x="6508825" y="1091031"/>
            <a:ext cx="2016224" cy="3960440"/>
            <a:chOff x="1403648" y="2842303"/>
            <a:chExt cx="2016224" cy="3960440"/>
          </a:xfrm>
        </p:grpSpPr>
        <p:pic>
          <p:nvPicPr>
            <p:cNvPr id="25" name="Image 24"/>
            <p:cNvPicPr>
              <a:picLocks noChangeAspect="1"/>
            </p:cNvPicPr>
            <p:nvPr/>
          </p:nvPicPr>
          <p:blipFill rotWithShape="1">
            <a:blip r:embed="rId3">
              <a:grayscl/>
            </a:blip>
            <a:srcRect l="35524" t="18016" r="43473" b="8642"/>
            <a:stretch/>
          </p:blipFill>
          <p:spPr>
            <a:xfrm>
              <a:off x="1403648" y="2842303"/>
              <a:ext cx="2016224" cy="3960440"/>
            </a:xfrm>
            <a:prstGeom prst="rect">
              <a:avLst/>
            </a:prstGeom>
            <a:ln>
              <a:noFill/>
            </a:ln>
            <a:effectLst>
              <a:outerShdw blurRad="292100" dist="139700" dir="2700000" algn="tl" rotWithShape="0">
                <a:srgbClr val="333333">
                  <a:alpha val="65000"/>
                </a:srgbClr>
              </a:outerShdw>
            </a:effectLst>
          </p:spPr>
        </p:pic>
        <p:sp>
          <p:nvSpPr>
            <p:cNvPr id="26" name="Forme libre 25"/>
            <p:cNvSpPr/>
            <p:nvPr/>
          </p:nvSpPr>
          <p:spPr>
            <a:xfrm>
              <a:off x="2248784" y="3485393"/>
              <a:ext cx="311467" cy="1698307"/>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2.2 </a:t>
            </a:r>
            <a:r>
              <a:rPr lang="fr-FR" sz="2000" dirty="0">
                <a:latin typeface="Arial Narrow" panose="020B0606020202030204" pitchFamily="34" charset="0"/>
              </a:rPr>
              <a:t>– Le </a:t>
            </a:r>
            <a:r>
              <a:rPr lang="fr-FR" sz="2000" dirty="0" smtClean="0">
                <a:latin typeface="Arial Narrow" panose="020B0606020202030204" pitchFamily="34" charset="0"/>
              </a:rPr>
              <a:t>projet d’aménagement du site</a:t>
            </a:r>
            <a:endParaRPr lang="fr-FR" sz="2000" dirty="0">
              <a:latin typeface="Arial Narrow" panose="020B0606020202030204" pitchFamily="34" charset="0"/>
            </a:endParaRPr>
          </a:p>
        </p:txBody>
      </p:sp>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10" name="Triangle isocèle 9"/>
          <p:cNvSpPr/>
          <p:nvPr/>
        </p:nvSpPr>
        <p:spPr>
          <a:xfrm>
            <a:off x="7324565" y="1769130"/>
            <a:ext cx="354405" cy="33954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4788" y="904692"/>
            <a:ext cx="5781348" cy="276999"/>
          </a:xfrm>
          <a:prstGeom prst="rect">
            <a:avLst/>
          </a:prstGeom>
          <a:noFill/>
        </p:spPr>
        <p:txBody>
          <a:bodyPr wrap="square" rtlCol="0">
            <a:spAutoFit/>
          </a:bodyPr>
          <a:lstStyle/>
          <a:p>
            <a:r>
              <a:rPr lang="fr-FR" sz="1200" i="1" dirty="0" smtClean="0">
                <a:latin typeface="Arial Narrow" panose="020B0606020202030204" pitchFamily="34" charset="0"/>
              </a:rPr>
              <a:t>Présentation évolutive du site : 1/Etat initial du site / vue depuis le pont de la route de </a:t>
            </a:r>
            <a:r>
              <a:rPr lang="fr-FR" sz="1200" i="1" dirty="0" err="1" smtClean="0">
                <a:latin typeface="Arial Narrow" panose="020B0606020202030204" pitchFamily="34" charset="0"/>
              </a:rPr>
              <a:t>Thilouze</a:t>
            </a:r>
            <a:endParaRPr lang="fr-FR" sz="1200" i="1" dirty="0">
              <a:latin typeface="Arial Narrow" panose="020B0606020202030204" pitchFamily="34" charset="0"/>
            </a:endParaRPr>
          </a:p>
        </p:txBody>
      </p:sp>
      <p:sp>
        <p:nvSpPr>
          <p:cNvPr id="18" name="ZoneTexte 17"/>
          <p:cNvSpPr txBox="1"/>
          <p:nvPr/>
        </p:nvSpPr>
        <p:spPr>
          <a:xfrm>
            <a:off x="6148075" y="6003973"/>
            <a:ext cx="3420888" cy="246221"/>
          </a:xfrm>
          <a:prstGeom prst="rect">
            <a:avLst/>
          </a:prstGeom>
          <a:noFill/>
        </p:spPr>
        <p:txBody>
          <a:bodyPr wrap="square" rtlCol="0">
            <a:spAutoFit/>
          </a:bodyPr>
          <a:lstStyle/>
          <a:p>
            <a:r>
              <a:rPr lang="fr-FR" sz="1000" i="1" dirty="0" smtClean="0">
                <a:solidFill>
                  <a:schemeClr val="bg1"/>
                </a:solidFill>
                <a:latin typeface="Arial Narrow" panose="020B0606020202030204" pitchFamily="34" charset="0"/>
              </a:rPr>
              <a:t>Plantation haie arbustive en façade </a:t>
            </a:r>
            <a:endParaRPr lang="fr-FR" sz="1000" i="1" dirty="0">
              <a:solidFill>
                <a:schemeClr val="bg1"/>
              </a:solidFill>
              <a:latin typeface="Arial Narrow" panose="020B0606020202030204" pitchFamily="34" charset="0"/>
            </a:endParaRPr>
          </a:p>
        </p:txBody>
      </p:sp>
      <p:cxnSp>
        <p:nvCxnSpPr>
          <p:cNvPr id="32" name="Connecteur en arc 31"/>
          <p:cNvCxnSpPr/>
          <p:nvPr/>
        </p:nvCxnSpPr>
        <p:spPr>
          <a:xfrm rot="10800000">
            <a:off x="6501930" y="5804749"/>
            <a:ext cx="1118070" cy="434801"/>
          </a:xfrm>
          <a:prstGeom prst="curvedConnector3">
            <a:avLst/>
          </a:prstGeom>
          <a:ln>
            <a:solidFill>
              <a:schemeClr val="bg1"/>
            </a:solidFill>
            <a:tailEnd type="triangle"/>
          </a:ln>
        </p:spPr>
        <p:style>
          <a:lnRef idx="1">
            <a:schemeClr val="accent5"/>
          </a:lnRef>
          <a:fillRef idx="0">
            <a:schemeClr val="accent5"/>
          </a:fillRef>
          <a:effectRef idx="0">
            <a:schemeClr val="accent5"/>
          </a:effectRef>
          <a:fontRef idx="minor">
            <a:schemeClr val="tx1"/>
          </a:fontRef>
        </p:style>
      </p:cxnSp>
      <p:pic>
        <p:nvPicPr>
          <p:cNvPr id="29" name="Image 28"/>
          <p:cNvPicPr>
            <a:picLocks noChangeAspect="1"/>
          </p:cNvPicPr>
          <p:nvPr/>
        </p:nvPicPr>
        <p:blipFill rotWithShape="1">
          <a:blip r:embed="rId6"/>
          <a:srcRect l="23491" t="12231" b="32763"/>
          <a:stretch/>
        </p:blipFill>
        <p:spPr>
          <a:xfrm>
            <a:off x="135686" y="1173386"/>
            <a:ext cx="5875852" cy="2376264"/>
          </a:xfrm>
          <a:prstGeom prst="rect">
            <a:avLst/>
          </a:prstGeom>
          <a:ln>
            <a:noFill/>
          </a:ln>
          <a:effectLst>
            <a:outerShdw blurRad="292100" dist="139700" dir="2700000" algn="tl" rotWithShape="0">
              <a:srgbClr val="333333">
                <a:alpha val="65000"/>
              </a:srgbClr>
            </a:outerShdw>
          </a:effectLst>
        </p:spPr>
      </p:pic>
      <p:sp>
        <p:nvSpPr>
          <p:cNvPr id="30" name="ZoneTexte 29"/>
          <p:cNvSpPr txBox="1"/>
          <p:nvPr/>
        </p:nvSpPr>
        <p:spPr>
          <a:xfrm>
            <a:off x="135686" y="3352010"/>
            <a:ext cx="5901374" cy="461665"/>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1- AVANT INSTALLATION DU PARC PHOTOVOLTAIQUE / Vue depuis le pont de la route de </a:t>
            </a:r>
            <a:r>
              <a:rPr lang="fr-FR" sz="1200" dirty="0" err="1" smtClean="0">
                <a:solidFill>
                  <a:schemeClr val="accent2">
                    <a:lumMod val="75000"/>
                  </a:schemeClr>
                </a:solidFill>
                <a:latin typeface="Arial Narrow" panose="020B0606020202030204" pitchFamily="34" charset="0"/>
              </a:rPr>
              <a:t>Thilouze</a:t>
            </a:r>
            <a:r>
              <a:rPr lang="fr-FR" sz="1200" dirty="0" smtClean="0">
                <a:solidFill>
                  <a:schemeClr val="accent2">
                    <a:lumMod val="75000"/>
                  </a:schemeClr>
                </a:solidFill>
                <a:latin typeface="Arial Narrow" panose="020B0606020202030204" pitchFamily="34" charset="0"/>
              </a:rPr>
              <a:t> après la réalisation de la LVG</a:t>
            </a:r>
            <a:endParaRPr lang="fr-FR" sz="1200" dirty="0">
              <a:solidFill>
                <a:schemeClr val="accent2">
                  <a:lumMod val="75000"/>
                </a:schemeClr>
              </a:solidFill>
              <a:latin typeface="Arial Narrow" panose="020B0606020202030204" pitchFamily="34" charset="0"/>
            </a:endParaRPr>
          </a:p>
        </p:txBody>
      </p:sp>
      <p:sp>
        <p:nvSpPr>
          <p:cNvPr id="31" name="Forme libre 30"/>
          <p:cNvSpPr/>
          <p:nvPr/>
        </p:nvSpPr>
        <p:spPr>
          <a:xfrm>
            <a:off x="1498014" y="1896247"/>
            <a:ext cx="3971108" cy="696685"/>
          </a:xfrm>
          <a:custGeom>
            <a:avLst/>
            <a:gdLst>
              <a:gd name="connsiteX0" fmla="*/ 1027611 w 3971108"/>
              <a:gd name="connsiteY0" fmla="*/ 8708 h 696685"/>
              <a:gd name="connsiteX1" fmla="*/ 3971108 w 3971108"/>
              <a:gd name="connsiteY1" fmla="*/ 357051 h 696685"/>
              <a:gd name="connsiteX2" fmla="*/ 3509554 w 3971108"/>
              <a:gd name="connsiteY2" fmla="*/ 383177 h 696685"/>
              <a:gd name="connsiteX3" fmla="*/ 2804160 w 3971108"/>
              <a:gd name="connsiteY3" fmla="*/ 400594 h 696685"/>
              <a:gd name="connsiteX4" fmla="*/ 905691 w 3971108"/>
              <a:gd name="connsiteY4" fmla="*/ 635725 h 696685"/>
              <a:gd name="connsiteX5" fmla="*/ 0 w 3971108"/>
              <a:gd name="connsiteY5" fmla="*/ 696685 h 696685"/>
              <a:gd name="connsiteX6" fmla="*/ 592182 w 3971108"/>
              <a:gd name="connsiteY6" fmla="*/ 0 h 696685"/>
              <a:gd name="connsiteX7" fmla="*/ 1027611 w 3971108"/>
              <a:gd name="connsiteY7" fmla="*/ 8708 h 69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1108" h="696685">
                <a:moveTo>
                  <a:pt x="1027611" y="8708"/>
                </a:moveTo>
                <a:lnTo>
                  <a:pt x="3971108" y="357051"/>
                </a:lnTo>
                <a:lnTo>
                  <a:pt x="3509554" y="383177"/>
                </a:lnTo>
                <a:lnTo>
                  <a:pt x="2804160" y="400594"/>
                </a:lnTo>
                <a:lnTo>
                  <a:pt x="905691" y="635725"/>
                </a:lnTo>
                <a:lnTo>
                  <a:pt x="0" y="696685"/>
                </a:lnTo>
                <a:lnTo>
                  <a:pt x="592182" y="0"/>
                </a:lnTo>
                <a:lnTo>
                  <a:pt x="1027611" y="8708"/>
                </a:lnTo>
                <a:close/>
              </a:path>
            </a:pathLst>
          </a:custGeom>
          <a:noFill/>
          <a:ln>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p:cNvSpPr txBox="1"/>
          <p:nvPr/>
        </p:nvSpPr>
        <p:spPr>
          <a:xfrm>
            <a:off x="135686" y="6395728"/>
            <a:ext cx="5763745" cy="461665"/>
          </a:xfrm>
          <a:prstGeom prst="rect">
            <a:avLst/>
          </a:prstGeom>
          <a:solidFill>
            <a:schemeClr val="bg2"/>
          </a:solidFill>
        </p:spPr>
        <p:txBody>
          <a:bodyPr wrap="square" rtlCol="0">
            <a:spAutoFit/>
          </a:bodyPr>
          <a:lstStyle/>
          <a:p>
            <a:r>
              <a:rPr lang="fr-FR" sz="1200" dirty="0">
                <a:solidFill>
                  <a:schemeClr val="accent2">
                    <a:lumMod val="75000"/>
                  </a:schemeClr>
                </a:solidFill>
                <a:latin typeface="Arial Narrow" panose="020B0606020202030204" pitchFamily="34" charset="0"/>
              </a:rPr>
              <a:t>2</a:t>
            </a:r>
            <a:r>
              <a:rPr lang="fr-FR" sz="1200" dirty="0" smtClean="0">
                <a:solidFill>
                  <a:schemeClr val="accent2">
                    <a:lumMod val="75000"/>
                  </a:schemeClr>
                </a:solidFill>
                <a:latin typeface="Arial Narrow" panose="020B0606020202030204" pitchFamily="34" charset="0"/>
              </a:rPr>
              <a:t>- APRES INSTALLATION DU PARC PHOTOVOLTAIQUE / Vue depuis le pont de la route de </a:t>
            </a:r>
            <a:r>
              <a:rPr lang="fr-FR" sz="1200" dirty="0" err="1" smtClean="0">
                <a:solidFill>
                  <a:schemeClr val="accent2">
                    <a:lumMod val="75000"/>
                  </a:schemeClr>
                </a:solidFill>
                <a:latin typeface="Arial Narrow" panose="020B0606020202030204" pitchFamily="34" charset="0"/>
              </a:rPr>
              <a:t>Thilouze</a:t>
            </a:r>
            <a:r>
              <a:rPr lang="fr-FR" sz="1200" dirty="0" smtClean="0">
                <a:solidFill>
                  <a:schemeClr val="accent2">
                    <a:lumMod val="75000"/>
                  </a:schemeClr>
                </a:solidFill>
                <a:latin typeface="Arial Narrow" panose="020B0606020202030204" pitchFamily="34" charset="0"/>
              </a:rPr>
              <a:t> après la réalisation de la LVG</a:t>
            </a:r>
            <a:endParaRPr lang="fr-FR" sz="1200" dirty="0">
              <a:solidFill>
                <a:schemeClr val="accent2">
                  <a:lumMod val="75000"/>
                </a:schemeClr>
              </a:solidFill>
              <a:latin typeface="Arial Narrow" panose="020B0606020202030204" pitchFamily="34" charset="0"/>
            </a:endParaRPr>
          </a:p>
        </p:txBody>
      </p:sp>
    </p:spTree>
    <p:extLst>
      <p:ext uri="{BB962C8B-B14F-4D97-AF65-F5344CB8AC3E}">
        <p14:creationId xmlns:p14="http://schemas.microsoft.com/office/powerpoint/2010/main" val="1680476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58" y="1181690"/>
            <a:ext cx="5886716" cy="2653621"/>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08" y="4043766"/>
            <a:ext cx="5940152" cy="2677709"/>
          </a:xfrm>
          <a:prstGeom prst="rect">
            <a:avLst/>
          </a:prstGeom>
          <a:ln>
            <a:noFill/>
          </a:ln>
          <a:effectLst>
            <a:outerShdw blurRad="292100" dist="139700" dir="2700000" algn="tl" rotWithShape="0">
              <a:srgbClr val="333333">
                <a:alpha val="65000"/>
              </a:srgbClr>
            </a:outerShdw>
          </a:effectLst>
        </p:spPr>
      </p:pic>
      <p:grpSp>
        <p:nvGrpSpPr>
          <p:cNvPr id="21" name="Groupe 20"/>
          <p:cNvGrpSpPr/>
          <p:nvPr/>
        </p:nvGrpSpPr>
        <p:grpSpPr>
          <a:xfrm>
            <a:off x="6508825" y="1091031"/>
            <a:ext cx="2016224" cy="3960440"/>
            <a:chOff x="1403648" y="2842303"/>
            <a:chExt cx="2016224" cy="3960440"/>
          </a:xfrm>
        </p:grpSpPr>
        <p:pic>
          <p:nvPicPr>
            <p:cNvPr id="25" name="Image 24"/>
            <p:cNvPicPr>
              <a:picLocks noChangeAspect="1"/>
            </p:cNvPicPr>
            <p:nvPr/>
          </p:nvPicPr>
          <p:blipFill rotWithShape="1">
            <a:blip r:embed="rId4">
              <a:grayscl/>
            </a:blip>
            <a:srcRect l="35524" t="18016" r="43473" b="8642"/>
            <a:stretch/>
          </p:blipFill>
          <p:spPr>
            <a:xfrm>
              <a:off x="1403648" y="2842303"/>
              <a:ext cx="2016224" cy="3960440"/>
            </a:xfrm>
            <a:prstGeom prst="rect">
              <a:avLst/>
            </a:prstGeom>
            <a:ln>
              <a:noFill/>
            </a:ln>
            <a:effectLst>
              <a:outerShdw blurRad="292100" dist="139700" dir="2700000" algn="tl" rotWithShape="0">
                <a:srgbClr val="333333">
                  <a:alpha val="65000"/>
                </a:srgbClr>
              </a:outerShdw>
            </a:effectLst>
          </p:spPr>
        </p:pic>
        <p:sp>
          <p:nvSpPr>
            <p:cNvPr id="26" name="Forme libre 25"/>
            <p:cNvSpPr/>
            <p:nvPr/>
          </p:nvSpPr>
          <p:spPr>
            <a:xfrm>
              <a:off x="2248784" y="3485393"/>
              <a:ext cx="311467" cy="1698307"/>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2.2 </a:t>
            </a:r>
            <a:r>
              <a:rPr lang="fr-FR" sz="2000" dirty="0">
                <a:latin typeface="Arial Narrow" panose="020B0606020202030204" pitchFamily="34" charset="0"/>
              </a:rPr>
              <a:t>– Le </a:t>
            </a:r>
            <a:r>
              <a:rPr lang="fr-FR" sz="2000" dirty="0" smtClean="0">
                <a:latin typeface="Arial Narrow" panose="020B0606020202030204" pitchFamily="34" charset="0"/>
              </a:rPr>
              <a:t>projet d’aménagement du site</a:t>
            </a:r>
            <a:endParaRPr lang="fr-FR" sz="2000" dirty="0">
              <a:latin typeface="Arial Narrow" panose="020B0606020202030204" pitchFamily="34" charset="0"/>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10" name="Triangle isocèle 9"/>
          <p:cNvSpPr/>
          <p:nvPr/>
        </p:nvSpPr>
        <p:spPr>
          <a:xfrm rot="12505441">
            <a:off x="7252595" y="2451110"/>
            <a:ext cx="354405" cy="33954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4788" y="904692"/>
            <a:ext cx="5781348" cy="276999"/>
          </a:xfrm>
          <a:prstGeom prst="rect">
            <a:avLst/>
          </a:prstGeom>
          <a:noFill/>
        </p:spPr>
        <p:txBody>
          <a:bodyPr wrap="square" rtlCol="0">
            <a:spAutoFit/>
          </a:bodyPr>
          <a:lstStyle/>
          <a:p>
            <a:r>
              <a:rPr lang="fr-FR" sz="1200" i="1" dirty="0" smtClean="0">
                <a:latin typeface="Arial Narrow" panose="020B0606020202030204" pitchFamily="34" charset="0"/>
              </a:rPr>
              <a:t>Présentation évolutive du site : 1/Etat initial du site / vue depuis le pont de la route de </a:t>
            </a:r>
            <a:r>
              <a:rPr lang="fr-FR" sz="1200" i="1" dirty="0" err="1" smtClean="0">
                <a:latin typeface="Arial Narrow" panose="020B0606020202030204" pitchFamily="34" charset="0"/>
              </a:rPr>
              <a:t>Thilouze</a:t>
            </a:r>
            <a:endParaRPr lang="fr-FR" sz="1200" i="1" dirty="0">
              <a:latin typeface="Arial Narrow" panose="020B0606020202030204" pitchFamily="34" charset="0"/>
            </a:endParaRPr>
          </a:p>
        </p:txBody>
      </p:sp>
      <p:sp>
        <p:nvSpPr>
          <p:cNvPr id="18" name="ZoneTexte 17"/>
          <p:cNvSpPr txBox="1"/>
          <p:nvPr/>
        </p:nvSpPr>
        <p:spPr>
          <a:xfrm>
            <a:off x="6148075" y="6003973"/>
            <a:ext cx="3420888" cy="246221"/>
          </a:xfrm>
          <a:prstGeom prst="rect">
            <a:avLst/>
          </a:prstGeom>
          <a:noFill/>
        </p:spPr>
        <p:txBody>
          <a:bodyPr wrap="square" rtlCol="0">
            <a:spAutoFit/>
          </a:bodyPr>
          <a:lstStyle/>
          <a:p>
            <a:r>
              <a:rPr lang="fr-FR" sz="1000" i="1" dirty="0" smtClean="0">
                <a:solidFill>
                  <a:schemeClr val="bg1"/>
                </a:solidFill>
                <a:latin typeface="Arial Narrow" panose="020B0606020202030204" pitchFamily="34" charset="0"/>
              </a:rPr>
              <a:t>Plantation haie arbustive en façade </a:t>
            </a:r>
            <a:endParaRPr lang="fr-FR" sz="1000" i="1" dirty="0">
              <a:solidFill>
                <a:schemeClr val="bg1"/>
              </a:solidFill>
              <a:latin typeface="Arial Narrow" panose="020B0606020202030204" pitchFamily="34" charset="0"/>
            </a:endParaRPr>
          </a:p>
        </p:txBody>
      </p:sp>
      <p:cxnSp>
        <p:nvCxnSpPr>
          <p:cNvPr id="32" name="Connecteur en arc 31"/>
          <p:cNvCxnSpPr/>
          <p:nvPr/>
        </p:nvCxnSpPr>
        <p:spPr>
          <a:xfrm rot="10800000">
            <a:off x="6501930" y="5804749"/>
            <a:ext cx="1118070" cy="434801"/>
          </a:xfrm>
          <a:prstGeom prst="curvedConnector3">
            <a:avLst/>
          </a:prstGeom>
          <a:ln>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p:cNvSpPr txBox="1"/>
          <p:nvPr/>
        </p:nvSpPr>
        <p:spPr>
          <a:xfrm>
            <a:off x="135686" y="3352010"/>
            <a:ext cx="5901374" cy="461665"/>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1- AVANT INSTALLATION DU PARC PHOTOVOLTAIQUE / Vue depuis l’A10 sens sud /nord au droit du futur parc photovoltaïque</a:t>
            </a:r>
            <a:endParaRPr lang="fr-FR" sz="1200" dirty="0">
              <a:solidFill>
                <a:schemeClr val="accent2">
                  <a:lumMod val="75000"/>
                </a:schemeClr>
              </a:solidFill>
              <a:latin typeface="Arial Narrow" panose="020B0606020202030204" pitchFamily="34" charset="0"/>
            </a:endParaRPr>
          </a:p>
        </p:txBody>
      </p:sp>
      <p:sp>
        <p:nvSpPr>
          <p:cNvPr id="22" name="ZoneTexte 21"/>
          <p:cNvSpPr txBox="1"/>
          <p:nvPr/>
        </p:nvSpPr>
        <p:spPr>
          <a:xfrm>
            <a:off x="82656" y="6396335"/>
            <a:ext cx="5940152" cy="461665"/>
          </a:xfrm>
          <a:prstGeom prst="rect">
            <a:avLst/>
          </a:prstGeom>
          <a:solidFill>
            <a:schemeClr val="bg2"/>
          </a:solidFill>
        </p:spPr>
        <p:txBody>
          <a:bodyPr wrap="square" rtlCol="0">
            <a:spAutoFit/>
          </a:bodyPr>
          <a:lstStyle/>
          <a:p>
            <a:r>
              <a:rPr lang="fr-FR" sz="1200" dirty="0">
                <a:solidFill>
                  <a:schemeClr val="accent2">
                    <a:lumMod val="75000"/>
                  </a:schemeClr>
                </a:solidFill>
                <a:latin typeface="Arial Narrow" panose="020B0606020202030204" pitchFamily="34" charset="0"/>
              </a:rPr>
              <a:t>2</a:t>
            </a:r>
            <a:r>
              <a:rPr lang="fr-FR" sz="1200" dirty="0" smtClean="0">
                <a:solidFill>
                  <a:schemeClr val="accent2">
                    <a:lumMod val="75000"/>
                  </a:schemeClr>
                </a:solidFill>
                <a:latin typeface="Arial Narrow" panose="020B0606020202030204" pitchFamily="34" charset="0"/>
              </a:rPr>
              <a:t>- APRES INSTALLATION DU PARC PHOTOVOLTAIQUE / Vue depuis l’A10 sens sud /nord au droit du futur parc photovoltaïque</a:t>
            </a:r>
            <a:endParaRPr lang="fr-FR" sz="1200" dirty="0">
              <a:solidFill>
                <a:schemeClr val="accent2">
                  <a:lumMod val="75000"/>
                </a:schemeClr>
              </a:solidFill>
              <a:latin typeface="Arial Narrow" panose="020B0606020202030204" pitchFamily="34" charset="0"/>
            </a:endParaRPr>
          </a:p>
        </p:txBody>
      </p:sp>
      <p:sp>
        <p:nvSpPr>
          <p:cNvPr id="9" name="Forme libre 8"/>
          <p:cNvSpPr/>
          <p:nvPr/>
        </p:nvSpPr>
        <p:spPr>
          <a:xfrm>
            <a:off x="1219200" y="2569029"/>
            <a:ext cx="4781006" cy="679268"/>
          </a:xfrm>
          <a:custGeom>
            <a:avLst/>
            <a:gdLst>
              <a:gd name="connsiteX0" fmla="*/ 4754880 w 4781006"/>
              <a:gd name="connsiteY0" fmla="*/ 679268 h 679268"/>
              <a:gd name="connsiteX1" fmla="*/ 0 w 4781006"/>
              <a:gd name="connsiteY1" fmla="*/ 87085 h 679268"/>
              <a:gd name="connsiteX2" fmla="*/ 461554 w 4781006"/>
              <a:gd name="connsiteY2" fmla="*/ 34834 h 679268"/>
              <a:gd name="connsiteX3" fmla="*/ 1271451 w 4781006"/>
              <a:gd name="connsiteY3" fmla="*/ 8708 h 679268"/>
              <a:gd name="connsiteX4" fmla="*/ 2464526 w 4781006"/>
              <a:gd name="connsiteY4" fmla="*/ 0 h 679268"/>
              <a:gd name="connsiteX5" fmla="*/ 3509554 w 4781006"/>
              <a:gd name="connsiteY5" fmla="*/ 8708 h 679268"/>
              <a:gd name="connsiteX6" fmla="*/ 4781006 w 4781006"/>
              <a:gd name="connsiteY6" fmla="*/ 43542 h 679268"/>
              <a:gd name="connsiteX7" fmla="*/ 4754880 w 4781006"/>
              <a:gd name="connsiteY7" fmla="*/ 679268 h 6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1006" h="679268">
                <a:moveTo>
                  <a:pt x="4754880" y="679268"/>
                </a:moveTo>
                <a:lnTo>
                  <a:pt x="0" y="87085"/>
                </a:lnTo>
                <a:lnTo>
                  <a:pt x="461554" y="34834"/>
                </a:lnTo>
                <a:lnTo>
                  <a:pt x="1271451" y="8708"/>
                </a:lnTo>
                <a:lnTo>
                  <a:pt x="2464526" y="0"/>
                </a:lnTo>
                <a:lnTo>
                  <a:pt x="3509554" y="8708"/>
                </a:lnTo>
                <a:lnTo>
                  <a:pt x="4781006" y="43542"/>
                </a:lnTo>
                <a:lnTo>
                  <a:pt x="4754880" y="679268"/>
                </a:lnTo>
                <a:close/>
              </a:path>
            </a:pathLst>
          </a:custGeom>
          <a:no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1234906" y="5321382"/>
            <a:ext cx="4807132" cy="740229"/>
          </a:xfrm>
          <a:custGeom>
            <a:avLst/>
            <a:gdLst>
              <a:gd name="connsiteX0" fmla="*/ 4754880 w 4781006"/>
              <a:gd name="connsiteY0" fmla="*/ 679268 h 679268"/>
              <a:gd name="connsiteX1" fmla="*/ 0 w 4781006"/>
              <a:gd name="connsiteY1" fmla="*/ 87085 h 679268"/>
              <a:gd name="connsiteX2" fmla="*/ 461554 w 4781006"/>
              <a:gd name="connsiteY2" fmla="*/ 34834 h 679268"/>
              <a:gd name="connsiteX3" fmla="*/ 1271451 w 4781006"/>
              <a:gd name="connsiteY3" fmla="*/ 8708 h 679268"/>
              <a:gd name="connsiteX4" fmla="*/ 2464526 w 4781006"/>
              <a:gd name="connsiteY4" fmla="*/ 0 h 679268"/>
              <a:gd name="connsiteX5" fmla="*/ 3509554 w 4781006"/>
              <a:gd name="connsiteY5" fmla="*/ 8708 h 679268"/>
              <a:gd name="connsiteX6" fmla="*/ 4781006 w 4781006"/>
              <a:gd name="connsiteY6" fmla="*/ 43542 h 679268"/>
              <a:gd name="connsiteX7" fmla="*/ 4754880 w 4781006"/>
              <a:gd name="connsiteY7" fmla="*/ 679268 h 679268"/>
              <a:gd name="connsiteX0" fmla="*/ 4754880 w 4807132"/>
              <a:gd name="connsiteY0" fmla="*/ 740229 h 740229"/>
              <a:gd name="connsiteX1" fmla="*/ 0 w 4807132"/>
              <a:gd name="connsiteY1" fmla="*/ 148046 h 740229"/>
              <a:gd name="connsiteX2" fmla="*/ 461554 w 4807132"/>
              <a:gd name="connsiteY2" fmla="*/ 95795 h 740229"/>
              <a:gd name="connsiteX3" fmla="*/ 1271451 w 4807132"/>
              <a:gd name="connsiteY3" fmla="*/ 69669 h 740229"/>
              <a:gd name="connsiteX4" fmla="*/ 2464526 w 4807132"/>
              <a:gd name="connsiteY4" fmla="*/ 60961 h 740229"/>
              <a:gd name="connsiteX5" fmla="*/ 3509554 w 4807132"/>
              <a:gd name="connsiteY5" fmla="*/ 69669 h 740229"/>
              <a:gd name="connsiteX6" fmla="*/ 4807132 w 4807132"/>
              <a:gd name="connsiteY6" fmla="*/ 0 h 740229"/>
              <a:gd name="connsiteX7" fmla="*/ 4754880 w 4807132"/>
              <a:gd name="connsiteY7" fmla="*/ 740229 h 740229"/>
              <a:gd name="connsiteX0" fmla="*/ 4789714 w 4807132"/>
              <a:gd name="connsiteY0" fmla="*/ 740229 h 740229"/>
              <a:gd name="connsiteX1" fmla="*/ 0 w 4807132"/>
              <a:gd name="connsiteY1" fmla="*/ 148046 h 740229"/>
              <a:gd name="connsiteX2" fmla="*/ 461554 w 4807132"/>
              <a:gd name="connsiteY2" fmla="*/ 95795 h 740229"/>
              <a:gd name="connsiteX3" fmla="*/ 1271451 w 4807132"/>
              <a:gd name="connsiteY3" fmla="*/ 69669 h 740229"/>
              <a:gd name="connsiteX4" fmla="*/ 2464526 w 4807132"/>
              <a:gd name="connsiteY4" fmla="*/ 60961 h 740229"/>
              <a:gd name="connsiteX5" fmla="*/ 3509554 w 4807132"/>
              <a:gd name="connsiteY5" fmla="*/ 69669 h 740229"/>
              <a:gd name="connsiteX6" fmla="*/ 4807132 w 4807132"/>
              <a:gd name="connsiteY6" fmla="*/ 0 h 740229"/>
              <a:gd name="connsiteX7" fmla="*/ 4789714 w 4807132"/>
              <a:gd name="connsiteY7" fmla="*/ 740229 h 74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7132" h="740229">
                <a:moveTo>
                  <a:pt x="4789714" y="740229"/>
                </a:moveTo>
                <a:lnTo>
                  <a:pt x="0" y="148046"/>
                </a:lnTo>
                <a:lnTo>
                  <a:pt x="461554" y="95795"/>
                </a:lnTo>
                <a:lnTo>
                  <a:pt x="1271451" y="69669"/>
                </a:lnTo>
                <a:lnTo>
                  <a:pt x="2464526" y="60961"/>
                </a:lnTo>
                <a:lnTo>
                  <a:pt x="3509554" y="69669"/>
                </a:lnTo>
                <a:lnTo>
                  <a:pt x="4807132" y="0"/>
                </a:lnTo>
                <a:lnTo>
                  <a:pt x="4789714" y="740229"/>
                </a:lnTo>
                <a:close/>
              </a:path>
            </a:pathLst>
          </a:custGeom>
          <a:no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94039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2">
            <a:grayscl/>
          </a:blip>
          <a:srcRect l="18002" t="9241" r="17410" b="18751"/>
          <a:stretch/>
        </p:blipFill>
        <p:spPr>
          <a:xfrm>
            <a:off x="6148074" y="1249671"/>
            <a:ext cx="2502929" cy="1569649"/>
          </a:xfrm>
          <a:prstGeom prst="rect">
            <a:avLst/>
          </a:prstGeom>
          <a:ln>
            <a:noFill/>
          </a:ln>
          <a:effectLst>
            <a:outerShdw blurRad="292100" dist="139700" dir="2700000" algn="tl" rotWithShape="0">
              <a:srgbClr val="333333">
                <a:alpha val="65000"/>
              </a:srgbClr>
            </a:outerShdw>
          </a:effectLst>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65" y="1249671"/>
            <a:ext cx="5929048" cy="2359726"/>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86" y="4106317"/>
            <a:ext cx="6047875" cy="2407018"/>
          </a:xfrm>
          <a:prstGeom prst="rect">
            <a:avLst/>
          </a:prstGeom>
        </p:spPr>
      </p:pic>
      <p:sp>
        <p:nvSpPr>
          <p:cNvPr id="26" name="Forme libre 25"/>
          <p:cNvSpPr/>
          <p:nvPr/>
        </p:nvSpPr>
        <p:spPr>
          <a:xfrm>
            <a:off x="6346196" y="1380905"/>
            <a:ext cx="155734" cy="1256008"/>
          </a:xfrm>
          <a:custGeom>
            <a:avLst/>
            <a:gdLst>
              <a:gd name="connsiteX0" fmla="*/ 390525 w 938212"/>
              <a:gd name="connsiteY0" fmla="*/ 0 h 1495425"/>
              <a:gd name="connsiteX1" fmla="*/ 290512 w 938212"/>
              <a:gd name="connsiteY1" fmla="*/ 228600 h 1495425"/>
              <a:gd name="connsiteX2" fmla="*/ 142875 w 938212"/>
              <a:gd name="connsiteY2" fmla="*/ 438150 h 1495425"/>
              <a:gd name="connsiteX3" fmla="*/ 0 w 938212"/>
              <a:gd name="connsiteY3" fmla="*/ 1033462 h 1495425"/>
              <a:gd name="connsiteX4" fmla="*/ 300037 w 938212"/>
              <a:gd name="connsiteY4" fmla="*/ 1162050 h 1495425"/>
              <a:gd name="connsiteX5" fmla="*/ 466725 w 938212"/>
              <a:gd name="connsiteY5" fmla="*/ 1309687 h 1495425"/>
              <a:gd name="connsiteX6" fmla="*/ 438150 w 938212"/>
              <a:gd name="connsiteY6" fmla="*/ 1419225 h 1495425"/>
              <a:gd name="connsiteX7" fmla="*/ 647700 w 938212"/>
              <a:gd name="connsiteY7" fmla="*/ 1495425 h 1495425"/>
              <a:gd name="connsiteX8" fmla="*/ 938212 w 938212"/>
              <a:gd name="connsiteY8" fmla="*/ 757237 h 1495425"/>
              <a:gd name="connsiteX9" fmla="*/ 690562 w 938212"/>
              <a:gd name="connsiteY9" fmla="*/ 661987 h 1495425"/>
              <a:gd name="connsiteX10" fmla="*/ 881062 w 938212"/>
              <a:gd name="connsiteY10" fmla="*/ 219075 h 1495425"/>
              <a:gd name="connsiteX11" fmla="*/ 390525 w 93821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38150 w 881062"/>
              <a:gd name="connsiteY6" fmla="*/ 1419225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495425"/>
              <a:gd name="connsiteX1" fmla="*/ 290512 w 881062"/>
              <a:gd name="connsiteY1" fmla="*/ 228600 h 1495425"/>
              <a:gd name="connsiteX2" fmla="*/ 142875 w 881062"/>
              <a:gd name="connsiteY2" fmla="*/ 438150 h 1495425"/>
              <a:gd name="connsiteX3" fmla="*/ 0 w 881062"/>
              <a:gd name="connsiteY3" fmla="*/ 1033462 h 1495425"/>
              <a:gd name="connsiteX4" fmla="*/ 300037 w 881062"/>
              <a:gd name="connsiteY4" fmla="*/ 1162050 h 1495425"/>
              <a:gd name="connsiteX5" fmla="*/ 466725 w 881062"/>
              <a:gd name="connsiteY5" fmla="*/ 1309687 h 1495425"/>
              <a:gd name="connsiteX6" fmla="*/ 465311 w 881062"/>
              <a:gd name="connsiteY6" fmla="*/ 1292477 h 1495425"/>
              <a:gd name="connsiteX7" fmla="*/ 647700 w 881062"/>
              <a:gd name="connsiteY7" fmla="*/ 1495425 h 1495425"/>
              <a:gd name="connsiteX8" fmla="*/ 594181 w 881062"/>
              <a:gd name="connsiteY8" fmla="*/ 947360 h 1495425"/>
              <a:gd name="connsiteX9" fmla="*/ 690562 w 881062"/>
              <a:gd name="connsiteY9" fmla="*/ 661987 h 1495425"/>
              <a:gd name="connsiteX10" fmla="*/ 881062 w 881062"/>
              <a:gd name="connsiteY10" fmla="*/ 219075 h 1495425"/>
              <a:gd name="connsiteX11" fmla="*/ 390525 w 881062"/>
              <a:gd name="connsiteY11" fmla="*/ 0 h 1495425"/>
              <a:gd name="connsiteX0" fmla="*/ 390525 w 881062"/>
              <a:gd name="connsiteY0" fmla="*/ 0 h 1309687"/>
              <a:gd name="connsiteX1" fmla="*/ 290512 w 881062"/>
              <a:gd name="connsiteY1" fmla="*/ 228600 h 1309687"/>
              <a:gd name="connsiteX2" fmla="*/ 142875 w 881062"/>
              <a:gd name="connsiteY2" fmla="*/ 438150 h 1309687"/>
              <a:gd name="connsiteX3" fmla="*/ 0 w 881062"/>
              <a:gd name="connsiteY3" fmla="*/ 1033462 h 1309687"/>
              <a:gd name="connsiteX4" fmla="*/ 300037 w 881062"/>
              <a:gd name="connsiteY4" fmla="*/ 1162050 h 1309687"/>
              <a:gd name="connsiteX5" fmla="*/ 466725 w 881062"/>
              <a:gd name="connsiteY5" fmla="*/ 1309687 h 1309687"/>
              <a:gd name="connsiteX6" fmla="*/ 465311 w 881062"/>
              <a:gd name="connsiteY6" fmla="*/ 1292477 h 1309687"/>
              <a:gd name="connsiteX7" fmla="*/ 502845 w 881062"/>
              <a:gd name="connsiteY7" fmla="*/ 1232875 h 1309687"/>
              <a:gd name="connsiteX8" fmla="*/ 594181 w 881062"/>
              <a:gd name="connsiteY8" fmla="*/ 947360 h 1309687"/>
              <a:gd name="connsiteX9" fmla="*/ 690562 w 881062"/>
              <a:gd name="connsiteY9" fmla="*/ 661987 h 1309687"/>
              <a:gd name="connsiteX10" fmla="*/ 881062 w 881062"/>
              <a:gd name="connsiteY10" fmla="*/ 219075 h 1309687"/>
              <a:gd name="connsiteX11" fmla="*/ 390525 w 881062"/>
              <a:gd name="connsiteY11" fmla="*/ 0 h 1309687"/>
              <a:gd name="connsiteX0" fmla="*/ 390525 w 690562"/>
              <a:gd name="connsiteY0" fmla="*/ 0 h 1309687"/>
              <a:gd name="connsiteX1" fmla="*/ 290512 w 690562"/>
              <a:gd name="connsiteY1" fmla="*/ 228600 h 1309687"/>
              <a:gd name="connsiteX2" fmla="*/ 142875 w 690562"/>
              <a:gd name="connsiteY2" fmla="*/ 438150 h 1309687"/>
              <a:gd name="connsiteX3" fmla="*/ 0 w 690562"/>
              <a:gd name="connsiteY3" fmla="*/ 1033462 h 1309687"/>
              <a:gd name="connsiteX4" fmla="*/ 300037 w 690562"/>
              <a:gd name="connsiteY4" fmla="*/ 1162050 h 1309687"/>
              <a:gd name="connsiteX5" fmla="*/ 466725 w 690562"/>
              <a:gd name="connsiteY5" fmla="*/ 1309687 h 1309687"/>
              <a:gd name="connsiteX6" fmla="*/ 465311 w 690562"/>
              <a:gd name="connsiteY6" fmla="*/ 1292477 h 1309687"/>
              <a:gd name="connsiteX7" fmla="*/ 502845 w 690562"/>
              <a:gd name="connsiteY7" fmla="*/ 1232875 h 1309687"/>
              <a:gd name="connsiteX8" fmla="*/ 594181 w 690562"/>
              <a:gd name="connsiteY8" fmla="*/ 947360 h 1309687"/>
              <a:gd name="connsiteX9" fmla="*/ 690562 w 690562"/>
              <a:gd name="connsiteY9" fmla="*/ 661987 h 1309687"/>
              <a:gd name="connsiteX10" fmla="*/ 680765 w 690562"/>
              <a:gd name="connsiteY10" fmla="*/ 10069 h 1309687"/>
              <a:gd name="connsiteX11" fmla="*/ 390525 w 690562"/>
              <a:gd name="connsiteY11" fmla="*/ 0 h 1309687"/>
              <a:gd name="connsiteX0" fmla="*/ 390525 w 680765"/>
              <a:gd name="connsiteY0" fmla="*/ 0 h 1498010"/>
              <a:gd name="connsiteX1" fmla="*/ 290512 w 680765"/>
              <a:gd name="connsiteY1" fmla="*/ 228600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142875 w 680765"/>
              <a:gd name="connsiteY2" fmla="*/ 43815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430258 w 680765"/>
              <a:gd name="connsiteY2" fmla="*/ 986790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403724 w 680765"/>
              <a:gd name="connsiteY1" fmla="*/ 742406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95424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390525 w 680765"/>
              <a:gd name="connsiteY0" fmla="*/ 0 h 1498010"/>
              <a:gd name="connsiteX1" fmla="*/ 386306 w 680765"/>
              <a:gd name="connsiteY1" fmla="*/ 733698 h 1498010"/>
              <a:gd name="connsiteX2" fmla="*/ 369298 w 680765"/>
              <a:gd name="connsiteY2" fmla="*/ 1004207 h 1498010"/>
              <a:gd name="connsiteX3" fmla="*/ 0 w 680765"/>
              <a:gd name="connsiteY3" fmla="*/ 1033462 h 1498010"/>
              <a:gd name="connsiteX4" fmla="*/ 300037 w 680765"/>
              <a:gd name="connsiteY4" fmla="*/ 1162050 h 1498010"/>
              <a:gd name="connsiteX5" fmla="*/ 466725 w 680765"/>
              <a:gd name="connsiteY5" fmla="*/ 1309687 h 1498010"/>
              <a:gd name="connsiteX6" fmla="*/ 465311 w 680765"/>
              <a:gd name="connsiteY6" fmla="*/ 1292477 h 1498010"/>
              <a:gd name="connsiteX7" fmla="*/ 502845 w 680765"/>
              <a:gd name="connsiteY7" fmla="*/ 1232875 h 1498010"/>
              <a:gd name="connsiteX8" fmla="*/ 594181 w 680765"/>
              <a:gd name="connsiteY8" fmla="*/ 947360 h 1498010"/>
              <a:gd name="connsiteX9" fmla="*/ 594768 w 680765"/>
              <a:gd name="connsiteY9" fmla="*/ 1498010 h 1498010"/>
              <a:gd name="connsiteX10" fmla="*/ 680765 w 680765"/>
              <a:gd name="connsiteY10" fmla="*/ 10069 h 1498010"/>
              <a:gd name="connsiteX11" fmla="*/ 390525 w 680765"/>
              <a:gd name="connsiteY11" fmla="*/ 0 h 1498010"/>
              <a:gd name="connsiteX0" fmla="*/ 90488 w 380728"/>
              <a:gd name="connsiteY0" fmla="*/ 0 h 1498010"/>
              <a:gd name="connsiteX1" fmla="*/ 86269 w 380728"/>
              <a:gd name="connsiteY1" fmla="*/ 733698 h 1498010"/>
              <a:gd name="connsiteX2" fmla="*/ 69261 w 380728"/>
              <a:gd name="connsiteY2" fmla="*/ 1004207 h 1498010"/>
              <a:gd name="connsiteX3" fmla="*/ 205060 w 380728"/>
              <a:gd name="connsiteY3" fmla="*/ 1111839 h 1498010"/>
              <a:gd name="connsiteX4" fmla="*/ 0 w 380728"/>
              <a:gd name="connsiteY4" fmla="*/ 1162050 h 1498010"/>
              <a:gd name="connsiteX5" fmla="*/ 166688 w 380728"/>
              <a:gd name="connsiteY5" fmla="*/ 1309687 h 1498010"/>
              <a:gd name="connsiteX6" fmla="*/ 165274 w 380728"/>
              <a:gd name="connsiteY6" fmla="*/ 1292477 h 1498010"/>
              <a:gd name="connsiteX7" fmla="*/ 202808 w 380728"/>
              <a:gd name="connsiteY7" fmla="*/ 1232875 h 1498010"/>
              <a:gd name="connsiteX8" fmla="*/ 294144 w 380728"/>
              <a:gd name="connsiteY8" fmla="*/ 947360 h 1498010"/>
              <a:gd name="connsiteX9" fmla="*/ 294731 w 380728"/>
              <a:gd name="connsiteY9" fmla="*/ 1498010 h 1498010"/>
              <a:gd name="connsiteX10" fmla="*/ 380728 w 380728"/>
              <a:gd name="connsiteY10" fmla="*/ 10069 h 1498010"/>
              <a:gd name="connsiteX11" fmla="*/ 90488 w 380728"/>
              <a:gd name="connsiteY11" fmla="*/ 0 h 1498010"/>
              <a:gd name="connsiteX0" fmla="*/ 90488 w 380728"/>
              <a:gd name="connsiteY0" fmla="*/ 0 h 1503870"/>
              <a:gd name="connsiteX1" fmla="*/ 86269 w 380728"/>
              <a:gd name="connsiteY1" fmla="*/ 733698 h 1503870"/>
              <a:gd name="connsiteX2" fmla="*/ 69261 w 380728"/>
              <a:gd name="connsiteY2" fmla="*/ 1004207 h 1503870"/>
              <a:gd name="connsiteX3" fmla="*/ 205060 w 380728"/>
              <a:gd name="connsiteY3" fmla="*/ 1111839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90488 w 380728"/>
              <a:gd name="connsiteY0" fmla="*/ 0 h 1503870"/>
              <a:gd name="connsiteX1" fmla="*/ 86269 w 380728"/>
              <a:gd name="connsiteY1" fmla="*/ 733698 h 1503870"/>
              <a:gd name="connsiteX2" fmla="*/ 69261 w 380728"/>
              <a:gd name="connsiteY2" fmla="*/ 1004207 h 1503870"/>
              <a:gd name="connsiteX3" fmla="*/ 109265 w 380728"/>
              <a:gd name="connsiteY3" fmla="*/ 1137965 h 1503870"/>
              <a:gd name="connsiteX4" fmla="*/ 0 w 380728"/>
              <a:gd name="connsiteY4" fmla="*/ 1162050 h 1503870"/>
              <a:gd name="connsiteX5" fmla="*/ 166688 w 380728"/>
              <a:gd name="connsiteY5" fmla="*/ 1309687 h 1503870"/>
              <a:gd name="connsiteX6" fmla="*/ 165274 w 380728"/>
              <a:gd name="connsiteY6" fmla="*/ 1292477 h 1503870"/>
              <a:gd name="connsiteX7" fmla="*/ 202808 w 380728"/>
              <a:gd name="connsiteY7" fmla="*/ 1232875 h 1503870"/>
              <a:gd name="connsiteX8" fmla="*/ 215767 w 380728"/>
              <a:gd name="connsiteY8" fmla="*/ 1443748 h 1503870"/>
              <a:gd name="connsiteX9" fmla="*/ 294731 w 380728"/>
              <a:gd name="connsiteY9" fmla="*/ 1498010 h 1503870"/>
              <a:gd name="connsiteX10" fmla="*/ 380728 w 380728"/>
              <a:gd name="connsiteY10" fmla="*/ 10069 h 1503870"/>
              <a:gd name="connsiteX11" fmla="*/ 90488 w 380728"/>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232875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503870"/>
              <a:gd name="connsiteX1" fmla="*/ 17008 w 311467"/>
              <a:gd name="connsiteY1" fmla="*/ 733698 h 1503870"/>
              <a:gd name="connsiteX2" fmla="*/ 0 w 311467"/>
              <a:gd name="connsiteY2" fmla="*/ 1004207 h 1503870"/>
              <a:gd name="connsiteX3" fmla="*/ 40004 w 311467"/>
              <a:gd name="connsiteY3" fmla="*/ 1137965 h 1503870"/>
              <a:gd name="connsiteX4" fmla="*/ 96202 w 311467"/>
              <a:gd name="connsiteY4" fmla="*/ 1301387 h 1503870"/>
              <a:gd name="connsiteX5" fmla="*/ 97427 w 311467"/>
              <a:gd name="connsiteY5" fmla="*/ 1309687 h 1503870"/>
              <a:gd name="connsiteX6" fmla="*/ 96013 w 311467"/>
              <a:gd name="connsiteY6" fmla="*/ 1292477 h 1503870"/>
              <a:gd name="connsiteX7" fmla="*/ 133547 w 311467"/>
              <a:gd name="connsiteY7" fmla="*/ 1407046 h 1503870"/>
              <a:gd name="connsiteX8" fmla="*/ 146506 w 311467"/>
              <a:gd name="connsiteY8" fmla="*/ 1443748 h 1503870"/>
              <a:gd name="connsiteX9" fmla="*/ 225470 w 311467"/>
              <a:gd name="connsiteY9" fmla="*/ 1498010 h 1503870"/>
              <a:gd name="connsiteX10" fmla="*/ 311467 w 311467"/>
              <a:gd name="connsiteY10" fmla="*/ 10069 h 1503870"/>
              <a:gd name="connsiteX11" fmla="*/ 21227 w 311467"/>
              <a:gd name="connsiteY11" fmla="*/ 0 h 1503870"/>
              <a:gd name="connsiteX0" fmla="*/ 21227 w 311467"/>
              <a:gd name="connsiteY0" fmla="*/ 0 h 1603959"/>
              <a:gd name="connsiteX1" fmla="*/ 17008 w 311467"/>
              <a:gd name="connsiteY1" fmla="*/ 733698 h 1603959"/>
              <a:gd name="connsiteX2" fmla="*/ 0 w 311467"/>
              <a:gd name="connsiteY2" fmla="*/ 1004207 h 1603959"/>
              <a:gd name="connsiteX3" fmla="*/ 40004 w 311467"/>
              <a:gd name="connsiteY3" fmla="*/ 1137965 h 1603959"/>
              <a:gd name="connsiteX4" fmla="*/ 96202 w 311467"/>
              <a:gd name="connsiteY4" fmla="*/ 1301387 h 1603959"/>
              <a:gd name="connsiteX5" fmla="*/ 97427 w 311467"/>
              <a:gd name="connsiteY5" fmla="*/ 1309687 h 1603959"/>
              <a:gd name="connsiteX6" fmla="*/ 96013 w 311467"/>
              <a:gd name="connsiteY6" fmla="*/ 1292477 h 1603959"/>
              <a:gd name="connsiteX7" fmla="*/ 133547 w 311467"/>
              <a:gd name="connsiteY7" fmla="*/ 1407046 h 1603959"/>
              <a:gd name="connsiteX8" fmla="*/ 163923 w 311467"/>
              <a:gd name="connsiteY8" fmla="*/ 1556960 h 1603959"/>
              <a:gd name="connsiteX9" fmla="*/ 225470 w 311467"/>
              <a:gd name="connsiteY9" fmla="*/ 1498010 h 1603959"/>
              <a:gd name="connsiteX10" fmla="*/ 311467 w 311467"/>
              <a:gd name="connsiteY10" fmla="*/ 10069 h 1603959"/>
              <a:gd name="connsiteX11" fmla="*/ 21227 w 311467"/>
              <a:gd name="connsiteY11" fmla="*/ 0 h 1603959"/>
              <a:gd name="connsiteX0" fmla="*/ 21227 w 311467"/>
              <a:gd name="connsiteY0" fmla="*/ 0 h 1698307"/>
              <a:gd name="connsiteX1" fmla="*/ 17008 w 311467"/>
              <a:gd name="connsiteY1" fmla="*/ 733698 h 1698307"/>
              <a:gd name="connsiteX2" fmla="*/ 0 w 311467"/>
              <a:gd name="connsiteY2" fmla="*/ 1004207 h 1698307"/>
              <a:gd name="connsiteX3" fmla="*/ 40004 w 311467"/>
              <a:gd name="connsiteY3" fmla="*/ 1137965 h 1698307"/>
              <a:gd name="connsiteX4" fmla="*/ 96202 w 311467"/>
              <a:gd name="connsiteY4" fmla="*/ 1301387 h 1698307"/>
              <a:gd name="connsiteX5" fmla="*/ 97427 w 311467"/>
              <a:gd name="connsiteY5" fmla="*/ 1309687 h 1698307"/>
              <a:gd name="connsiteX6" fmla="*/ 96013 w 311467"/>
              <a:gd name="connsiteY6" fmla="*/ 1292477 h 1698307"/>
              <a:gd name="connsiteX7" fmla="*/ 133547 w 311467"/>
              <a:gd name="connsiteY7" fmla="*/ 1407046 h 1698307"/>
              <a:gd name="connsiteX8" fmla="*/ 163923 w 311467"/>
              <a:gd name="connsiteY8" fmla="*/ 1556960 h 1698307"/>
              <a:gd name="connsiteX9" fmla="*/ 225470 w 311467"/>
              <a:gd name="connsiteY9" fmla="*/ 1698307 h 1698307"/>
              <a:gd name="connsiteX10" fmla="*/ 311467 w 311467"/>
              <a:gd name="connsiteY10" fmla="*/ 10069 h 1698307"/>
              <a:gd name="connsiteX11" fmla="*/ 21227 w 311467"/>
              <a:gd name="connsiteY11" fmla="*/ 0 h 16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7" h="1698307">
                <a:moveTo>
                  <a:pt x="21227" y="0"/>
                </a:moveTo>
                <a:cubicBezTo>
                  <a:pt x="19821" y="244566"/>
                  <a:pt x="18414" y="489132"/>
                  <a:pt x="17008" y="733698"/>
                </a:cubicBezTo>
                <a:lnTo>
                  <a:pt x="0" y="1004207"/>
                </a:lnTo>
                <a:lnTo>
                  <a:pt x="40004" y="1137965"/>
                </a:lnTo>
                <a:lnTo>
                  <a:pt x="96202" y="1301387"/>
                </a:lnTo>
                <a:lnTo>
                  <a:pt x="97427" y="1309687"/>
                </a:lnTo>
                <a:lnTo>
                  <a:pt x="96013" y="1292477"/>
                </a:lnTo>
                <a:lnTo>
                  <a:pt x="133547" y="1407046"/>
                </a:lnTo>
                <a:lnTo>
                  <a:pt x="163923" y="1556960"/>
                </a:lnTo>
                <a:cubicBezTo>
                  <a:pt x="164119" y="1740510"/>
                  <a:pt x="225274" y="1514757"/>
                  <a:pt x="225470" y="1698307"/>
                </a:cubicBezTo>
                <a:lnTo>
                  <a:pt x="311467" y="10069"/>
                </a:lnTo>
                <a:lnTo>
                  <a:pt x="21227" y="0"/>
                </a:lnTo>
                <a:close/>
              </a:path>
            </a:pathLst>
          </a:custGeom>
          <a:solidFill>
            <a:schemeClr val="accent2">
              <a:lumMod val="20000"/>
              <a:lumOff val="80000"/>
              <a:alpha val="49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2.2 </a:t>
            </a:r>
            <a:r>
              <a:rPr lang="fr-FR" sz="2000" dirty="0">
                <a:latin typeface="Arial Narrow" panose="020B0606020202030204" pitchFamily="34" charset="0"/>
              </a:rPr>
              <a:t>– Le </a:t>
            </a:r>
            <a:r>
              <a:rPr lang="fr-FR" sz="2000" dirty="0" smtClean="0">
                <a:latin typeface="Arial Narrow" panose="020B0606020202030204" pitchFamily="34" charset="0"/>
              </a:rPr>
              <a:t>projet d’aménagement du site</a:t>
            </a:r>
            <a:endParaRPr lang="fr-FR" sz="2000" dirty="0">
              <a:latin typeface="Arial Narrow" panose="020B0606020202030204" pitchFamily="34" charset="0"/>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10" name="Triangle isocèle 9"/>
          <p:cNvSpPr/>
          <p:nvPr/>
        </p:nvSpPr>
        <p:spPr>
          <a:xfrm rot="5968040">
            <a:off x="7857404" y="1965902"/>
            <a:ext cx="354405" cy="33954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19586" y="821850"/>
            <a:ext cx="5781348" cy="461665"/>
          </a:xfrm>
          <a:prstGeom prst="rect">
            <a:avLst/>
          </a:prstGeom>
          <a:noFill/>
        </p:spPr>
        <p:txBody>
          <a:bodyPr wrap="square" rtlCol="0">
            <a:spAutoFit/>
          </a:bodyPr>
          <a:lstStyle/>
          <a:p>
            <a:r>
              <a:rPr lang="fr-FR" sz="1200" i="1" dirty="0" smtClean="0">
                <a:latin typeface="Arial Narrow" panose="020B0606020202030204" pitchFamily="34" charset="0"/>
              </a:rPr>
              <a:t>Présentation évolutive du site : 1/Etat initial du site / vue depuis la route de VILLEPERDUE 	 au niveau de LASSY</a:t>
            </a:r>
            <a:endParaRPr lang="fr-FR" sz="1200" i="1" dirty="0">
              <a:latin typeface="Arial Narrow" panose="020B0606020202030204" pitchFamily="34" charset="0"/>
            </a:endParaRPr>
          </a:p>
        </p:txBody>
      </p:sp>
      <p:sp>
        <p:nvSpPr>
          <p:cNvPr id="18" name="ZoneTexte 17"/>
          <p:cNvSpPr txBox="1"/>
          <p:nvPr/>
        </p:nvSpPr>
        <p:spPr>
          <a:xfrm>
            <a:off x="6148075" y="6003973"/>
            <a:ext cx="3420888" cy="246221"/>
          </a:xfrm>
          <a:prstGeom prst="rect">
            <a:avLst/>
          </a:prstGeom>
          <a:noFill/>
        </p:spPr>
        <p:txBody>
          <a:bodyPr wrap="square" rtlCol="0">
            <a:spAutoFit/>
          </a:bodyPr>
          <a:lstStyle/>
          <a:p>
            <a:r>
              <a:rPr lang="fr-FR" sz="1000" i="1" dirty="0" smtClean="0">
                <a:solidFill>
                  <a:schemeClr val="bg1"/>
                </a:solidFill>
                <a:latin typeface="Arial Narrow" panose="020B0606020202030204" pitchFamily="34" charset="0"/>
              </a:rPr>
              <a:t>Plantation haie arbustive en façade </a:t>
            </a:r>
            <a:endParaRPr lang="fr-FR" sz="1000" i="1" dirty="0">
              <a:solidFill>
                <a:schemeClr val="bg1"/>
              </a:solidFill>
              <a:latin typeface="Arial Narrow" panose="020B0606020202030204" pitchFamily="34" charset="0"/>
            </a:endParaRPr>
          </a:p>
        </p:txBody>
      </p:sp>
      <p:cxnSp>
        <p:nvCxnSpPr>
          <p:cNvPr id="32" name="Connecteur en arc 31"/>
          <p:cNvCxnSpPr/>
          <p:nvPr/>
        </p:nvCxnSpPr>
        <p:spPr>
          <a:xfrm rot="10800000">
            <a:off x="6501930" y="5804749"/>
            <a:ext cx="1118070" cy="434801"/>
          </a:xfrm>
          <a:prstGeom prst="curvedConnector3">
            <a:avLst/>
          </a:prstGeom>
          <a:ln>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p:cNvSpPr txBox="1"/>
          <p:nvPr/>
        </p:nvSpPr>
        <p:spPr>
          <a:xfrm>
            <a:off x="135686" y="3352010"/>
            <a:ext cx="5901374" cy="276999"/>
          </a:xfrm>
          <a:prstGeom prst="rect">
            <a:avLst/>
          </a:prstGeom>
          <a:solidFill>
            <a:schemeClr val="bg2"/>
          </a:solidFill>
        </p:spPr>
        <p:txBody>
          <a:bodyPr wrap="square" rtlCol="0">
            <a:spAutoFit/>
          </a:bodyPr>
          <a:lstStyle/>
          <a:p>
            <a:r>
              <a:rPr lang="fr-FR" sz="1200" dirty="0" smtClean="0">
                <a:solidFill>
                  <a:schemeClr val="accent2">
                    <a:lumMod val="75000"/>
                  </a:schemeClr>
                </a:solidFill>
                <a:latin typeface="Arial Narrow" panose="020B0606020202030204" pitchFamily="34" charset="0"/>
              </a:rPr>
              <a:t>1- AVANT INSTALLATION DU PARC PHOTOVOLTAIQUE / Vue depuis le sud de l’écart de </a:t>
            </a:r>
            <a:r>
              <a:rPr lang="fr-FR" sz="1200" dirty="0" err="1" smtClean="0">
                <a:solidFill>
                  <a:schemeClr val="accent2">
                    <a:lumMod val="75000"/>
                  </a:schemeClr>
                </a:solidFill>
                <a:latin typeface="Arial Narrow" panose="020B0606020202030204" pitchFamily="34" charset="0"/>
              </a:rPr>
              <a:t>Lassy</a:t>
            </a:r>
            <a:endParaRPr lang="fr-FR" sz="1200" dirty="0">
              <a:solidFill>
                <a:schemeClr val="accent2">
                  <a:lumMod val="75000"/>
                </a:schemeClr>
              </a:solidFill>
              <a:latin typeface="Arial Narrow" panose="020B0606020202030204" pitchFamily="34" charset="0"/>
            </a:endParaRPr>
          </a:p>
        </p:txBody>
      </p:sp>
      <p:sp>
        <p:nvSpPr>
          <p:cNvPr id="22" name="ZoneTexte 21"/>
          <p:cNvSpPr txBox="1"/>
          <p:nvPr/>
        </p:nvSpPr>
        <p:spPr>
          <a:xfrm>
            <a:off x="82656" y="6396335"/>
            <a:ext cx="5940152" cy="276999"/>
          </a:xfrm>
          <a:prstGeom prst="rect">
            <a:avLst/>
          </a:prstGeom>
          <a:solidFill>
            <a:schemeClr val="bg2"/>
          </a:solidFill>
        </p:spPr>
        <p:txBody>
          <a:bodyPr wrap="square" rtlCol="0">
            <a:spAutoFit/>
          </a:bodyPr>
          <a:lstStyle/>
          <a:p>
            <a:r>
              <a:rPr lang="fr-FR" sz="1200" dirty="0">
                <a:solidFill>
                  <a:schemeClr val="accent2">
                    <a:lumMod val="75000"/>
                  </a:schemeClr>
                </a:solidFill>
                <a:latin typeface="Arial Narrow" panose="020B0606020202030204" pitchFamily="34" charset="0"/>
              </a:rPr>
              <a:t>2</a:t>
            </a:r>
            <a:r>
              <a:rPr lang="fr-FR" sz="1200" dirty="0" smtClean="0">
                <a:solidFill>
                  <a:schemeClr val="accent2">
                    <a:lumMod val="75000"/>
                  </a:schemeClr>
                </a:solidFill>
                <a:latin typeface="Arial Narrow" panose="020B0606020202030204" pitchFamily="34" charset="0"/>
              </a:rPr>
              <a:t>- APRES INSTALLATION DU PARC PHOTOVOLTAIQUE / Vue depuis le sud de l’écart de </a:t>
            </a:r>
            <a:r>
              <a:rPr lang="fr-FR" sz="1200" dirty="0" err="1" smtClean="0">
                <a:solidFill>
                  <a:schemeClr val="accent2">
                    <a:lumMod val="75000"/>
                  </a:schemeClr>
                </a:solidFill>
                <a:latin typeface="Arial Narrow" panose="020B0606020202030204" pitchFamily="34" charset="0"/>
              </a:rPr>
              <a:t>Lassy</a:t>
            </a:r>
            <a:endParaRPr lang="fr-FR" sz="1200" dirty="0">
              <a:solidFill>
                <a:schemeClr val="accent2">
                  <a:lumMod val="75000"/>
                </a:schemeClr>
              </a:solidFill>
              <a:latin typeface="Arial Narrow" panose="020B0606020202030204" pitchFamily="34" charset="0"/>
            </a:endParaRPr>
          </a:p>
        </p:txBody>
      </p:sp>
      <p:sp>
        <p:nvSpPr>
          <p:cNvPr id="15" name="Parenthèse fermante 14"/>
          <p:cNvSpPr/>
          <p:nvPr/>
        </p:nvSpPr>
        <p:spPr>
          <a:xfrm rot="16200000">
            <a:off x="2112665" y="3800103"/>
            <a:ext cx="382166" cy="2952328"/>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16" name="ZoneTexte 15"/>
          <p:cNvSpPr txBox="1"/>
          <p:nvPr/>
        </p:nvSpPr>
        <p:spPr>
          <a:xfrm>
            <a:off x="899592" y="4725144"/>
            <a:ext cx="2880320" cy="261610"/>
          </a:xfrm>
          <a:prstGeom prst="rect">
            <a:avLst/>
          </a:prstGeom>
          <a:noFill/>
        </p:spPr>
        <p:txBody>
          <a:bodyPr wrap="square" rtlCol="0">
            <a:spAutoFit/>
          </a:bodyPr>
          <a:lstStyle/>
          <a:p>
            <a:pPr algn="ctr"/>
            <a:r>
              <a:rPr lang="fr-FR" sz="1100" dirty="0" smtClean="0">
                <a:solidFill>
                  <a:srgbClr val="C00000"/>
                </a:solidFill>
                <a:latin typeface="Arial Narrow" panose="020B0606020202030204" pitchFamily="34" charset="0"/>
              </a:rPr>
              <a:t>Emprise du parc </a:t>
            </a:r>
            <a:r>
              <a:rPr lang="fr-FR" sz="1100" dirty="0" err="1" smtClean="0">
                <a:solidFill>
                  <a:srgbClr val="C00000"/>
                </a:solidFill>
                <a:latin typeface="Arial Narrow" panose="020B0606020202030204" pitchFamily="34" charset="0"/>
              </a:rPr>
              <a:t>photovoltaique</a:t>
            </a:r>
            <a:endParaRPr lang="fr-FR" sz="1100"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5939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2.3 Le règlement graphique site de </a:t>
            </a:r>
            <a:r>
              <a:rPr lang="fr-FR" sz="2000" dirty="0" err="1" smtClean="0">
                <a:latin typeface="Arial Narrow" panose="020B0606020202030204" pitchFamily="34" charset="0"/>
              </a:rPr>
              <a:t>Montison</a:t>
            </a:r>
            <a:endParaRPr lang="fr-FR" sz="2000" dirty="0">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13" name="Rectangle 12"/>
          <p:cNvSpPr/>
          <p:nvPr/>
        </p:nvSpPr>
        <p:spPr>
          <a:xfrm>
            <a:off x="6318939" y="823879"/>
            <a:ext cx="2300459" cy="5447645"/>
          </a:xfrm>
          <a:prstGeom prst="rect">
            <a:avLst/>
          </a:prstGeom>
        </p:spPr>
        <p:txBody>
          <a:bodyPr wrap="square">
            <a:spAutoFit/>
          </a:bodyPr>
          <a:lstStyle/>
          <a:p>
            <a:r>
              <a:rPr lang="fr-FR" sz="1200" dirty="0" smtClean="0">
                <a:solidFill>
                  <a:srgbClr val="000000"/>
                </a:solidFill>
                <a:latin typeface="Arial Narrow" panose="020B0606020202030204" pitchFamily="34" charset="0"/>
              </a:rPr>
              <a:t>En synthèse, ce que le PLU intègre du secteur de </a:t>
            </a:r>
            <a:r>
              <a:rPr lang="fr-FR" sz="1200" dirty="0" err="1" smtClean="0">
                <a:solidFill>
                  <a:srgbClr val="000000"/>
                </a:solidFill>
                <a:latin typeface="Arial Narrow" panose="020B0606020202030204" pitchFamily="34" charset="0"/>
              </a:rPr>
              <a:t>Montison</a:t>
            </a:r>
            <a:r>
              <a:rPr lang="fr-FR" sz="1200" dirty="0" smtClean="0">
                <a:solidFill>
                  <a:srgbClr val="000000"/>
                </a:solidFill>
                <a:latin typeface="Arial Narrow" panose="020B0606020202030204" pitchFamily="34" charset="0"/>
              </a:rPr>
              <a:t>:</a:t>
            </a:r>
          </a:p>
          <a:p>
            <a:pPr marL="171450" indent="-171450" algn="just">
              <a:buFontTx/>
              <a:buChar char="-"/>
            </a:pPr>
            <a:r>
              <a:rPr lang="fr-FR" sz="1200" dirty="0" smtClean="0">
                <a:solidFill>
                  <a:srgbClr val="000000"/>
                </a:solidFill>
                <a:latin typeface="Arial Narrow" panose="020B0606020202030204" pitchFamily="34" charset="0"/>
              </a:rPr>
              <a:t>secteur </a:t>
            </a:r>
            <a:r>
              <a:rPr lang="fr-FR" sz="1200" dirty="0">
                <a:solidFill>
                  <a:srgbClr val="000000"/>
                </a:solidFill>
                <a:latin typeface="Arial Narrow" panose="020B0606020202030204" pitchFamily="34" charset="0"/>
              </a:rPr>
              <a:t>pour lequel le PADD du PLU </a:t>
            </a:r>
            <a:r>
              <a:rPr lang="fr-FR" sz="1200" dirty="0" smtClean="0">
                <a:solidFill>
                  <a:srgbClr val="000000"/>
                </a:solidFill>
                <a:latin typeface="Arial Narrow" panose="020B0606020202030204" pitchFamily="34" charset="0"/>
              </a:rPr>
              <a:t>en cours de révision de </a:t>
            </a:r>
            <a:r>
              <a:rPr lang="fr-FR" sz="1200" dirty="0" err="1" smtClean="0">
                <a:solidFill>
                  <a:srgbClr val="000000"/>
                </a:solidFill>
                <a:latin typeface="Arial Narrow" panose="020B0606020202030204" pitchFamily="34" charset="0"/>
              </a:rPr>
              <a:t>Sorigny</a:t>
            </a:r>
            <a:r>
              <a:rPr lang="fr-FR" sz="1200" dirty="0" smtClean="0">
                <a:solidFill>
                  <a:srgbClr val="000000"/>
                </a:solidFill>
                <a:latin typeface="Arial Narrow" panose="020B0606020202030204" pitchFamily="34" charset="0"/>
              </a:rPr>
              <a:t> </a:t>
            </a:r>
            <a:r>
              <a:rPr lang="fr-FR" sz="1200" dirty="0">
                <a:solidFill>
                  <a:srgbClr val="000000"/>
                </a:solidFill>
                <a:latin typeface="Arial Narrow" panose="020B0606020202030204" pitchFamily="34" charset="0"/>
              </a:rPr>
              <a:t>envisage une possibilité </a:t>
            </a:r>
            <a:r>
              <a:rPr lang="fr-FR" sz="1200" dirty="0" smtClean="0">
                <a:solidFill>
                  <a:srgbClr val="000000"/>
                </a:solidFill>
                <a:latin typeface="Arial Narrow" panose="020B0606020202030204" pitchFamily="34" charset="0"/>
              </a:rPr>
              <a:t>d’implantation d’occupation et d’installations en lien avec le projet </a:t>
            </a:r>
            <a:r>
              <a:rPr lang="fr-FR" sz="1200" dirty="0" err="1" smtClean="0">
                <a:solidFill>
                  <a:srgbClr val="000000"/>
                </a:solidFill>
                <a:latin typeface="Arial Narrow" panose="020B0606020202030204" pitchFamily="34" charset="0"/>
              </a:rPr>
              <a:t>photovoltaique</a:t>
            </a:r>
            <a:r>
              <a:rPr lang="fr-FR" sz="1200" dirty="0" smtClean="0">
                <a:solidFill>
                  <a:srgbClr val="000000"/>
                </a:solidFill>
                <a:latin typeface="Arial Narrow" panose="020B0606020202030204" pitchFamily="34" charset="0"/>
              </a:rPr>
              <a:t> </a:t>
            </a:r>
          </a:p>
          <a:p>
            <a:pPr marL="171450" indent="-171450" algn="just">
              <a:buFontTx/>
              <a:buChar char="-"/>
            </a:pPr>
            <a:r>
              <a:rPr lang="fr-FR" sz="1200" dirty="0" smtClean="0">
                <a:solidFill>
                  <a:srgbClr val="000000"/>
                </a:solidFill>
                <a:latin typeface="Arial Narrow" panose="020B0606020202030204" pitchFamily="34" charset="0"/>
              </a:rPr>
              <a:t>secteur </a:t>
            </a:r>
            <a:r>
              <a:rPr lang="fr-FR" sz="1200" dirty="0">
                <a:solidFill>
                  <a:srgbClr val="000000"/>
                </a:solidFill>
                <a:latin typeface="Arial Narrow" panose="020B0606020202030204" pitchFamily="34" charset="0"/>
              </a:rPr>
              <a:t>classé </a:t>
            </a:r>
            <a:r>
              <a:rPr lang="fr-FR" sz="1200" dirty="0" err="1" smtClean="0">
                <a:solidFill>
                  <a:srgbClr val="000000"/>
                </a:solidFill>
                <a:latin typeface="Arial Narrow" panose="020B0606020202030204" pitchFamily="34" charset="0"/>
              </a:rPr>
              <a:t>Ner</a:t>
            </a:r>
            <a:r>
              <a:rPr lang="fr-FR" sz="1200" dirty="0" smtClean="0">
                <a:solidFill>
                  <a:srgbClr val="000000"/>
                </a:solidFill>
                <a:latin typeface="Arial Narrow" panose="020B0606020202030204" pitchFamily="34" charset="0"/>
              </a:rPr>
              <a:t> dans le zonage du PLU révisé autorisant les aménagement, constructions </a:t>
            </a:r>
            <a:r>
              <a:rPr lang="fr-FR" sz="1200" dirty="0" smtClean="0">
                <a:latin typeface="Arial Narrow" panose="020B0606020202030204" pitchFamily="34" charset="0"/>
              </a:rPr>
              <a:t>nouvelles et installations en lien avec le parc </a:t>
            </a:r>
            <a:r>
              <a:rPr lang="fr-FR" sz="1200" dirty="0" err="1" smtClean="0">
                <a:latin typeface="Arial Narrow" panose="020B0606020202030204" pitchFamily="34" charset="0"/>
              </a:rPr>
              <a:t>photovoltaique</a:t>
            </a:r>
            <a:r>
              <a:rPr lang="fr-FR" sz="1200" dirty="0" smtClean="0">
                <a:latin typeface="Arial Narrow" panose="020B0606020202030204" pitchFamily="34" charset="0"/>
              </a:rPr>
              <a:t>,</a:t>
            </a:r>
          </a:p>
          <a:p>
            <a:pPr marL="171450" indent="-171450" algn="just">
              <a:buFontTx/>
              <a:buChar char="-"/>
            </a:pPr>
            <a:r>
              <a:rPr lang="fr-FR" sz="1200" dirty="0" smtClean="0">
                <a:latin typeface="Arial Narrow" panose="020B0606020202030204" pitchFamily="34" charset="0"/>
              </a:rPr>
              <a:t>Le recul </a:t>
            </a:r>
            <a:r>
              <a:rPr lang="fr-FR" sz="1200" dirty="0">
                <a:latin typeface="Arial Narrow" panose="020B0606020202030204" pitchFamily="34" charset="0"/>
              </a:rPr>
              <a:t>de constructibilité depuis l’axe de </a:t>
            </a:r>
            <a:r>
              <a:rPr lang="fr-FR" sz="1200" dirty="0" smtClean="0">
                <a:latin typeface="Arial Narrow" panose="020B0606020202030204" pitchFamily="34" charset="0"/>
              </a:rPr>
              <a:t>l’A10 serait réduit à 30m sur la frange est</a:t>
            </a:r>
            <a:r>
              <a:rPr lang="fr-FR" sz="1200" dirty="0">
                <a:latin typeface="Arial Narrow" panose="020B0606020202030204" pitchFamily="34" charset="0"/>
              </a:rPr>
              <a:t> </a:t>
            </a:r>
            <a:r>
              <a:rPr lang="fr-FR" sz="1200" dirty="0" smtClean="0">
                <a:latin typeface="Arial Narrow" panose="020B0606020202030204" pitchFamily="34" charset="0"/>
              </a:rPr>
              <a:t>de la voie classée à grande circulation </a:t>
            </a:r>
          </a:p>
          <a:p>
            <a:pPr marL="171450" indent="-171450" algn="just">
              <a:buFontTx/>
              <a:buChar char="-"/>
            </a:pPr>
            <a:r>
              <a:rPr lang="fr-FR" sz="1200" dirty="0" smtClean="0">
                <a:latin typeface="Arial Narrow" panose="020B0606020202030204" pitchFamily="34" charset="0"/>
              </a:rPr>
              <a:t>L’emplacement réservé n°6 inscrit pour la construction de la LGV est maintenu en représentation sur le plan de zonage </a:t>
            </a:r>
            <a:endParaRPr lang="fr-FR" sz="1200" dirty="0">
              <a:latin typeface="Arial Narrow" panose="020B0606020202030204" pitchFamily="34" charset="0"/>
            </a:endParaRPr>
          </a:p>
          <a:p>
            <a:pPr marL="171450" indent="-171450" algn="just">
              <a:buFontTx/>
              <a:buChar char="-"/>
            </a:pPr>
            <a:r>
              <a:rPr lang="fr-FR" sz="1200" dirty="0" smtClean="0">
                <a:latin typeface="Arial Narrow" panose="020B0606020202030204" pitchFamily="34" charset="0"/>
              </a:rPr>
              <a:t>Le secteur </a:t>
            </a:r>
            <a:r>
              <a:rPr lang="fr-FR" sz="1200" dirty="0">
                <a:latin typeface="Arial Narrow" panose="020B0606020202030204" pitchFamily="34" charset="0"/>
              </a:rPr>
              <a:t>s’inscrivant dans un </a:t>
            </a:r>
            <a:r>
              <a:rPr lang="fr-FR" sz="1200" dirty="0" smtClean="0">
                <a:latin typeface="Arial Narrow" panose="020B0606020202030204" pitchFamily="34" charset="0"/>
              </a:rPr>
              <a:t>environnement élargi de plateau céréalier ponctué de boisements tant en frange ouest qu’est </a:t>
            </a:r>
          </a:p>
          <a:p>
            <a:pPr marL="171450" indent="-171450" algn="just">
              <a:buFontTx/>
              <a:buChar char="-"/>
            </a:pPr>
            <a:r>
              <a:rPr lang="fr-FR" sz="1200" dirty="0" smtClean="0">
                <a:latin typeface="Arial Narrow" panose="020B0606020202030204" pitchFamily="34" charset="0"/>
              </a:rPr>
              <a:t>Un accès direct au secteur </a:t>
            </a:r>
            <a:r>
              <a:rPr lang="fr-FR" sz="1200" dirty="0" err="1" smtClean="0">
                <a:latin typeface="Arial Narrow" panose="020B0606020202030204" pitchFamily="34" charset="0"/>
              </a:rPr>
              <a:t>Ner</a:t>
            </a:r>
            <a:r>
              <a:rPr lang="fr-FR" sz="1200" dirty="0" smtClean="0">
                <a:latin typeface="Arial Narrow" panose="020B0606020202030204" pitchFamily="34" charset="0"/>
              </a:rPr>
              <a:t> est possible depuis la route de </a:t>
            </a:r>
            <a:r>
              <a:rPr lang="fr-FR" sz="1200" dirty="0" err="1" smtClean="0">
                <a:latin typeface="Arial Narrow" panose="020B0606020202030204" pitchFamily="34" charset="0"/>
              </a:rPr>
              <a:t>Thilouze</a:t>
            </a:r>
            <a:endParaRPr lang="fr-FR" sz="1200" dirty="0" smtClean="0">
              <a:latin typeface="Arial Narrow" panose="020B0606020202030204" pitchFamily="34" charset="0"/>
            </a:endParaRPr>
          </a:p>
        </p:txBody>
      </p:sp>
      <p:sp>
        <p:nvSpPr>
          <p:cNvPr id="9" name="AutoShape 2" descr="LOGO IL CUBO"/>
          <p:cNvSpPr>
            <a:spLocks noChangeAspect="1" noChangeArrowheads="1"/>
          </p:cNvSpPr>
          <p:nvPr/>
        </p:nvSpPr>
        <p:spPr bwMode="auto">
          <a:xfrm>
            <a:off x="28575" y="882650"/>
            <a:ext cx="18859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ZoneTexte 25"/>
          <p:cNvSpPr txBox="1"/>
          <p:nvPr/>
        </p:nvSpPr>
        <p:spPr>
          <a:xfrm>
            <a:off x="3218407" y="3648745"/>
            <a:ext cx="165618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600" dirty="0" smtClean="0">
                <a:solidFill>
                  <a:srgbClr val="C00000"/>
                </a:solidFill>
                <a:latin typeface="Arial Narrow" panose="020B0606020202030204" pitchFamily="34" charset="0"/>
              </a:rPr>
              <a:t>Diminution du recul à 30m</a:t>
            </a:r>
            <a:endParaRPr lang="fr-FR" sz="1600" dirty="0">
              <a:solidFill>
                <a:srgbClr val="C00000"/>
              </a:solidFill>
              <a:latin typeface="Arial Narrow" panose="020B0606020202030204" pitchFamily="34" charset="0"/>
            </a:endParaRPr>
          </a:p>
        </p:txBody>
      </p:sp>
      <p:pic>
        <p:nvPicPr>
          <p:cNvPr id="3" name="Image 2"/>
          <p:cNvPicPr>
            <a:picLocks noChangeAspect="1"/>
          </p:cNvPicPr>
          <p:nvPr/>
        </p:nvPicPr>
        <p:blipFill rotWithShape="1">
          <a:blip r:embed="rId4"/>
          <a:srcRect l="31914" t="21136" r="47834" b="8857"/>
          <a:stretch/>
        </p:blipFill>
        <p:spPr>
          <a:xfrm>
            <a:off x="135132" y="873451"/>
            <a:ext cx="3039323" cy="5909795"/>
          </a:xfrm>
          <a:prstGeom prst="rect">
            <a:avLst/>
          </a:prstGeom>
          <a:ln>
            <a:noFill/>
          </a:ln>
          <a:effectLst>
            <a:outerShdw blurRad="292100" dist="139700" dir="2700000" algn="tl" rotWithShape="0">
              <a:srgbClr val="333333">
                <a:alpha val="65000"/>
              </a:srgbClr>
            </a:outerShdw>
          </a:effectLst>
        </p:spPr>
      </p:pic>
      <p:cxnSp>
        <p:nvCxnSpPr>
          <p:cNvPr id="28" name="Connecteur droit avec flèche 27"/>
          <p:cNvCxnSpPr>
            <a:stCxn id="26" idx="1"/>
          </p:cNvCxnSpPr>
          <p:nvPr/>
        </p:nvCxnSpPr>
        <p:spPr>
          <a:xfrm flipH="1" flipV="1">
            <a:off x="1127963" y="3360714"/>
            <a:ext cx="2090444" cy="580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 name="Image 6"/>
          <p:cNvPicPr>
            <a:picLocks noChangeAspect="1"/>
          </p:cNvPicPr>
          <p:nvPr/>
        </p:nvPicPr>
        <p:blipFill rotWithShape="1">
          <a:blip r:embed="rId5"/>
          <a:srcRect l="49072" t="17039" r="8923" b="32288"/>
          <a:stretch/>
        </p:blipFill>
        <p:spPr>
          <a:xfrm>
            <a:off x="3281012" y="4608451"/>
            <a:ext cx="3113930" cy="2113024"/>
          </a:xfrm>
          <a:prstGeom prst="rect">
            <a:avLst/>
          </a:prstGeom>
        </p:spPr>
      </p:pic>
      <p:pic>
        <p:nvPicPr>
          <p:cNvPr id="18" name="Image 17"/>
          <p:cNvPicPr>
            <a:picLocks noChangeAspect="1"/>
          </p:cNvPicPr>
          <p:nvPr/>
        </p:nvPicPr>
        <p:blipFill rotWithShape="1">
          <a:blip r:embed="rId5"/>
          <a:srcRect l="7066" t="59557" r="53266" b="22953"/>
          <a:stretch/>
        </p:blipFill>
        <p:spPr>
          <a:xfrm>
            <a:off x="3230368" y="918728"/>
            <a:ext cx="3088571" cy="766042"/>
          </a:xfrm>
          <a:prstGeom prst="rect">
            <a:avLst/>
          </a:prstGeom>
        </p:spPr>
      </p:pic>
      <p:sp>
        <p:nvSpPr>
          <p:cNvPr id="10" name="ZoneTexte 9"/>
          <p:cNvSpPr txBox="1"/>
          <p:nvPr/>
        </p:nvSpPr>
        <p:spPr>
          <a:xfrm>
            <a:off x="3243011" y="1781120"/>
            <a:ext cx="3113930" cy="1169551"/>
          </a:xfrm>
          <a:prstGeom prst="rect">
            <a:avLst/>
          </a:prstGeom>
          <a:noFill/>
        </p:spPr>
        <p:txBody>
          <a:bodyPr wrap="square" rtlCol="0">
            <a:spAutoFit/>
          </a:bodyPr>
          <a:lstStyle/>
          <a:p>
            <a:r>
              <a:rPr lang="fr-FR" sz="1400" i="1" dirty="0" smtClean="0">
                <a:solidFill>
                  <a:srgbClr val="FF0000"/>
                </a:solidFill>
                <a:latin typeface="Arial Narrow" panose="020B0606020202030204" pitchFamily="34" charset="0"/>
              </a:rPr>
              <a:t>Rappel : une emprise liée à l’élargissement de l’A10 sera à acquérir sur la parcelle concernée par l’installation de ce parc photovoltaïque (parcelle cadastrée n°8 section YZ).</a:t>
            </a:r>
            <a:endParaRPr lang="fr-FR" sz="1400" i="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97285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a:latin typeface="Arial Narrow" panose="020B0606020202030204" pitchFamily="34" charset="0"/>
              </a:rPr>
              <a:t>2</a:t>
            </a:r>
            <a:r>
              <a:rPr lang="fr-FR" sz="2000" dirty="0" smtClean="0">
                <a:latin typeface="Arial Narrow" panose="020B0606020202030204" pitchFamily="34" charset="0"/>
              </a:rPr>
              <a:t>.3 </a:t>
            </a:r>
            <a:r>
              <a:rPr lang="fr-FR" sz="2000" dirty="0">
                <a:latin typeface="Arial Narrow" panose="020B0606020202030204" pitchFamily="34" charset="0"/>
              </a:rPr>
              <a:t>– </a:t>
            </a:r>
            <a:r>
              <a:rPr lang="fr-FR" sz="2000" dirty="0" smtClean="0">
                <a:latin typeface="Arial Narrow" panose="020B0606020202030204" pitchFamily="34" charset="0"/>
              </a:rPr>
              <a:t>Le règlement écrit secteur </a:t>
            </a:r>
            <a:r>
              <a:rPr lang="fr-FR" sz="2000" dirty="0" err="1" smtClean="0">
                <a:latin typeface="Arial Narrow" panose="020B0606020202030204" pitchFamily="34" charset="0"/>
              </a:rPr>
              <a:t>Ner</a:t>
            </a:r>
            <a:endParaRPr lang="fr-FR" sz="2000" dirty="0">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9" name="AutoShape 2" descr="LOGO IL CUBO"/>
          <p:cNvSpPr>
            <a:spLocks noChangeAspect="1" noChangeArrowheads="1"/>
          </p:cNvSpPr>
          <p:nvPr/>
        </p:nvSpPr>
        <p:spPr bwMode="auto">
          <a:xfrm>
            <a:off x="28575" y="882650"/>
            <a:ext cx="18859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Rectangle 2"/>
          <p:cNvSpPr/>
          <p:nvPr/>
        </p:nvSpPr>
        <p:spPr>
          <a:xfrm>
            <a:off x="215008" y="1004249"/>
            <a:ext cx="4483950" cy="5894691"/>
          </a:xfrm>
          <a:prstGeom prst="rect">
            <a:avLst/>
          </a:prstGeom>
        </p:spPr>
        <p:txBody>
          <a:bodyPr wrap="square">
            <a:spAutoFit/>
          </a:bodyPr>
          <a:lstStyle/>
          <a:p>
            <a:pPr algn="ctr">
              <a:lnSpc>
                <a:spcPct val="115000"/>
              </a:lnSpc>
              <a:spcBef>
                <a:spcPts val="200"/>
              </a:spcBef>
              <a:spcAft>
                <a:spcPts val="0"/>
              </a:spcAft>
            </a:pPr>
            <a:r>
              <a:rPr lang="fr-FR" sz="2200" b="1" dirty="0">
                <a:solidFill>
                  <a:srgbClr val="A49688"/>
                </a:solidFill>
                <a:latin typeface="Arial Narrow" panose="020B0606020202030204" pitchFamily="34" charset="0"/>
                <a:ea typeface="Times New Roman" panose="02020603050405020304" pitchFamily="18" charset="0"/>
                <a:cs typeface="TitilliumText14L"/>
              </a:rPr>
              <a:t>CHAPITRE 12</a:t>
            </a:r>
            <a:endParaRPr lang="fr-FR" sz="2200" b="1" dirty="0">
              <a:solidFill>
                <a:srgbClr val="A49688"/>
              </a:solidFill>
              <a:latin typeface="TitilliumText14L"/>
              <a:ea typeface="Times New Roman" panose="02020603050405020304" pitchFamily="18" charset="0"/>
              <a:cs typeface="TitilliumText14L"/>
            </a:endParaRPr>
          </a:p>
          <a:p>
            <a:pPr algn="ctr">
              <a:lnSpc>
                <a:spcPct val="115000"/>
              </a:lnSpc>
              <a:spcBef>
                <a:spcPts val="200"/>
              </a:spcBef>
              <a:spcAft>
                <a:spcPts val="0"/>
              </a:spcAft>
            </a:pPr>
            <a:r>
              <a:rPr lang="fr-FR" sz="2200" b="1" dirty="0">
                <a:solidFill>
                  <a:srgbClr val="A49688"/>
                </a:solidFill>
                <a:latin typeface="Arial Narrow" panose="020B0606020202030204" pitchFamily="34" charset="0"/>
                <a:ea typeface="Times New Roman" panose="02020603050405020304" pitchFamily="18" charset="0"/>
                <a:cs typeface="TitilliumText14L"/>
              </a:rPr>
              <a:t>REGLES APPLICABLES À LA ZONE N</a:t>
            </a:r>
            <a:endParaRPr lang="fr-FR" sz="2200" b="1" dirty="0">
              <a:solidFill>
                <a:srgbClr val="A49688"/>
              </a:solidFill>
              <a:latin typeface="TitilliumText14L"/>
              <a:ea typeface="Times New Roman" panose="02020603050405020304" pitchFamily="18" charset="0"/>
              <a:cs typeface="TitilliumText14L"/>
            </a:endParaRPr>
          </a:p>
          <a:p>
            <a:pPr algn="just">
              <a:lnSpc>
                <a:spcPct val="115000"/>
              </a:lnSpc>
              <a:spcAft>
                <a:spcPts val="0"/>
              </a:spcAft>
            </a:pPr>
            <a:r>
              <a:rPr lang="fr-FR" sz="1400" b="1" spc="60" dirty="0">
                <a:solidFill>
                  <a:srgbClr val="74766C"/>
                </a:solidFill>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La zone N est une zone naturelle et/ou forestière qu’il convient de protéger en raison: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342900" lvl="0" indent="-342900" algn="just" hangingPunct="0">
              <a:lnSpc>
                <a:spcPts val="1200"/>
              </a:lnSpc>
              <a:spcBef>
                <a:spcPts val="300"/>
              </a:spcBef>
              <a:spcAft>
                <a:spcPts val="0"/>
              </a:spcAft>
              <a:buFont typeface="Symbol" panose="05050102010706020507" pitchFamily="18" charset="2"/>
              <a:buChar char=""/>
              <a:tabLst>
                <a:tab pos="1625600" algn="l"/>
              </a:tabLst>
            </a:pPr>
            <a:r>
              <a:rPr lang="fr-FR" sz="1100" dirty="0">
                <a:latin typeface="Arial Narrow" panose="020B0606020202030204" pitchFamily="34" charset="0"/>
                <a:ea typeface="Times New Roman" panose="02020603050405020304" pitchFamily="18" charset="0"/>
                <a:cs typeface="Titillium Up" panose="00000500000000000000" pitchFamily="50" charset="0"/>
              </a:rPr>
              <a:t>de la qualité des sites, milieux naturels et paysagers, et de leur intérêt d’un point de vue esthétique, historique et écologique,</a:t>
            </a:r>
            <a:endParaRPr lang="fr-FR" sz="1000" spc="50" dirty="0">
              <a:latin typeface="Century Gothic" panose="020B0502020202020204" pitchFamily="34" charset="0"/>
              <a:ea typeface="Times New Roman" panose="02020603050405020304" pitchFamily="18" charset="0"/>
              <a:cs typeface="Symbol" panose="05050102010706020507" pitchFamily="18" charset="2"/>
            </a:endParaRPr>
          </a:p>
          <a:p>
            <a:pPr marL="342900" lvl="0" indent="-342900" algn="just" hangingPunct="0">
              <a:lnSpc>
                <a:spcPts val="1200"/>
              </a:lnSpc>
              <a:spcBef>
                <a:spcPts val="300"/>
              </a:spcBef>
              <a:spcAft>
                <a:spcPts val="0"/>
              </a:spcAft>
              <a:buFont typeface="Symbol" panose="05050102010706020507" pitchFamily="18" charset="2"/>
              <a:buChar char=""/>
              <a:tabLst>
                <a:tab pos="1625600" algn="l"/>
              </a:tabLst>
            </a:pPr>
            <a:r>
              <a:rPr lang="fr-FR" sz="1100" dirty="0">
                <a:latin typeface="Arial Narrow" panose="020B0606020202030204" pitchFamily="34" charset="0"/>
                <a:ea typeface="Times New Roman" panose="02020603050405020304" pitchFamily="18" charset="0"/>
                <a:cs typeface="Titillium Up" panose="00000500000000000000" pitchFamily="50" charset="0"/>
              </a:rPr>
              <a:t>de leur caractère d'espaces naturels, </a:t>
            </a:r>
            <a:endParaRPr lang="fr-FR" sz="1000" spc="50" dirty="0">
              <a:latin typeface="Century Gothic" panose="020B0502020202020204" pitchFamily="34" charset="0"/>
              <a:ea typeface="Times New Roman" panose="02020603050405020304" pitchFamily="18" charset="0"/>
              <a:cs typeface="Symbol" panose="05050102010706020507" pitchFamily="18" charset="2"/>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Elle est composée de secteurs où des possibilités d'occupation sont définies dans le principe de préservation des sols et de sauvegarde des sites, milieux naturels et paysages.</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Elle comprend les secteurs suivants :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449580" algn="just">
              <a:lnSpc>
                <a:spcPct val="115000"/>
              </a:lnSpc>
              <a:spcAft>
                <a:spcPts val="0"/>
              </a:spcAft>
            </a:pPr>
            <a:r>
              <a:rPr lang="fr-FR" sz="1100" b="1" dirty="0" err="1">
                <a:solidFill>
                  <a:srgbClr val="000000"/>
                </a:solidFill>
                <a:latin typeface="Arial Narrow" panose="020B0606020202030204" pitchFamily="34" charset="0"/>
                <a:ea typeface="Calibri" panose="020F0502020204030204" pitchFamily="34" charset="0"/>
                <a:cs typeface="Titillium Up" panose="00000500000000000000" pitchFamily="50" charset="0"/>
              </a:rPr>
              <a:t>Ner</a:t>
            </a:r>
            <a:r>
              <a:rPr lang="fr-FR" sz="1100" b="1" dirty="0">
                <a:solidFill>
                  <a:srgbClr val="000000"/>
                </a:solidFill>
                <a:latin typeface="Arial Narrow" panose="020B0606020202030204" pitchFamily="34" charset="0"/>
                <a:ea typeface="Calibri" panose="020F0502020204030204" pitchFamily="34" charset="0"/>
                <a:cs typeface="Titillium Up" panose="00000500000000000000" pitchFamily="50" charset="0"/>
              </a:rPr>
              <a:t> : secteur dédié à l’accueil </a:t>
            </a:r>
            <a:r>
              <a:rPr lang="fr-FR" sz="1100" b="1" dirty="0" smtClean="0">
                <a:solidFill>
                  <a:srgbClr val="000000"/>
                </a:solidFill>
                <a:latin typeface="Arial Narrow" panose="020B0606020202030204" pitchFamily="34" charset="0"/>
                <a:ea typeface="Calibri" panose="020F0502020204030204" pitchFamily="34" charset="0"/>
                <a:cs typeface="Titillium Up" panose="00000500000000000000" pitchFamily="50" charset="0"/>
              </a:rPr>
              <a:t>de </a:t>
            </a:r>
            <a:r>
              <a:rPr lang="fr-FR" sz="1100" b="1" dirty="0">
                <a:solidFill>
                  <a:srgbClr val="000000"/>
                </a:solidFill>
                <a:latin typeface="Arial Narrow" panose="020B0606020202030204" pitchFamily="34" charset="0"/>
                <a:ea typeface="Calibri" panose="020F0502020204030204" pitchFamily="34" charset="0"/>
                <a:cs typeface="Titillium Up" panose="00000500000000000000" pitchFamily="50" charset="0"/>
              </a:rPr>
              <a:t>parc </a:t>
            </a:r>
            <a:r>
              <a:rPr lang="fr-FR" sz="1100" b="1" dirty="0" err="1">
                <a:solidFill>
                  <a:srgbClr val="000000"/>
                </a:solidFill>
                <a:latin typeface="Arial Narrow" panose="020B0606020202030204" pitchFamily="34" charset="0"/>
                <a:ea typeface="Calibri" panose="020F0502020204030204" pitchFamily="34" charset="0"/>
                <a:cs typeface="Titillium Up" panose="00000500000000000000" pitchFamily="50" charset="0"/>
              </a:rPr>
              <a:t>photovoltaique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449580" algn="just">
              <a:lnSpc>
                <a:spcPct val="115000"/>
              </a:lnSpc>
              <a:spcAft>
                <a:spcPts val="0"/>
              </a:spcAft>
            </a:pPr>
            <a:r>
              <a:rPr lang="fr-FR" sz="1100" b="1" dirty="0">
                <a:solidFill>
                  <a:srgbClr val="000000"/>
                </a:solidFill>
                <a:latin typeface="Arial Narrow" panose="020B0606020202030204" pitchFamily="34" charset="0"/>
                <a:ea typeface="Calibri" panose="020F0502020204030204" pitchFamily="34" charset="0"/>
                <a:cs typeface="Titillium Up" panose="00000500000000000000" pitchFamily="50" charset="0"/>
              </a:rPr>
              <a:t>NL: secteur de taille et de capacité limitée (STECAL) correspondant à des activités d’hébergement </a:t>
            </a:r>
            <a:r>
              <a:rPr lang="fr-FR" sz="1100" b="1" dirty="0" smtClean="0">
                <a:solidFill>
                  <a:srgbClr val="000000"/>
                </a:solidFill>
                <a:latin typeface="Arial Narrow" panose="020B0606020202030204" pitchFamily="34" charset="0"/>
                <a:ea typeface="Calibri" panose="020F0502020204030204" pitchFamily="34" charset="0"/>
                <a:cs typeface="Titillium Up" panose="00000500000000000000" pitchFamily="50" charset="0"/>
              </a:rPr>
              <a:t>touristique et sportives </a:t>
            </a:r>
            <a:r>
              <a:rPr lang="fr-FR" sz="1100" b="1" dirty="0">
                <a:solidFill>
                  <a:srgbClr val="000000"/>
                </a:solidFill>
                <a:latin typeface="Arial Narrow" panose="020B0606020202030204" pitchFamily="34" charset="0"/>
                <a:ea typeface="Calibri" panose="020F0502020204030204" pitchFamily="34" charset="0"/>
                <a:cs typeface="Titillium Up" panose="00000500000000000000" pitchFamily="50" charset="0"/>
              </a:rPr>
              <a:t>– secteur de Longue Plaine </a:t>
            </a:r>
            <a:r>
              <a:rPr lang="fr-FR" sz="1100" b="1" dirty="0" smtClean="0">
                <a:solidFill>
                  <a:srgbClr val="000000"/>
                </a:solidFill>
                <a:latin typeface="Arial Narrow" panose="020B0606020202030204" pitchFamily="34" charset="0"/>
                <a:ea typeface="Calibri" panose="020F0502020204030204" pitchFamily="34" charset="0"/>
                <a:cs typeface="Titillium Up" panose="00000500000000000000" pitchFamily="50" charset="0"/>
              </a:rPr>
              <a:t>et nord bourg.</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449580" algn="just">
              <a:lnSpc>
                <a:spcPct val="115000"/>
              </a:lnSpc>
              <a:spcAft>
                <a:spcPts val="0"/>
              </a:spcAft>
            </a:pPr>
            <a:r>
              <a:rPr lang="fr-FR" sz="1100" b="1" dirty="0">
                <a:solidFill>
                  <a:srgbClr val="000000"/>
                </a:solidFill>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Il </a:t>
            </a:r>
            <a:r>
              <a:rPr lang="fr-FR" sz="1100" b="1" dirty="0">
                <a:latin typeface="Arial Narrow" panose="020B0606020202030204" pitchFamily="34" charset="0"/>
                <a:ea typeface="Calibri" panose="020F0502020204030204" pitchFamily="34" charset="0"/>
                <a:cs typeface="Titillium Up" panose="00000500000000000000" pitchFamily="50" charset="0"/>
              </a:rPr>
              <a:t>convient de préciser qu’une partie de la zone est couverte par les périmètres</a:t>
            </a:r>
            <a:r>
              <a:rPr lang="fr-FR" sz="1100" b="1" dirty="0">
                <a:latin typeface="Arial Narrow" panose="020B0606020202030204" pitchFamily="34" charset="0"/>
                <a:ea typeface="Calibri" panose="020F0502020204030204" pitchFamily="34" charset="0"/>
                <a:cs typeface="Courier New" panose="02070309020205020404" pitchFamily="49" charset="0"/>
              </a:rPr>
              <a:t> </a:t>
            </a:r>
            <a:r>
              <a:rPr lang="fr-FR" sz="1100" b="1" dirty="0">
                <a:latin typeface="Arial Narrow" panose="020B0606020202030204" pitchFamily="34" charset="0"/>
                <a:ea typeface="Calibri" panose="020F0502020204030204" pitchFamily="34" charset="0"/>
                <a:cs typeface="Titillium Up" panose="00000500000000000000" pitchFamily="50" charset="0"/>
              </a:rPr>
              <a:t>:</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342900" lvl="0" indent="-342900" algn="just">
              <a:lnSpc>
                <a:spcPct val="115000"/>
              </a:lnSpc>
              <a:spcAft>
                <a:spcPts val="0"/>
              </a:spcAft>
              <a:buFont typeface="Titillium Up" panose="00000500000000000000" pitchFamily="50" charset="0"/>
              <a:buChar char="-"/>
            </a:pPr>
            <a:r>
              <a:rPr lang="fr-FR" sz="1100" dirty="0">
                <a:solidFill>
                  <a:srgbClr val="1A171C"/>
                </a:solidFill>
                <a:latin typeface="Arial Narrow" panose="020B0606020202030204" pitchFamily="34" charset="0"/>
                <a:ea typeface="Times New Roman" panose="02020603050405020304" pitchFamily="18" charset="0"/>
                <a:cs typeface="Titillium Up" panose="00000500000000000000" pitchFamily="50" charset="0"/>
              </a:rPr>
              <a:t>des éléments remarquables du paysage qui sont identifiés au titre de l’article L.151-19 et suivants  du Code de l’urbanisme concernant les boisements, les haies et le patrimoine bâti.</a:t>
            </a:r>
            <a:endParaRPr lang="fr-FR" sz="1100" dirty="0">
              <a:latin typeface="Titillium Up" panose="00000500000000000000" pitchFamily="50" charset="0"/>
              <a:ea typeface="Times New Roman" panose="02020603050405020304" pitchFamily="18" charset="0"/>
              <a:cs typeface="Titillium Up" panose="00000500000000000000" pitchFamily="50" charset="0"/>
            </a:endParaRPr>
          </a:p>
          <a:p>
            <a:pPr marL="342900" lvl="0" indent="-342900" algn="just">
              <a:lnSpc>
                <a:spcPct val="115000"/>
              </a:lnSpc>
              <a:spcAft>
                <a:spcPts val="0"/>
              </a:spcAft>
              <a:buFont typeface="Titillium Up" panose="00000500000000000000" pitchFamily="50" charset="0"/>
              <a:buChar char="-"/>
            </a:pPr>
            <a:r>
              <a:rPr lang="fr-FR" sz="1100" dirty="0">
                <a:solidFill>
                  <a:srgbClr val="1A171C"/>
                </a:solidFill>
                <a:latin typeface="Arial Narrow" panose="020B0606020202030204" pitchFamily="34" charset="0"/>
                <a:ea typeface="Times New Roman" panose="02020603050405020304" pitchFamily="18" charset="0"/>
                <a:cs typeface="Titillium Up" panose="00000500000000000000" pitchFamily="50" charset="0"/>
              </a:rPr>
              <a:t>Des anciens bâtiments à usage agricole font l’objet d’une identification au document graphique afin de permettre leur changement de destination,</a:t>
            </a:r>
            <a:endParaRPr lang="fr-FR" sz="1100" dirty="0">
              <a:latin typeface="Titillium Up" panose="00000500000000000000" pitchFamily="50" charset="0"/>
              <a:ea typeface="Times New Roman" panose="02020603050405020304" pitchFamily="18" charset="0"/>
              <a:cs typeface="Titillium Up" panose="00000500000000000000" pitchFamily="50" charset="0"/>
            </a:endParaRPr>
          </a:p>
          <a:p>
            <a:pPr marL="342900" lvl="0" indent="-342900" algn="just">
              <a:lnSpc>
                <a:spcPct val="115000"/>
              </a:lnSpc>
              <a:spcAft>
                <a:spcPts val="1000"/>
              </a:spcAft>
              <a:buFont typeface="Titillium Up" panose="00000500000000000000" pitchFamily="50" charset="0"/>
              <a:buChar char="-"/>
            </a:pPr>
            <a:r>
              <a:rPr lang="fr-FR" sz="1100" dirty="0">
                <a:solidFill>
                  <a:srgbClr val="1A171C"/>
                </a:solidFill>
                <a:latin typeface="Arial Narrow" panose="020B0606020202030204" pitchFamily="34" charset="0"/>
                <a:ea typeface="Times New Roman" panose="02020603050405020304" pitchFamily="18" charset="0"/>
                <a:cs typeface="Titillium Up" panose="00000500000000000000" pitchFamily="50" charset="0"/>
              </a:rPr>
              <a:t>Des zones d’aléa de retrait et gonflement des sols argileux </a:t>
            </a:r>
            <a:endParaRPr lang="fr-FR" sz="1100" dirty="0">
              <a:effectLst/>
              <a:latin typeface="Titillium Up" panose="00000500000000000000" pitchFamily="50" charset="0"/>
              <a:ea typeface="Times New Roman" panose="02020603050405020304" pitchFamily="18" charset="0"/>
              <a:cs typeface="Titillium Up" panose="00000500000000000000" pitchFamily="50" charset="0"/>
            </a:endParaRPr>
          </a:p>
        </p:txBody>
      </p:sp>
      <p:sp>
        <p:nvSpPr>
          <p:cNvPr id="6" name="Rectangle 5"/>
          <p:cNvSpPr/>
          <p:nvPr/>
        </p:nvSpPr>
        <p:spPr>
          <a:xfrm>
            <a:off x="4742314" y="2060848"/>
            <a:ext cx="3979168" cy="2692532"/>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1200" b="1" u="sng" dirty="0">
                <a:solidFill>
                  <a:srgbClr val="C00000"/>
                </a:solidFill>
                <a:latin typeface="Arial Narrow" panose="020B0606020202030204" pitchFamily="34" charset="0"/>
                <a:ea typeface="Calibri" panose="020F0502020204030204" pitchFamily="34" charset="0"/>
                <a:cs typeface="Wingdings" panose="05000000000000000000" pitchFamily="2" charset="2"/>
              </a:rPr>
              <a:t>Dispositions générales  au sein du secteur </a:t>
            </a:r>
            <a:r>
              <a:rPr lang="fr-FR" sz="1200" b="1" u="sng" dirty="0" err="1">
                <a:solidFill>
                  <a:srgbClr val="C00000"/>
                </a:solidFill>
                <a:latin typeface="Arial Narrow" panose="020B0606020202030204" pitchFamily="34" charset="0"/>
                <a:ea typeface="Calibri" panose="020F0502020204030204" pitchFamily="34" charset="0"/>
                <a:cs typeface="Wingdings" panose="05000000000000000000" pitchFamily="2" charset="2"/>
              </a:rPr>
              <a:t>Ner</a:t>
            </a:r>
            <a:r>
              <a:rPr lang="fr-FR" sz="1200" b="1" u="sng" dirty="0">
                <a:solidFill>
                  <a:srgbClr val="C00000"/>
                </a:solidFill>
                <a:latin typeface="Arial Narrow" panose="020B0606020202030204" pitchFamily="34" charset="0"/>
                <a:ea typeface="Calibri" panose="020F0502020204030204" pitchFamily="34" charset="0"/>
                <a:cs typeface="Wingdings" panose="05000000000000000000" pitchFamily="2" charset="2"/>
              </a:rPr>
              <a:t> :</a:t>
            </a:r>
            <a:endParaRPr lang="fr-FR" sz="1100" dirty="0">
              <a:latin typeface="Titillium Up" panose="00000500000000000000" pitchFamily="50" charset="0"/>
              <a:ea typeface="Calibri" panose="020F0502020204030204" pitchFamily="34" charset="0"/>
              <a:cs typeface="Wingdings" panose="05000000000000000000" pitchFamily="2" charset="2"/>
            </a:endParaRPr>
          </a:p>
          <a:p>
            <a:pPr algn="just">
              <a:lnSpc>
                <a:spcPct val="115000"/>
              </a:lnSpc>
              <a:spcAft>
                <a:spcPts val="0"/>
              </a:spcAft>
            </a:pPr>
            <a:r>
              <a:rPr lang="fr-FR" sz="1200" b="1" dirty="0">
                <a:solidFill>
                  <a:srgbClr val="C00000"/>
                </a:solidFill>
                <a:latin typeface="Arial Narrow" panose="020B0606020202030204" pitchFamily="34" charset="0"/>
                <a:ea typeface="Calibri" panose="020F0502020204030204" pitchFamily="34" charset="0"/>
                <a:cs typeface="Titillium Up" panose="00000500000000000000" pitchFamily="50" charset="0"/>
              </a:rPr>
              <a:t>Sont admises sous conditions les occupations, aménagements et utilisations du sol suivantes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1/ Les constructions et les installations nécessaires à la production </a:t>
            </a:r>
            <a:r>
              <a:rPr lang="fr-FR" sz="1100" dirty="0" smtClean="0">
                <a:solidFill>
                  <a:srgbClr val="000000"/>
                </a:solidFill>
                <a:latin typeface="Arial Narrow" panose="020B0606020202030204" pitchFamily="34" charset="0"/>
                <a:ea typeface="Calibri" panose="020F0502020204030204" pitchFamily="34" charset="0"/>
                <a:cs typeface="Titillium Up" panose="00000500000000000000" pitchFamily="50" charset="0"/>
              </a:rPr>
              <a:t>d’énergie photovoltaïques </a:t>
            </a: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ainsi que les occupations du sol destinés à l’accompagnement de ces installations et les constructions nécessaires au service public et d’intérêt collectif compatible avec le caractère de la zone.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R="33020" algn="just">
              <a:lnSpc>
                <a:spcPts val="1270"/>
              </a:lnSpc>
              <a:spcAft>
                <a:spcPts val="0"/>
              </a:spcAft>
              <a:tabLst>
                <a:tab pos="1320800" algn="l"/>
              </a:tabLst>
            </a:pPr>
            <a:r>
              <a:rPr lang="fr-FR" sz="1100" dirty="0">
                <a:latin typeface="Arial Narrow" panose="020B0606020202030204" pitchFamily="34" charset="0"/>
                <a:ea typeface="Calibri" panose="020F0502020204030204" pitchFamily="34" charset="0"/>
                <a:cs typeface="Titillium Up" panose="00000500000000000000" pitchFamily="50" charset="0"/>
              </a:rPr>
              <a:t>2/ Les   affouillements   et   exhaussements   du   sol   s’ils   sont   rendus nécessaires par les types d’occupation et utilisation des sols autorisés dans la zone.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R="33020" algn="just">
              <a:lnSpc>
                <a:spcPts val="1270"/>
              </a:lnSpc>
              <a:spcAft>
                <a:spcPts val="0"/>
              </a:spcAft>
              <a:tabLst>
                <a:tab pos="1320800" algn="l"/>
              </a:tabLs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3/ Les constructions et installations des locaux techniques des administrations publiques et assimilés</a:t>
            </a:r>
            <a:endParaRPr lang="fr-FR" sz="1100" dirty="0">
              <a:effectLst/>
              <a:latin typeface="Titillium Up" panose="00000500000000000000" pitchFamily="50" charset="0"/>
              <a:ea typeface="Calibri" panose="020F0502020204030204" pitchFamily="34" charset="0"/>
              <a:cs typeface="Titillium Up" panose="00000500000000000000" pitchFamily="50" charset="0"/>
            </a:endParaRPr>
          </a:p>
        </p:txBody>
      </p:sp>
      <p:sp>
        <p:nvSpPr>
          <p:cNvPr id="7" name="Rectangle 6"/>
          <p:cNvSpPr/>
          <p:nvPr/>
        </p:nvSpPr>
        <p:spPr>
          <a:xfrm>
            <a:off x="4698958" y="1446837"/>
            <a:ext cx="3952046" cy="587853"/>
          </a:xfrm>
          <a:prstGeom prst="rect">
            <a:avLst/>
          </a:prstGeom>
        </p:spPr>
        <p:txBody>
          <a:bodyPr wrap="square">
            <a:spAutoFit/>
          </a:bodyPr>
          <a:lstStyle/>
          <a:p>
            <a:pPr marL="342900" lvl="0" indent="-342900" algn="just">
              <a:lnSpc>
                <a:spcPct val="115000"/>
              </a:lnSpc>
              <a:spcBef>
                <a:spcPts val="200"/>
              </a:spcBef>
              <a:spcAft>
                <a:spcPts val="0"/>
              </a:spcAft>
              <a:buFont typeface="Wingdings" panose="05000000000000000000" pitchFamily="2" charset="2"/>
              <a:buChar char=""/>
            </a:pPr>
            <a:r>
              <a:rPr lang="fr-FR" sz="1400" b="1" dirty="0">
                <a:solidFill>
                  <a:srgbClr val="403152"/>
                </a:solidFill>
                <a:latin typeface="Arial Narrow" panose="020B0606020202030204" pitchFamily="34" charset="0"/>
                <a:ea typeface="Times New Roman" panose="02020603050405020304" pitchFamily="18" charset="0"/>
                <a:cs typeface="Titillium Up" panose="00000500000000000000" pitchFamily="50" charset="0"/>
              </a:rPr>
              <a:t>Destination des constructions, usages des sols et natures d’activité</a:t>
            </a:r>
            <a:endParaRPr lang="fr-FR" sz="1400" b="1" dirty="0">
              <a:solidFill>
                <a:srgbClr val="403152"/>
              </a:solidFill>
              <a:effectLst/>
              <a:latin typeface="Calibri Light" panose="020F0302020204030204" pitchFamily="34" charset="0"/>
              <a:ea typeface="Times New Roman" panose="02020603050405020304" pitchFamily="18" charset="0"/>
              <a:cs typeface="Wingdings" panose="05000000000000000000" pitchFamily="2" charset="2"/>
            </a:endParaRPr>
          </a:p>
        </p:txBody>
      </p:sp>
    </p:spTree>
    <p:extLst>
      <p:ext uri="{BB962C8B-B14F-4D97-AF65-F5344CB8AC3E}">
        <p14:creationId xmlns:p14="http://schemas.microsoft.com/office/powerpoint/2010/main" val="591737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195736"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latin typeface="Arial Narrow" panose="020B0606020202030204" pitchFamily="34" charset="0"/>
            </a:endParaRPr>
          </a:p>
        </p:txBody>
      </p:sp>
      <p:sp>
        <p:nvSpPr>
          <p:cNvPr id="8" name="Espace réservé du numéro de diapositive 7"/>
          <p:cNvSpPr>
            <a:spLocks noGrp="1"/>
          </p:cNvSpPr>
          <p:nvPr>
            <p:ph type="sldNum" sz="quarter" idx="12"/>
          </p:nvPr>
        </p:nvSpPr>
        <p:spPr/>
        <p:txBody>
          <a:bodyPr/>
          <a:lstStyle/>
          <a:p>
            <a:fld id="{5984EF46-BB3D-4FDF-82E1-02E3D33C4E6D}" type="slidenum">
              <a:rPr lang="fr-FR" smtClean="0"/>
              <a:t>3</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59674" y="5873674"/>
            <a:ext cx="1475656" cy="492996"/>
          </a:xfrm>
          <a:prstGeom prst="rect">
            <a:avLst/>
          </a:prstGeom>
          <a:ln>
            <a:noFill/>
          </a:ln>
          <a:effectLst>
            <a:outerShdw blurRad="292100" dist="139700" dir="2700000" algn="tl" rotWithShape="0">
              <a:srgbClr val="333333">
                <a:alpha val="65000"/>
              </a:srgbClr>
            </a:outerShdw>
          </a:effectLst>
        </p:spPr>
      </p:pic>
      <p:pic>
        <p:nvPicPr>
          <p:cNvPr id="19" name="Picture 8" descr="RÃ©sultat de recherche d'images pour &quot;sorigny vergers&quot;">
            <a:extLst>
              <a:ext uri="{FF2B5EF4-FFF2-40B4-BE49-F238E27FC236}">
                <a16:creationId xmlns="" xmlns:a16="http://schemas.microsoft.com/office/drawing/2014/main" id="{E9D2DBC3-5181-41B1-8726-63D8B5D9AC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l="310" r="1" b="5113"/>
          <a:stretch/>
        </p:blipFill>
        <p:spPr bwMode="auto">
          <a:xfrm>
            <a:off x="189315" y="308746"/>
            <a:ext cx="1122611" cy="1605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4" descr="RÃ©sultat de recherche d'images pour &quot;EGLISE SORIGNY&quot;">
            <a:extLst>
              <a:ext uri="{FF2B5EF4-FFF2-40B4-BE49-F238E27FC236}">
                <a16:creationId xmlns="" xmlns:a16="http://schemas.microsoft.com/office/drawing/2014/main" id="{A5583E7C-97D0-4E9A-A552-E63ACA16257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89315" y="3657600"/>
            <a:ext cx="1264753" cy="1576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18" descr="http://www.domainedethais.com/wp-content/uploads/2016/12/Art-Domaine.jpg">
            <a:extLst>
              <a:ext uri="{FF2B5EF4-FFF2-40B4-BE49-F238E27FC236}">
                <a16:creationId xmlns="" xmlns:a16="http://schemas.microsoft.com/office/drawing/2014/main" id="{AE78BE53-995D-4F59-B183-414AAA28105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84346" y="2225703"/>
            <a:ext cx="1619672" cy="107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Espace réservé du contenu 2"/>
          <p:cNvSpPr>
            <a:spLocks noGrp="1"/>
          </p:cNvSpPr>
          <p:nvPr>
            <p:ph idx="1"/>
          </p:nvPr>
        </p:nvSpPr>
        <p:spPr>
          <a:xfrm>
            <a:off x="2354699" y="191752"/>
            <a:ext cx="6296305" cy="4800600"/>
          </a:xfrm>
        </p:spPr>
        <p:txBody>
          <a:bodyPr>
            <a:normAutofit/>
          </a:bodyPr>
          <a:lstStyle/>
          <a:p>
            <a:pPr marL="114300" indent="0" algn="r">
              <a:buNone/>
            </a:pPr>
            <a:r>
              <a:rPr lang="fr-FR" sz="2000" dirty="0" smtClean="0">
                <a:latin typeface="Arial Narrow" panose="020B0606020202030204" pitchFamily="34" charset="0"/>
              </a:rPr>
              <a:t>INTRODUCTION : CONTEXTE ET OBJECTIFS DE L’ÉTUDE</a:t>
            </a:r>
          </a:p>
          <a:p>
            <a:pPr marL="114300" indent="0" algn="r">
              <a:buNone/>
            </a:pPr>
            <a:endParaRPr lang="fr-FR" sz="2000" dirty="0" smtClean="0">
              <a:latin typeface="Arial Narrow" panose="020B0606020202030204" pitchFamily="34" charset="0"/>
            </a:endParaRPr>
          </a:p>
        </p:txBody>
      </p:sp>
      <p:pic>
        <p:nvPicPr>
          <p:cNvPr id="23" name="Imag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9443" y="21611"/>
            <a:ext cx="1362803" cy="933455"/>
          </a:xfrm>
          <a:prstGeom prst="rect">
            <a:avLst/>
          </a:prstGeom>
        </p:spPr>
      </p:pic>
      <p:sp>
        <p:nvSpPr>
          <p:cNvPr id="24" name="Rectangle 23"/>
          <p:cNvSpPr/>
          <p:nvPr/>
        </p:nvSpPr>
        <p:spPr>
          <a:xfrm>
            <a:off x="2179331" y="723676"/>
            <a:ext cx="6471673" cy="3569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200" dirty="0">
                <a:solidFill>
                  <a:schemeClr val="tx1"/>
                </a:solidFill>
                <a:latin typeface="Arial Narrow" panose="020B0606020202030204" pitchFamily="34" charset="0"/>
              </a:rPr>
              <a:t>Le PLU de </a:t>
            </a:r>
            <a:r>
              <a:rPr lang="fr-FR" sz="1200" dirty="0" smtClean="0">
                <a:solidFill>
                  <a:schemeClr val="tx1"/>
                </a:solidFill>
                <a:latin typeface="Arial Narrow" panose="020B0606020202030204" pitchFamily="34" charset="0"/>
              </a:rPr>
              <a:t>la commune de </a:t>
            </a:r>
            <a:r>
              <a:rPr lang="fr-FR" sz="1200" dirty="0" err="1" smtClean="0">
                <a:solidFill>
                  <a:schemeClr val="tx1"/>
                </a:solidFill>
                <a:latin typeface="Arial Narrow" panose="020B0606020202030204" pitchFamily="34" charset="0"/>
              </a:rPr>
              <a:t>Sorigny</a:t>
            </a:r>
            <a:r>
              <a:rPr lang="fr-FR" sz="1200" dirty="0" smtClean="0">
                <a:solidFill>
                  <a:schemeClr val="tx1"/>
                </a:solidFill>
                <a:latin typeface="Arial Narrow" panose="020B0606020202030204" pitchFamily="34" charset="0"/>
              </a:rPr>
              <a:t> a </a:t>
            </a:r>
            <a:r>
              <a:rPr lang="fr-FR" sz="1200" dirty="0">
                <a:solidFill>
                  <a:schemeClr val="tx1"/>
                </a:solidFill>
                <a:latin typeface="Arial Narrow" panose="020B0606020202030204" pitchFamily="34" charset="0"/>
              </a:rPr>
              <a:t>été approuvé le </a:t>
            </a:r>
            <a:r>
              <a:rPr lang="fr-FR" sz="1200" dirty="0" smtClean="0">
                <a:solidFill>
                  <a:schemeClr val="tx1"/>
                </a:solidFill>
                <a:latin typeface="Arial Narrow" panose="020B0606020202030204" pitchFamily="34" charset="0"/>
              </a:rPr>
              <a:t>10 octobre 2006 et </a:t>
            </a:r>
            <a:r>
              <a:rPr lang="fr-FR" sz="1200" dirty="0">
                <a:solidFill>
                  <a:schemeClr val="tx1"/>
                </a:solidFill>
                <a:latin typeface="Arial Narrow" panose="020B0606020202030204" pitchFamily="34" charset="0"/>
              </a:rPr>
              <a:t>a fait l’objet depuis cette date </a:t>
            </a:r>
            <a:r>
              <a:rPr lang="fr-FR" sz="1200" dirty="0" smtClean="0">
                <a:solidFill>
                  <a:schemeClr val="tx1"/>
                </a:solidFill>
                <a:latin typeface="Arial Narrow" panose="020B0606020202030204" pitchFamily="34" charset="0"/>
              </a:rPr>
              <a:t>de plusieurs procédures d’évolution :</a:t>
            </a:r>
          </a:p>
          <a:p>
            <a:pPr algn="just"/>
            <a:r>
              <a:rPr lang="fr-FR" sz="1200" dirty="0" smtClean="0">
                <a:solidFill>
                  <a:schemeClr val="tx1"/>
                </a:solidFill>
                <a:latin typeface="Arial Narrow" panose="020B0606020202030204" pitchFamily="34" charset="0"/>
              </a:rPr>
              <a:t>- mises </a:t>
            </a:r>
            <a:r>
              <a:rPr lang="fr-FR" sz="1200" dirty="0">
                <a:solidFill>
                  <a:schemeClr val="tx1"/>
                </a:solidFill>
                <a:latin typeface="Arial Narrow" panose="020B0606020202030204" pitchFamily="34" charset="0"/>
              </a:rPr>
              <a:t>en compatibilité des 10 juin 2009, 19 octobre 2012, 16 décembre 2013 et l’arrêté de mise à jour du 12 septembre 2017. </a:t>
            </a:r>
          </a:p>
          <a:p>
            <a:pPr algn="just"/>
            <a:r>
              <a:rPr lang="fr-FR" sz="1200" b="1" dirty="0" smtClean="0">
                <a:solidFill>
                  <a:schemeClr val="tx1"/>
                </a:solidFill>
                <a:latin typeface="Arial Narrow" panose="020B0606020202030204" pitchFamily="34" charset="0"/>
              </a:rPr>
              <a:t>- </a:t>
            </a:r>
            <a:r>
              <a:rPr lang="fr-FR" sz="1200" dirty="0" smtClean="0">
                <a:solidFill>
                  <a:schemeClr val="tx1"/>
                </a:solidFill>
                <a:latin typeface="Arial Narrow" panose="020B0606020202030204" pitchFamily="34" charset="0"/>
              </a:rPr>
              <a:t>modifications </a:t>
            </a:r>
            <a:r>
              <a:rPr lang="fr-FR" sz="1200" dirty="0">
                <a:solidFill>
                  <a:schemeClr val="tx1"/>
                </a:solidFill>
                <a:latin typeface="Arial Narrow" panose="020B0606020202030204" pitchFamily="34" charset="0"/>
              </a:rPr>
              <a:t>simplifiées des 28 janvier 2010, 30 octobre 2012, 07 février 2013, 27 juin 2013 et du 03 septembre 2014. </a:t>
            </a:r>
          </a:p>
          <a:p>
            <a:pPr algn="just"/>
            <a:r>
              <a:rPr lang="fr-FR" sz="1200" dirty="0" smtClean="0">
                <a:solidFill>
                  <a:schemeClr val="tx1"/>
                </a:solidFill>
                <a:latin typeface="Arial Narrow" panose="020B0606020202030204" pitchFamily="34" charset="0"/>
              </a:rPr>
              <a:t>- modifications </a:t>
            </a:r>
            <a:r>
              <a:rPr lang="fr-FR" sz="1200" dirty="0">
                <a:solidFill>
                  <a:schemeClr val="tx1"/>
                </a:solidFill>
                <a:latin typeface="Arial Narrow" panose="020B0606020202030204" pitchFamily="34" charset="0"/>
              </a:rPr>
              <a:t>adoptées par délibération des 28 janvier 2010, 30 octobre 2012, 07 février 2013, 27 juin 2013 et du 03 septembre 2014. </a:t>
            </a:r>
          </a:p>
          <a:p>
            <a:pPr algn="just"/>
            <a:r>
              <a:rPr lang="fr-FR" sz="1200" dirty="0" smtClean="0">
                <a:solidFill>
                  <a:schemeClr val="tx1"/>
                </a:solidFill>
                <a:latin typeface="Arial Narrow" panose="020B0606020202030204" pitchFamily="34" charset="0"/>
              </a:rPr>
              <a:t>- délibération </a:t>
            </a:r>
            <a:r>
              <a:rPr lang="fr-FR" sz="1200" dirty="0">
                <a:solidFill>
                  <a:schemeClr val="tx1"/>
                </a:solidFill>
                <a:latin typeface="Arial Narrow" panose="020B0606020202030204" pitchFamily="34" charset="0"/>
              </a:rPr>
              <a:t>du 14 décembre 2016 adoptant la révision allégée n°1 du Plan Local d’Urbanisme, </a:t>
            </a:r>
          </a:p>
          <a:p>
            <a:pPr algn="just"/>
            <a:endParaRPr lang="fr-FR" sz="1200" dirty="0" smtClean="0">
              <a:solidFill>
                <a:schemeClr val="tx1"/>
              </a:solidFill>
              <a:latin typeface="Arial Narrow" panose="020B0606020202030204" pitchFamily="34" charset="0"/>
            </a:endParaRPr>
          </a:p>
          <a:p>
            <a:pPr algn="just"/>
            <a:r>
              <a:rPr lang="fr-FR" sz="1200" dirty="0" smtClean="0">
                <a:solidFill>
                  <a:schemeClr val="tx1"/>
                </a:solidFill>
                <a:latin typeface="Arial Narrow" panose="020B0606020202030204" pitchFamily="34" charset="0"/>
              </a:rPr>
              <a:t>Par délibération du Conseil Municipal en date du 20 février 2018, la commune a défini les </a:t>
            </a:r>
            <a:r>
              <a:rPr lang="fr-FR" sz="1200" dirty="0">
                <a:solidFill>
                  <a:schemeClr val="tx1"/>
                </a:solidFill>
                <a:latin typeface="Arial Narrow" panose="020B0606020202030204" pitchFamily="34" charset="0"/>
              </a:rPr>
              <a:t>modalités de la concertation </a:t>
            </a:r>
            <a:r>
              <a:rPr lang="fr-FR" sz="1200" dirty="0" smtClean="0">
                <a:solidFill>
                  <a:schemeClr val="tx1"/>
                </a:solidFill>
                <a:latin typeface="Arial Narrow" panose="020B0606020202030204" pitchFamily="34" charset="0"/>
              </a:rPr>
              <a:t>publique préalable et décidé de lancer une procédure de révision générale de son Plan Local d’Urbanisme. </a:t>
            </a:r>
          </a:p>
          <a:p>
            <a:pPr algn="just"/>
            <a:r>
              <a:rPr lang="fr-FR" sz="1200" dirty="0" smtClean="0">
                <a:solidFill>
                  <a:schemeClr val="tx1"/>
                </a:solidFill>
                <a:latin typeface="Arial Narrow" panose="020B0606020202030204" pitchFamily="34" charset="0"/>
              </a:rPr>
              <a:t>Le travail effectué depuis lors sur la définition du PADD (projet d’aménagement et de développement durables) débattu en Conseil Municipal en date du 1</a:t>
            </a:r>
            <a:r>
              <a:rPr lang="fr-FR" sz="1200" baseline="30000" dirty="0" smtClean="0">
                <a:solidFill>
                  <a:schemeClr val="tx1"/>
                </a:solidFill>
                <a:latin typeface="Arial Narrow" panose="020B0606020202030204" pitchFamily="34" charset="0"/>
              </a:rPr>
              <a:t>er</a:t>
            </a:r>
            <a:r>
              <a:rPr lang="fr-FR" sz="1200" dirty="0" smtClean="0">
                <a:solidFill>
                  <a:schemeClr val="tx1"/>
                </a:solidFill>
                <a:latin typeface="Arial Narrow" panose="020B0606020202030204" pitchFamily="34" charset="0"/>
              </a:rPr>
              <a:t> juillet 2019, ainsi que la réalisation des OAP (orientation d’aménagement et de programmation) et du règlement graphique ont fait émerger la nécessité de déroger à l’application de l’article L.111-6 du code de l’urbanisme concernant l’</a:t>
            </a:r>
            <a:r>
              <a:rPr lang="fr-FR" sz="1200" dirty="0" err="1" smtClean="0">
                <a:solidFill>
                  <a:schemeClr val="tx1"/>
                </a:solidFill>
                <a:latin typeface="Arial Narrow" panose="020B0606020202030204" pitchFamily="34" charset="0"/>
              </a:rPr>
              <a:t>inconstructibilité</a:t>
            </a:r>
            <a:r>
              <a:rPr lang="fr-FR" sz="1200" dirty="0" smtClean="0">
                <a:solidFill>
                  <a:schemeClr val="tx1"/>
                </a:solidFill>
                <a:latin typeface="Arial Narrow" panose="020B0606020202030204" pitchFamily="34" charset="0"/>
              </a:rPr>
              <a:t> dans une bande de 100m de part et d’autre de l’axe de l’autoroute A10 et de son échangeur.</a:t>
            </a:r>
          </a:p>
          <a:p>
            <a:pPr algn="just"/>
            <a:endParaRPr lang="fr-FR" sz="1200" dirty="0" smtClean="0">
              <a:solidFill>
                <a:schemeClr val="tx1"/>
              </a:solidFill>
              <a:latin typeface="Arial Narrow" panose="020B0606020202030204" pitchFamily="34" charset="0"/>
            </a:endParaRPr>
          </a:p>
        </p:txBody>
      </p:sp>
      <p:sp>
        <p:nvSpPr>
          <p:cNvPr id="25" name="Espace réservé du contenu 2"/>
          <p:cNvSpPr txBox="1">
            <a:spLocks/>
          </p:cNvSpPr>
          <p:nvPr/>
        </p:nvSpPr>
        <p:spPr>
          <a:xfrm>
            <a:off x="2179331" y="4280518"/>
            <a:ext cx="6511697" cy="197316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lgn="just">
              <a:buFont typeface="Arial" panose="020B0604020202020204" pitchFamily="34" charset="0"/>
              <a:buNone/>
            </a:pPr>
            <a:r>
              <a:rPr lang="fr-FR" sz="1600" dirty="0" smtClean="0">
                <a:solidFill>
                  <a:srgbClr val="C00000"/>
                </a:solidFill>
                <a:latin typeface="Arial Narrow" panose="020B0606020202030204" pitchFamily="34" charset="0"/>
                <a:cs typeface="Arial" pitchFamily="34" charset="0"/>
              </a:rPr>
              <a:t>Le présent dossier vise donc à expliciter les partis d’aménagement retenus et à détailler les 5 critères en réponse à la dérogation du recul, exigé dans les articles L111-8 du code de l’urbanisme.</a:t>
            </a:r>
          </a:p>
          <a:p>
            <a:pPr marL="114300" indent="0" algn="just">
              <a:buFont typeface="Arial" panose="020B0604020202020204" pitchFamily="34" charset="0"/>
              <a:buNone/>
            </a:pPr>
            <a:endParaRPr lang="fr-FR" sz="1600" dirty="0" smtClean="0">
              <a:solidFill>
                <a:srgbClr val="C00000"/>
              </a:solidFill>
              <a:latin typeface="Arial Narrow" panose="020B0606020202030204" pitchFamily="34" charset="0"/>
              <a:cs typeface="Arial" pitchFamily="34" charset="0"/>
            </a:endParaRPr>
          </a:p>
          <a:p>
            <a:pPr marL="114300" indent="0" algn="just">
              <a:buFont typeface="Arial" panose="020B0604020202020204" pitchFamily="34" charset="0"/>
              <a:buNone/>
            </a:pPr>
            <a:r>
              <a:rPr lang="fr-FR" sz="1600" dirty="0" smtClean="0">
                <a:solidFill>
                  <a:srgbClr val="C00000"/>
                </a:solidFill>
                <a:latin typeface="Arial Narrow" panose="020B0606020202030204" pitchFamily="34" charset="0"/>
                <a:cs typeface="Arial" pitchFamily="34" charset="0"/>
              </a:rPr>
              <a:t>Il se base sur :</a:t>
            </a:r>
          </a:p>
          <a:p>
            <a:pPr indent="17463" algn="just">
              <a:buFont typeface="Arial" panose="020B0604020202020204" pitchFamily="34" charset="0"/>
              <a:buNone/>
            </a:pPr>
            <a:r>
              <a:rPr lang="fr-FR" sz="1600" dirty="0" smtClean="0">
                <a:solidFill>
                  <a:srgbClr val="C00000"/>
                </a:solidFill>
                <a:latin typeface="Arial Narrow" panose="020B0606020202030204" pitchFamily="34" charset="0"/>
                <a:cs typeface="Arial" pitchFamily="34" charset="0"/>
              </a:rPr>
              <a:t>- Un diagnostic exhaustif du site avec expression des enjeux, expliquant les motifs de la remise en question de la bande d’</a:t>
            </a:r>
            <a:r>
              <a:rPr lang="fr-FR" sz="1600" dirty="0" err="1" smtClean="0">
                <a:solidFill>
                  <a:srgbClr val="C00000"/>
                </a:solidFill>
                <a:latin typeface="Arial Narrow" panose="020B0606020202030204" pitchFamily="34" charset="0"/>
                <a:cs typeface="Arial" pitchFamily="34" charset="0"/>
              </a:rPr>
              <a:t>inconstructibilité</a:t>
            </a:r>
            <a:r>
              <a:rPr lang="fr-FR" sz="1600" dirty="0" smtClean="0">
                <a:solidFill>
                  <a:srgbClr val="C00000"/>
                </a:solidFill>
                <a:latin typeface="Arial Narrow" panose="020B0606020202030204" pitchFamily="34" charset="0"/>
                <a:cs typeface="Arial" pitchFamily="34" charset="0"/>
              </a:rPr>
              <a:t> de 100m depuis l’axe de l’A10 et depuis les voies de son échangeur ;</a:t>
            </a:r>
          </a:p>
          <a:p>
            <a:pPr indent="17463" algn="just">
              <a:buFontTx/>
              <a:buChar char="-"/>
            </a:pPr>
            <a:r>
              <a:rPr lang="fr-FR" sz="1600" dirty="0" smtClean="0">
                <a:solidFill>
                  <a:srgbClr val="C00000"/>
                </a:solidFill>
                <a:latin typeface="Arial Narrow" panose="020B0606020202030204" pitchFamily="34" charset="0"/>
                <a:cs typeface="Arial" pitchFamily="34" charset="0"/>
              </a:rPr>
              <a:t> La proposition d’un parti d’aménagement ayant pour but l’intégration du futur site dans un environnement mixte à la fois profondément rural et routier, en étudiant particulièrement la façade le long de l’A10 mais aussi l’ensemble des franges paysagères ;</a:t>
            </a:r>
          </a:p>
          <a:p>
            <a:pPr indent="17463" algn="just">
              <a:buFontTx/>
              <a:buChar char="-"/>
            </a:pPr>
            <a:r>
              <a:rPr lang="fr-FR" sz="1600" dirty="0" smtClean="0">
                <a:solidFill>
                  <a:srgbClr val="C00000"/>
                </a:solidFill>
                <a:latin typeface="Arial Narrow" panose="020B0606020202030204" pitchFamily="34" charset="0"/>
                <a:cs typeface="Arial" pitchFamily="34" charset="0"/>
              </a:rPr>
              <a:t> L’examen du projet au regard des 5 critères de la Loi Barnier s’appliquant sur l’axe autoroutier.</a:t>
            </a:r>
          </a:p>
        </p:txBody>
      </p:sp>
      <p:sp>
        <p:nvSpPr>
          <p:cNvPr id="13" name="Espace réservé du pied de page 3"/>
          <p:cNvSpPr txBox="1">
            <a:spLocks/>
          </p:cNvSpPr>
          <p:nvPr/>
        </p:nvSpPr>
        <p:spPr>
          <a:xfrm rot="16200000">
            <a:off x="6206330" y="2444674"/>
            <a:ext cx="538234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Tree>
    <p:extLst>
      <p:ext uri="{BB962C8B-B14F-4D97-AF65-F5344CB8AC3E}">
        <p14:creationId xmlns:p14="http://schemas.microsoft.com/office/powerpoint/2010/main" val="3181650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a:latin typeface="Arial Narrow" panose="020B0606020202030204" pitchFamily="34" charset="0"/>
              </a:rPr>
              <a:t>2</a:t>
            </a:r>
            <a:r>
              <a:rPr lang="fr-FR" sz="2000" dirty="0" smtClean="0">
                <a:latin typeface="Arial Narrow" panose="020B0606020202030204" pitchFamily="34" charset="0"/>
              </a:rPr>
              <a:t>.3 </a:t>
            </a:r>
            <a:r>
              <a:rPr lang="fr-FR" sz="2000" dirty="0">
                <a:latin typeface="Arial Narrow" panose="020B0606020202030204" pitchFamily="34" charset="0"/>
              </a:rPr>
              <a:t>– </a:t>
            </a:r>
            <a:r>
              <a:rPr lang="fr-FR" sz="2000" dirty="0" smtClean="0">
                <a:latin typeface="Arial Narrow" panose="020B0606020202030204" pitchFamily="34" charset="0"/>
              </a:rPr>
              <a:t>Le règlement écrit secteur </a:t>
            </a:r>
            <a:r>
              <a:rPr lang="fr-FR" sz="2000" dirty="0" err="1" smtClean="0">
                <a:latin typeface="Arial Narrow" panose="020B0606020202030204" pitchFamily="34" charset="0"/>
              </a:rPr>
              <a:t>Ner</a:t>
            </a:r>
            <a:endParaRPr lang="fr-FR" sz="2000" dirty="0">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9" name="AutoShape 2" descr="LOGO IL CUBO"/>
          <p:cNvSpPr>
            <a:spLocks noChangeAspect="1" noChangeArrowheads="1"/>
          </p:cNvSpPr>
          <p:nvPr/>
        </p:nvSpPr>
        <p:spPr bwMode="auto">
          <a:xfrm>
            <a:off x="28575" y="882650"/>
            <a:ext cx="18859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Rectangle 2"/>
          <p:cNvSpPr/>
          <p:nvPr/>
        </p:nvSpPr>
        <p:spPr>
          <a:xfrm>
            <a:off x="107504" y="895920"/>
            <a:ext cx="4896544" cy="6894964"/>
          </a:xfrm>
          <a:prstGeom prst="rect">
            <a:avLst/>
          </a:prstGeom>
        </p:spPr>
        <p:txBody>
          <a:bodyPr wrap="square">
            <a:spAutoFit/>
          </a:bodyPr>
          <a:lstStyle/>
          <a:p>
            <a:pPr marL="342900" lvl="0" indent="-342900" algn="just">
              <a:lnSpc>
                <a:spcPct val="115000"/>
              </a:lnSpc>
              <a:spcBef>
                <a:spcPts val="200"/>
              </a:spcBef>
              <a:spcAft>
                <a:spcPts val="0"/>
              </a:spcAft>
              <a:buFont typeface="Wingdings" panose="05000000000000000000" pitchFamily="2" charset="2"/>
              <a:buChar char=""/>
            </a:pPr>
            <a:r>
              <a:rPr lang="fr-FR" sz="1400" b="1" dirty="0">
                <a:solidFill>
                  <a:srgbClr val="403152"/>
                </a:solidFill>
                <a:latin typeface="Arial Narrow" panose="020B0606020202030204" pitchFamily="34" charset="0"/>
                <a:ea typeface="Times New Roman" panose="02020603050405020304" pitchFamily="18" charset="0"/>
                <a:cs typeface="Titillium Up" panose="00000500000000000000" pitchFamily="50" charset="0"/>
              </a:rPr>
              <a:t>Caractéristiques urbaines, architecturale, environnementale et paysagère </a:t>
            </a:r>
            <a:endParaRPr lang="fr-FR" sz="1400" b="1" dirty="0">
              <a:solidFill>
                <a:srgbClr val="403152"/>
              </a:solidFill>
              <a:latin typeface="Calibri Light" panose="020F0302020204030204" pitchFamily="34" charset="0"/>
              <a:ea typeface="Times New Roman" panose="02020603050405020304" pitchFamily="18" charset="0"/>
              <a:cs typeface="Wingdings" panose="05000000000000000000" pitchFamily="2" charset="2"/>
            </a:endParaRPr>
          </a:p>
          <a:p>
            <a:pPr algn="just">
              <a:lnSpc>
                <a:spcPct val="115000"/>
              </a:lnSpc>
              <a:spcAft>
                <a:spcPts val="1000"/>
              </a:spcAft>
            </a:pPr>
            <a:r>
              <a:rPr lang="fr-FR" sz="1000" b="1" u="sng" spc="50" dirty="0">
                <a:latin typeface="Arial Narrow" panose="020B0606020202030204" pitchFamily="34" charset="0"/>
                <a:ea typeface="Calibri" panose="020F0502020204030204" pitchFamily="34" charset="0"/>
                <a:cs typeface="Century Gothic" panose="020B0502020202020204" pitchFamily="34" charset="0"/>
              </a:rPr>
              <a:t>Hauteur des constructions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nouvelles constructions, extensions et élévations à destination d’habitation (logement de fonction) ne devront pas dépasser pour les toitures à pentes une hauteur équivalente à R+1 ou </a:t>
            </a:r>
            <a:r>
              <a:rPr lang="fr-FR" sz="1100" dirty="0" err="1">
                <a:latin typeface="Arial Narrow" panose="020B0606020202030204" pitchFamily="34" charset="0"/>
                <a:ea typeface="Calibri" panose="020F0502020204030204" pitchFamily="34" charset="0"/>
                <a:cs typeface="Titillium Up" panose="00000500000000000000" pitchFamily="50" charset="0"/>
              </a:rPr>
              <a:t>R+combles</a:t>
            </a:r>
            <a:r>
              <a:rPr lang="fr-FR" sz="1100" dirty="0">
                <a:latin typeface="Arial Narrow" panose="020B0606020202030204" pitchFamily="34" charset="0"/>
                <a:ea typeface="Calibri" panose="020F0502020204030204" pitchFamily="34" charset="0"/>
                <a:cs typeface="Titillium Up" panose="00000500000000000000" pitchFamily="50" charset="0"/>
              </a:rPr>
              <a:t> ou en cas d’extension d’une construction ne respectant pas ces règles, la hauteur de construction existante.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solidFill>
                  <a:srgbClr val="1A171C"/>
                </a:solidFill>
                <a:latin typeface="Arial Narrow" panose="020B0606020202030204" pitchFamily="34" charset="0"/>
                <a:ea typeface="Calibri" panose="020F0502020204030204" pitchFamily="34" charset="0"/>
                <a:cs typeface="Titillium Up" panose="00000500000000000000" pitchFamily="50" charset="0"/>
              </a:rPr>
              <a:t>Elles devront respecter une hauteur maximum</a:t>
            </a:r>
            <a:r>
              <a:rPr lang="fr-FR" sz="1100" dirty="0">
                <a:solidFill>
                  <a:srgbClr val="1A171C"/>
                </a:solidFill>
                <a:latin typeface="Arial Narrow" panose="020B0606020202030204" pitchFamily="34" charset="0"/>
                <a:ea typeface="Calibri" panose="020F0502020204030204" pitchFamily="34" charset="0"/>
                <a:cs typeface="Calibri" panose="020F0502020204030204" pitchFamily="34" charset="0"/>
              </a:rPr>
              <a:t> </a:t>
            </a:r>
            <a:r>
              <a:rPr lang="fr-FR" sz="1100" dirty="0">
                <a:solidFill>
                  <a:srgbClr val="1A171C"/>
                </a:solidFill>
                <a:latin typeface="Arial Narrow" panose="020B0606020202030204" pitchFamily="34" charset="0"/>
                <a:ea typeface="Calibri" panose="020F0502020204030204" pitchFamily="34" charset="0"/>
                <a:cs typeface="Titillium Up" panose="00000500000000000000" pitchFamily="50" charset="0"/>
              </a:rPr>
              <a:t>de 6m maximum par rapport au terrain naturel pour les toitures terrasses.</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nouvelles constructions, extensions et élévations à destination d’exploitation agricole ou forestière ainsi que les autres constructions </a:t>
            </a: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autorisées ne devront pas dépasser 10m excepté en cas d’un besoin justifié lié à l’activité agricole / forestière.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Pour les édifices patrimoniaux de grand élancement, une hauteur à l’identique est admise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Toutefois, le dépassement de cette hauteur peut être autorisé soit en cas d'extension sans augmentation de la hauteur initiale, soit en cas de reconstruction à la suite d'un sinistre jusqu'à une hauteur équivalente à celle du bâtiment existant à la date d'opposabilité du présent document.</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ts val="13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dispositions du présent article ne s'appliquent pas aux installations techniques de grande hauteur </a:t>
            </a:r>
            <a:r>
              <a:rPr lang="fr-FR" sz="800" dirty="0">
                <a:latin typeface="Arial Narrow" panose="020B0606020202030204" pitchFamily="34" charset="0"/>
                <a:ea typeface="Calibri" panose="020F0502020204030204" pitchFamily="34" charset="0"/>
                <a:cs typeface="Titillium Up" panose="00000500000000000000" pitchFamily="50" charset="0"/>
              </a:rPr>
              <a:t>(antennes, pylônes, châteaux d'eau, etc.)</a:t>
            </a:r>
            <a:r>
              <a:rPr lang="fr-FR" sz="900" dirty="0">
                <a:latin typeface="Arial Narrow" panose="020B0606020202030204" pitchFamily="34" charset="0"/>
                <a:ea typeface="Calibri" panose="020F0502020204030204" pitchFamily="34" charset="0"/>
                <a:cs typeface="Titillium Up" panose="00000500000000000000" pitchFamily="50" charset="0"/>
              </a:rPr>
              <a:t>,</a:t>
            </a:r>
            <a:r>
              <a:rPr lang="fr-FR" sz="1100" dirty="0">
                <a:latin typeface="Arial Narrow" panose="020B0606020202030204" pitchFamily="34" charset="0"/>
                <a:ea typeface="Calibri" panose="020F0502020204030204" pitchFamily="34" charset="0"/>
                <a:cs typeface="Titillium Up" panose="00000500000000000000" pitchFamily="50" charset="0"/>
              </a:rPr>
              <a:t> aux silos agricoles, ni aux lucarnes, cheminées et autres éléments annexes à la construction</a:t>
            </a:r>
            <a:r>
              <a:rPr lang="fr-FR" sz="1100" dirty="0" smtClean="0">
                <a:latin typeface="Arial Narrow" panose="020B0606020202030204" pitchFamily="34" charset="0"/>
                <a:ea typeface="Calibri" panose="020F0502020204030204" pitchFamily="34" charset="0"/>
                <a:cs typeface="Titillium Up" panose="00000500000000000000" pitchFamily="50" charset="0"/>
              </a:rPr>
              <a:t>.</a:t>
            </a:r>
          </a:p>
          <a:p>
            <a:pPr lvl="0" algn="just">
              <a:lnSpc>
                <a:spcPct val="115000"/>
              </a:lnSpc>
              <a:spcAft>
                <a:spcPts val="1000"/>
              </a:spcAft>
            </a:pPr>
            <a:r>
              <a:rPr lang="fr-FR" sz="1000" b="1" u="sng" spc="50" dirty="0">
                <a:solidFill>
                  <a:prstClr val="black"/>
                </a:solidFill>
                <a:latin typeface="Arial Narrow" panose="020B0606020202030204" pitchFamily="34" charset="0"/>
                <a:ea typeface="Calibri" panose="020F0502020204030204" pitchFamily="34" charset="0"/>
                <a:cs typeface="Century Gothic" panose="020B0502020202020204" pitchFamily="34" charset="0"/>
              </a:rPr>
              <a:t>Conditions d’implantation</a:t>
            </a:r>
            <a:endParaRPr lang="fr-FR" sz="1100" dirty="0">
              <a:solidFill>
                <a:prstClr val="black"/>
              </a:solidFill>
              <a:latin typeface="Titillium Up" panose="00000500000000000000" pitchFamily="50" charset="0"/>
              <a:ea typeface="Calibri" panose="020F0502020204030204" pitchFamily="34" charset="0"/>
              <a:cs typeface="Titillium Up" panose="00000500000000000000" pitchFamily="50" charset="0"/>
            </a:endParaRPr>
          </a:p>
          <a:p>
            <a:pPr marL="342900" lvl="0" indent="-342900" algn="just">
              <a:lnSpc>
                <a:spcPct val="115000"/>
              </a:lnSpc>
              <a:spcAft>
                <a:spcPts val="1000"/>
              </a:spcAft>
              <a:buFont typeface="Wingdings" panose="05000000000000000000" pitchFamily="2" charset="2"/>
              <a:buChar char=""/>
            </a:pPr>
            <a:r>
              <a:rPr lang="fr-FR" sz="1100" b="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Implantation des constructions par rapport aux voies et emprises publiques </a:t>
            </a:r>
            <a:endParaRPr lang="fr-FR" sz="1100" dirty="0">
              <a:solidFill>
                <a:prstClr val="black"/>
              </a:solidFill>
              <a:latin typeface="Titillium Up" panose="00000500000000000000" pitchFamily="50" charset="0"/>
              <a:ea typeface="Times New Roman" panose="02020603050405020304" pitchFamily="18" charset="0"/>
              <a:cs typeface="Titillium Up" panose="00000500000000000000" pitchFamily="50" charset="0"/>
            </a:endParaRPr>
          </a:p>
          <a:p>
            <a:pPr lvl="0" algn="just">
              <a:lnSpc>
                <a:spcPct val="115000"/>
              </a:lnSpc>
              <a:spcAft>
                <a:spcPts val="1000"/>
              </a:spcAft>
            </a:pPr>
            <a:r>
              <a:rPr lang="fr-FR" sz="1100" dirty="0">
                <a:solidFill>
                  <a:prstClr val="black"/>
                </a:solidFill>
                <a:latin typeface="Arial Narrow" panose="020B0606020202030204" pitchFamily="34" charset="0"/>
                <a:ea typeface="Calibri" panose="020F0502020204030204" pitchFamily="34" charset="0"/>
                <a:cs typeface="Titillium Up" panose="00000500000000000000" pitchFamily="50" charset="0"/>
              </a:rPr>
              <a:t>La cohérence de recul du bâti par rapport à l’existant devra être recherchée pour les nouvelles constructions, sauf pour des raisons d’optimisation énergétique mais aussi de contraintes techniques ou naturelles.</a:t>
            </a:r>
            <a:endParaRPr lang="fr-FR" sz="1100" dirty="0">
              <a:solidFill>
                <a:prstClr val="black"/>
              </a:solidFill>
              <a:latin typeface="Titillium Up" panose="00000500000000000000" pitchFamily="50" charset="0"/>
              <a:ea typeface="Calibri" panose="020F0502020204030204" pitchFamily="34" charset="0"/>
              <a:cs typeface="Titillium Up" panose="00000500000000000000" pitchFamily="50" charset="0"/>
            </a:endParaRPr>
          </a:p>
          <a:p>
            <a:pPr algn="just">
              <a:lnSpc>
                <a:spcPts val="1300"/>
              </a:lnSpc>
              <a:spcAft>
                <a:spcPts val="1000"/>
              </a:spcAft>
            </a:pP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000" b="1" spc="50" dirty="0">
                <a:latin typeface="Arial Narrow" panose="020B0606020202030204" pitchFamily="34" charset="0"/>
                <a:ea typeface="Calibri" panose="020F0502020204030204" pitchFamily="34" charset="0"/>
                <a:cs typeface="Century Gothic" panose="020B0502020202020204" pitchFamily="34" charset="0"/>
              </a:rPr>
              <a:t> </a:t>
            </a:r>
            <a:endParaRPr lang="fr-FR" sz="1100" dirty="0">
              <a:effectLst/>
              <a:latin typeface="Titillium Up" panose="00000500000000000000" pitchFamily="50" charset="0"/>
              <a:ea typeface="Calibri" panose="020F0502020204030204" pitchFamily="34" charset="0"/>
              <a:cs typeface="Titillium Up" panose="00000500000000000000" pitchFamily="50" charset="0"/>
            </a:endParaRPr>
          </a:p>
        </p:txBody>
      </p:sp>
      <p:sp>
        <p:nvSpPr>
          <p:cNvPr id="6" name="Rectangle 5"/>
          <p:cNvSpPr/>
          <p:nvPr/>
        </p:nvSpPr>
        <p:spPr>
          <a:xfrm>
            <a:off x="5082976" y="925606"/>
            <a:ext cx="3574381" cy="5091394"/>
          </a:xfrm>
          <a:prstGeom prst="rect">
            <a:avLst/>
          </a:prstGeom>
        </p:spPr>
        <p:txBody>
          <a:bodyPr wrap="square">
            <a:spAutoFit/>
          </a:bodyPr>
          <a:lstStyle/>
          <a:p>
            <a:pPr algn="just">
              <a:lnSpc>
                <a:spcPct val="115000"/>
              </a:lnSpc>
              <a:spcAft>
                <a:spcPts val="1000"/>
              </a:spcAft>
            </a:pPr>
            <a:r>
              <a:rPr lang="fr-FR" sz="1100" dirty="0" smtClean="0">
                <a:latin typeface="Arial Narrow" panose="020B0606020202030204" pitchFamily="34" charset="0"/>
                <a:ea typeface="Calibri" panose="020F0502020204030204" pitchFamily="34" charset="0"/>
                <a:cs typeface="Titillium Up" panose="00000500000000000000" pitchFamily="50" charset="0"/>
              </a:rPr>
              <a:t>Au </a:t>
            </a:r>
            <a:r>
              <a:rPr lang="fr-FR" sz="1100" dirty="0">
                <a:latin typeface="Arial Narrow" panose="020B0606020202030204" pitchFamily="34" charset="0"/>
                <a:ea typeface="Calibri" panose="020F0502020204030204" pitchFamily="34" charset="0"/>
                <a:cs typeface="Titillium Up" panose="00000500000000000000" pitchFamily="50" charset="0"/>
              </a:rPr>
              <a:t>sein du secteur </a:t>
            </a:r>
            <a:r>
              <a:rPr lang="fr-FR" sz="1100" dirty="0" err="1">
                <a:latin typeface="Arial Narrow" panose="020B0606020202030204" pitchFamily="34" charset="0"/>
                <a:ea typeface="Calibri" panose="020F0502020204030204" pitchFamily="34" charset="0"/>
                <a:cs typeface="Titillium Up" panose="00000500000000000000" pitchFamily="50" charset="0"/>
              </a:rPr>
              <a:t>Ner</a:t>
            </a:r>
            <a:r>
              <a:rPr lang="fr-FR" sz="1100" dirty="0">
                <a:latin typeface="Arial Narrow" panose="020B0606020202030204" pitchFamily="34" charset="0"/>
                <a:ea typeface="Calibri" panose="020F0502020204030204" pitchFamily="34" charset="0"/>
                <a:cs typeface="Titillium Up" panose="00000500000000000000" pitchFamily="50" charset="0"/>
              </a:rPr>
              <a:t>, les constructions et les installations doivent être implantées avec un recul de 5 m minimum depuis l’alignement des voies et emprises publiques.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De plus, les constructions et les installations sont implantées avec un recul minimum de 30 mètres depuis l’axe de l’A10.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342900" lvl="0" indent="-342900" algn="just">
              <a:lnSpc>
                <a:spcPct val="115000"/>
              </a:lnSpc>
              <a:spcAft>
                <a:spcPts val="1000"/>
              </a:spcAft>
              <a:buFont typeface="Symbol" panose="05050102010706020507" pitchFamily="18" charset="2"/>
              <a:buChar char=""/>
            </a:pPr>
            <a:r>
              <a:rPr lang="fr-FR" sz="1000" b="1" u="sng" spc="50" dirty="0">
                <a:latin typeface="Arial Narrow" panose="020B0606020202030204" pitchFamily="34" charset="0"/>
                <a:ea typeface="Calibri" panose="020F0502020204030204" pitchFamily="34" charset="0"/>
                <a:cs typeface="Century Gothic" panose="020B0502020202020204" pitchFamily="34" charset="0"/>
              </a:rPr>
              <a:t>implantation des constructions par rapport aux limites séparatives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Au sein du secteur </a:t>
            </a:r>
            <a:r>
              <a:rPr lang="fr-FR" sz="1100" dirty="0" err="1">
                <a:latin typeface="Arial Narrow" panose="020B0606020202030204" pitchFamily="34" charset="0"/>
                <a:ea typeface="Calibri" panose="020F0502020204030204" pitchFamily="34" charset="0"/>
                <a:cs typeface="Titillium Up" panose="00000500000000000000" pitchFamily="50" charset="0"/>
              </a:rPr>
              <a:t>Ner</a:t>
            </a:r>
            <a:r>
              <a:rPr lang="fr-FR" sz="1100" dirty="0">
                <a:latin typeface="Arial Narrow" panose="020B0606020202030204" pitchFamily="34" charset="0"/>
                <a:ea typeface="Calibri" panose="020F0502020204030204" pitchFamily="34" charset="0"/>
                <a:cs typeface="Titillium Up" panose="00000500000000000000" pitchFamily="50" charset="0"/>
              </a:rPr>
              <a:t>, toute construction nouvelle et installation doivent être implantées soit en limites séparatives, soit avec un recul au moins égal à 3 mètres.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Exceptions : Une implantation différente peut être accordée en cas d’impossibilité technique de respecter la règle définie précédemment, cette impossibilité devant être liée à la géographie naturelle du terrain ou à la configuration parcellaire.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000" b="1" u="sng" spc="50" dirty="0">
                <a:latin typeface="Arial Narrow" panose="020B0606020202030204" pitchFamily="34" charset="0"/>
                <a:ea typeface="Calibri" panose="020F0502020204030204" pitchFamily="34" charset="0"/>
                <a:cs typeface="Century Gothic" panose="020B0502020202020204" pitchFamily="34" charset="0"/>
              </a:rPr>
              <a:t>Architecture et aspect extérieur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342900" lvl="0" indent="-342900" algn="just">
              <a:lnSpc>
                <a:spcPct val="115000"/>
              </a:lnSpc>
              <a:spcAft>
                <a:spcPts val="1000"/>
              </a:spcAft>
              <a:buFont typeface="Wingdings" panose="05000000000000000000" pitchFamily="2" charset="2"/>
              <a:buChar char=""/>
            </a:pPr>
            <a:r>
              <a:rPr lang="fr-FR" sz="1100" b="1" dirty="0">
                <a:latin typeface="Arial Narrow" panose="020B0606020202030204" pitchFamily="34" charset="0"/>
                <a:ea typeface="Times New Roman" panose="02020603050405020304" pitchFamily="18" charset="0"/>
                <a:cs typeface="Arial" panose="020B0604020202020204" pitchFamily="34" charset="0"/>
              </a:rPr>
              <a:t>Architecture générale des nouvelles constructions ou réfection </a:t>
            </a:r>
            <a:endParaRPr lang="fr-FR" sz="1100" dirty="0">
              <a:latin typeface="Titillium Up" panose="00000500000000000000" pitchFamily="50" charset="0"/>
              <a:ea typeface="Times New Roman" panose="02020603050405020304" pitchFamily="18"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travaux portant sur des édifices anciens représentatifs de l'architecture traditionnelle locale doivent se faire dans le respect de leur intégrité et leur caractère : dimension des ouvertures, volumétrie, matériaux</a:t>
            </a:r>
            <a:r>
              <a:rPr lang="fr-FR" sz="1100" dirty="0" smtClean="0">
                <a:latin typeface="Arial Narrow" panose="020B0606020202030204" pitchFamily="34" charset="0"/>
                <a:ea typeface="Calibri" panose="020F0502020204030204" pitchFamily="34" charset="0"/>
                <a:cs typeface="Titillium Up" panose="00000500000000000000" pitchFamily="50" charset="0"/>
              </a:rPr>
              <a:t>…</a:t>
            </a:r>
            <a:endParaRPr lang="fr-FR" sz="1100" dirty="0">
              <a:latin typeface="Titillium Up" panose="00000500000000000000" pitchFamily="50" charset="0"/>
              <a:ea typeface="Calibri" panose="020F0502020204030204" pitchFamily="34" charset="0"/>
              <a:cs typeface="Titillium Up" panose="00000500000000000000" pitchFamily="50" charset="0"/>
            </a:endParaRPr>
          </a:p>
        </p:txBody>
      </p:sp>
    </p:spTree>
    <p:extLst>
      <p:ext uri="{BB962C8B-B14F-4D97-AF65-F5344CB8AC3E}">
        <p14:creationId xmlns:p14="http://schemas.microsoft.com/office/powerpoint/2010/main" val="283802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a:latin typeface="Arial Narrow" panose="020B0606020202030204" pitchFamily="34" charset="0"/>
              </a:rPr>
              <a:t>2</a:t>
            </a:r>
            <a:r>
              <a:rPr lang="fr-FR" sz="2000" dirty="0" smtClean="0">
                <a:latin typeface="Arial Narrow" panose="020B0606020202030204" pitchFamily="34" charset="0"/>
              </a:rPr>
              <a:t>.3 </a:t>
            </a:r>
            <a:r>
              <a:rPr lang="fr-FR" sz="2000" dirty="0">
                <a:latin typeface="Arial Narrow" panose="020B0606020202030204" pitchFamily="34" charset="0"/>
              </a:rPr>
              <a:t>– </a:t>
            </a:r>
            <a:r>
              <a:rPr lang="fr-FR" sz="2000" dirty="0" smtClean="0">
                <a:latin typeface="Arial Narrow" panose="020B0606020202030204" pitchFamily="34" charset="0"/>
              </a:rPr>
              <a:t>Le règlement écrit secteur </a:t>
            </a:r>
            <a:r>
              <a:rPr lang="fr-FR" sz="2000" dirty="0" err="1" smtClean="0">
                <a:latin typeface="Arial Narrow" panose="020B0606020202030204" pitchFamily="34" charset="0"/>
              </a:rPr>
              <a:t>Ner</a:t>
            </a:r>
            <a:endParaRPr lang="fr-FR" sz="2000" dirty="0">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9" name="AutoShape 2" descr="LOGO IL CUBO"/>
          <p:cNvSpPr>
            <a:spLocks noChangeAspect="1" noChangeArrowheads="1"/>
          </p:cNvSpPr>
          <p:nvPr/>
        </p:nvSpPr>
        <p:spPr bwMode="auto">
          <a:xfrm>
            <a:off x="28574" y="882650"/>
            <a:ext cx="4471418"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lgn="just">
              <a:lnSpc>
                <a:spcPct val="115000"/>
              </a:lnSpc>
              <a:spcAft>
                <a:spcPts val="1000"/>
              </a:spcAft>
            </a:pPr>
            <a:r>
              <a:rPr lang="fr-FR" sz="1100" dirty="0" smtClean="0">
                <a:solidFill>
                  <a:prstClr val="black"/>
                </a:solidFill>
                <a:latin typeface="Arial Narrow" panose="020B0606020202030204" pitchFamily="34" charset="0"/>
                <a:ea typeface="Calibri" panose="020F0502020204030204" pitchFamily="34" charset="0"/>
                <a:cs typeface="Titillium Up" panose="00000500000000000000" pitchFamily="50" charset="0"/>
              </a:rPr>
              <a:t>Afin de conserver le caractère architectural et patrimonial existant, les constructions nouvelles et les réfections devront avoir une qualité architecturale proche de celle existante. </a:t>
            </a:r>
            <a:endParaRPr lang="fr-FR" sz="1100" dirty="0" smtClean="0">
              <a:solidFill>
                <a:prstClr val="black"/>
              </a:solidFill>
              <a:latin typeface="Titillium Up" panose="00000500000000000000" pitchFamily="50" charset="0"/>
              <a:ea typeface="Calibri" panose="020F0502020204030204" pitchFamily="34" charset="0"/>
              <a:cs typeface="Titillium Up" panose="00000500000000000000" pitchFamily="50" charset="0"/>
            </a:endParaRPr>
          </a:p>
          <a:p>
            <a:pPr lvl="0" algn="just">
              <a:lnSpc>
                <a:spcPct val="115000"/>
              </a:lnSpc>
              <a:spcAft>
                <a:spcPts val="1000"/>
              </a:spcAft>
            </a:pPr>
            <a:r>
              <a:rPr lang="fr-FR" sz="1100" dirty="0" smtClean="0">
                <a:solidFill>
                  <a:prstClr val="black"/>
                </a:solidFill>
                <a:latin typeface="Arial Narrow" panose="020B0606020202030204" pitchFamily="34" charset="0"/>
                <a:ea typeface="Calibri" panose="020F0502020204030204" pitchFamily="34" charset="0"/>
                <a:cs typeface="Titillium Up" panose="00000500000000000000" pitchFamily="50" charset="0"/>
              </a:rPr>
              <a:t>Ainsi, la pierre naturelle du tuffeau ou similaire ponctuera et soulignera l’aspect esthétique des constructions.</a:t>
            </a:r>
            <a:endParaRPr lang="fr-FR" sz="1100" dirty="0" smtClean="0">
              <a:solidFill>
                <a:prstClr val="black"/>
              </a:solidFill>
              <a:latin typeface="Titillium Up" panose="00000500000000000000" pitchFamily="50" charset="0"/>
              <a:ea typeface="Calibri" panose="020F0502020204030204" pitchFamily="34" charset="0"/>
              <a:cs typeface="Titillium Up" panose="00000500000000000000" pitchFamily="50" charset="0"/>
            </a:endParaRPr>
          </a:p>
          <a:p>
            <a:pPr lvl="0" algn="just">
              <a:lnSpc>
                <a:spcPct val="115000"/>
              </a:lnSpc>
              <a:spcAft>
                <a:spcPts val="1000"/>
              </a:spcAft>
            </a:pPr>
            <a:r>
              <a:rPr lang="fr-FR" sz="1100" dirty="0" smtClean="0">
                <a:solidFill>
                  <a:prstClr val="black"/>
                </a:solidFill>
                <a:latin typeface="Arial Narrow" panose="020B0606020202030204" pitchFamily="34" charset="0"/>
                <a:ea typeface="Calibri" panose="020F0502020204030204" pitchFamily="34" charset="0"/>
                <a:cs typeface="Titillium Up" panose="00000500000000000000" pitchFamily="50" charset="0"/>
              </a:rPr>
              <a:t>L’échelle architecturale, l’unité d’aspect et l'arrangement des niveaux des rez-de-chaussée avec le bâti existant seront recherchés.</a:t>
            </a:r>
          </a:p>
          <a:p>
            <a:pPr lvl="0" algn="just">
              <a:lnSpc>
                <a:spcPct val="115000"/>
              </a:lnSpc>
              <a:spcAft>
                <a:spcPts val="1000"/>
              </a:spcAft>
            </a:pPr>
            <a:endParaRPr lang="fr-FR" sz="1100" dirty="0">
              <a:solidFill>
                <a:prstClr val="black"/>
              </a:solidFill>
              <a:latin typeface="Titillium Up" panose="00000500000000000000" pitchFamily="50" charset="0"/>
              <a:ea typeface="Calibri" panose="020F0502020204030204" pitchFamily="34" charset="0"/>
              <a:cs typeface="Titillium Up" panose="00000500000000000000" pitchFamily="50" charset="0"/>
            </a:endParaRPr>
          </a:p>
        </p:txBody>
      </p:sp>
      <p:sp>
        <p:nvSpPr>
          <p:cNvPr id="10" name="Rectangle 9"/>
          <p:cNvSpPr/>
          <p:nvPr/>
        </p:nvSpPr>
        <p:spPr>
          <a:xfrm>
            <a:off x="-2745" y="2520599"/>
            <a:ext cx="4572000" cy="2861745"/>
          </a:xfrm>
          <a:prstGeom prst="rect">
            <a:avLst/>
          </a:prstGeom>
        </p:spPr>
        <p:txBody>
          <a:bodyPr>
            <a:spAutoFit/>
          </a:bodyPr>
          <a:lstStyle/>
          <a:p>
            <a:pPr marL="342900" lvl="0" indent="-342900" algn="just">
              <a:lnSpc>
                <a:spcPct val="115000"/>
              </a:lnSpc>
              <a:spcAft>
                <a:spcPts val="1000"/>
              </a:spcAft>
              <a:buFont typeface="Wingdings" panose="05000000000000000000" pitchFamily="2" charset="2"/>
              <a:buChar char=""/>
            </a:pPr>
            <a:r>
              <a:rPr lang="fr-FR" sz="1100" b="1" dirty="0">
                <a:latin typeface="Arial Narrow" panose="020B0606020202030204" pitchFamily="34" charset="0"/>
                <a:ea typeface="Times New Roman" panose="02020603050405020304" pitchFamily="18" charset="0"/>
                <a:cs typeface="Arial" panose="020B0604020202020204" pitchFamily="34" charset="0"/>
              </a:rPr>
              <a:t>Toiture</a:t>
            </a:r>
            <a:endParaRPr lang="fr-FR" sz="1100" dirty="0">
              <a:latin typeface="Titillium Up" panose="00000500000000000000" pitchFamily="50" charset="0"/>
              <a:ea typeface="Times New Roman" panose="02020603050405020304" pitchFamily="18" charset="0"/>
              <a:cs typeface="Titillium Up" panose="00000500000000000000" pitchFamily="50" charset="0"/>
            </a:endParaRPr>
          </a:p>
          <a:p>
            <a:pPr algn="just">
              <a:lnSpc>
                <a:spcPct val="115000"/>
              </a:lnSpc>
              <a:spcAft>
                <a:spcPts val="10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dispositions relatives aux pentes et à la nature de la toiture ne s’imposent pas à une construction nouvelle inférieure à 20m²</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04000"/>
              </a:lnSpc>
              <a:spcAft>
                <a:spcPts val="0"/>
              </a:spcAft>
            </a:pPr>
            <a:r>
              <a:rPr lang="fr-FR" sz="1200" b="1" dirty="0">
                <a:highlight>
                  <a:srgbClr val="FFFF00"/>
                </a:highlight>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342900" lvl="0" indent="-342900" algn="just">
              <a:lnSpc>
                <a:spcPct val="104000"/>
              </a:lnSpc>
              <a:spcAft>
                <a:spcPts val="0"/>
              </a:spcAft>
              <a:buFont typeface="Wingdings" panose="05000000000000000000" pitchFamily="2" charset="2"/>
              <a:buChar char=""/>
            </a:pPr>
            <a:r>
              <a:rPr lang="fr-FR" sz="1100" b="1" dirty="0">
                <a:latin typeface="Arial Narrow" panose="020B0606020202030204" pitchFamily="34" charset="0"/>
                <a:ea typeface="Calibri" panose="020F0502020204030204" pitchFamily="34" charset="0"/>
                <a:cs typeface="Wingdings" panose="05000000000000000000" pitchFamily="2" charset="2"/>
              </a:rPr>
              <a:t>Pentes de toitures</a:t>
            </a:r>
            <a:r>
              <a:rPr lang="fr-FR" sz="1100" b="1" dirty="0">
                <a:latin typeface="Arial Narrow" panose="020B0606020202030204" pitchFamily="34" charset="0"/>
                <a:ea typeface="Calibri" panose="020F0502020204030204" pitchFamily="34" charset="0"/>
                <a:cs typeface="Calibri" panose="020F0502020204030204" pitchFamily="34" charset="0"/>
              </a:rPr>
              <a:t> </a:t>
            </a:r>
            <a:r>
              <a:rPr lang="fr-FR" sz="1100" b="1" dirty="0">
                <a:latin typeface="Arial Narrow" panose="020B0606020202030204" pitchFamily="34" charset="0"/>
                <a:ea typeface="Calibri" panose="020F0502020204030204" pitchFamily="34" charset="0"/>
                <a:cs typeface="Wingdings" panose="05000000000000000000" pitchFamily="2" charset="2"/>
              </a:rPr>
              <a:t>:</a:t>
            </a:r>
            <a:endParaRPr lang="fr-FR" sz="1100" dirty="0">
              <a:latin typeface="Titillium Up" panose="00000500000000000000" pitchFamily="50" charset="0"/>
              <a:ea typeface="Calibri" panose="020F0502020204030204" pitchFamily="34" charset="0"/>
              <a:cs typeface="Wingdings" panose="05000000000000000000" pitchFamily="2" charset="2"/>
            </a:endParaRPr>
          </a:p>
          <a:p>
            <a:pPr marL="90170" marR="33020" algn="just">
              <a:lnSpc>
                <a:spcPct val="99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La forme générale et les proportions du toit, les pentes et les versants doivent être en harmonie avec les toits environnants et être réalisés suivant les règles de l’art.</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algn="just">
              <a:lnSpc>
                <a:spcPts val="1200"/>
              </a:lnSpc>
              <a:spcBef>
                <a:spcPts val="7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020"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toitures et couvertures des constructions nouvelles auront une pente supérieure à 40°.</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algn="just">
              <a:lnSpc>
                <a:spcPts val="1200"/>
              </a:lnSpc>
              <a:spcBef>
                <a:spcPts val="7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ct val="99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Il est fait exception à cette règle pour les annexes, appentis, abris de jardin, vérandas, tous bâtiments agricoles, économiques et les équipements publics et d’intérêt public.</a:t>
            </a:r>
            <a:endParaRPr lang="fr-FR" sz="1100" dirty="0">
              <a:effectLst/>
              <a:latin typeface="Titillium Up" panose="00000500000000000000" pitchFamily="50" charset="0"/>
              <a:ea typeface="Calibri" panose="020F0502020204030204" pitchFamily="34" charset="0"/>
              <a:cs typeface="Titillium Up" panose="00000500000000000000" pitchFamily="50" charset="0"/>
            </a:endParaRPr>
          </a:p>
        </p:txBody>
      </p:sp>
      <p:sp>
        <p:nvSpPr>
          <p:cNvPr id="11" name="Rectangle 10"/>
          <p:cNvSpPr/>
          <p:nvPr/>
        </p:nvSpPr>
        <p:spPr>
          <a:xfrm>
            <a:off x="4487765" y="882650"/>
            <a:ext cx="4180114" cy="5607945"/>
          </a:xfrm>
          <a:prstGeom prst="rect">
            <a:avLst/>
          </a:prstGeom>
        </p:spPr>
        <p:txBody>
          <a:bodyPr wrap="square">
            <a:spAutoFit/>
          </a:bodyPr>
          <a:lstStyle/>
          <a:p>
            <a:pPr marL="342900" lvl="0" indent="-342900" algn="just">
              <a:lnSpc>
                <a:spcPct val="104000"/>
              </a:lnSpc>
              <a:spcAft>
                <a:spcPts val="0"/>
              </a:spcAft>
              <a:buFont typeface="Wingdings" panose="05000000000000000000" pitchFamily="2" charset="2"/>
              <a:buChar char=""/>
            </a:pPr>
            <a:r>
              <a:rPr lang="fr-FR" sz="1100" b="1" dirty="0">
                <a:latin typeface="Arial Narrow" panose="020B0606020202030204" pitchFamily="34" charset="0"/>
                <a:ea typeface="Calibri" panose="020F0502020204030204" pitchFamily="34" charset="0"/>
                <a:cs typeface="Wingdings" panose="05000000000000000000" pitchFamily="2" charset="2"/>
              </a:rPr>
              <a:t>Couverture et ouverture des toitures </a:t>
            </a:r>
            <a:endParaRPr lang="fr-FR" sz="1100" dirty="0">
              <a:latin typeface="Titillium Up" panose="00000500000000000000" pitchFamily="50" charset="0"/>
              <a:ea typeface="Calibri" panose="020F0502020204030204" pitchFamily="34" charset="0"/>
              <a:cs typeface="Wingdings" panose="05000000000000000000" pitchFamily="2" charset="2"/>
            </a:endParaRPr>
          </a:p>
          <a:p>
            <a:pPr marL="90170" algn="just">
              <a:lnSpc>
                <a:spcPts val="1200"/>
              </a:lnSpc>
              <a:spcBef>
                <a:spcPts val="7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4290" algn="just">
              <a:lnSpc>
                <a:spcPct val="99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matériaux de couverture pour toutes les constructions à usage d’habitation et les annexes sont l’ardoise naturelle ou artificielle, ainsi que la tuile plate.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4925"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L’ardoise naturelle ou artificielle sera rectangulaire (environ 30 à 40 ardoises au m2). La pose losangée est interdite.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L’ardoise artificielle sera de couleur ardoise et pour en garantir son aspect dans la durée, elle sera teintée dans la masse.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ts val="1260"/>
              </a:lnSpc>
              <a:spcBef>
                <a:spcPts val="2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La tuile plate (environ 60 à 70  tuiles au m2) sera de teinte ocre rouge et d’aspect vieilli.</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algn="just">
              <a:lnSpc>
                <a:spcPts val="1200"/>
              </a:lnSpc>
              <a:spcBef>
                <a:spcPts val="5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La modification des </a:t>
            </a: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toitures ou couvertures des constructions existantes devra se faire en ardoise ou en tuile plate suivant les prescriptions ci-dessus énoncées</a:t>
            </a:r>
            <a:r>
              <a:rPr lang="fr-FR" sz="1100" dirty="0">
                <a:latin typeface="Arial Narrow" panose="020B0606020202030204" pitchFamily="34" charset="0"/>
                <a:ea typeface="Calibri" panose="020F0502020204030204" pitchFamily="34" charset="0"/>
                <a:cs typeface="Titillium Up" panose="00000500000000000000" pitchFamily="50" charset="0"/>
              </a:rPr>
              <a:t>.</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ts val="1270"/>
              </a:lnSpc>
              <a:spcBef>
                <a:spcPts val="1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ts val="1270"/>
              </a:lnSpc>
              <a:spcBef>
                <a:spcPts val="10"/>
              </a:spcBef>
              <a:spcAft>
                <a:spcPts val="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La fenêtre de toit est considérée comme un accessoire d’un usage limité en nombre et en surface.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algn="just">
              <a:lnSpc>
                <a:spcPct val="115000"/>
              </a:lnSpc>
              <a:spcAft>
                <a:spcPts val="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201295" algn="just">
              <a:lnSpc>
                <a:spcPct val="115000"/>
              </a:lnSpc>
              <a:spcBef>
                <a:spcPts val="155"/>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matériaux pour les toitures des bâtiments agricoles ou économiques sont les suivants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ts val="1270"/>
              </a:lnSpc>
              <a:spcBef>
                <a:spcPts val="10"/>
              </a:spcBef>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L’ardoise naturelle ou artificielle rectangulaire (environ 30 à 40 ardoises au m2). La pose losangée est interdite.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ts val="127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L’ardoise artificielle sera de couleur ardoise et pour en garantir son aspect dans la durée, elle sera teintée dans la masse.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33655" algn="just">
              <a:lnSpc>
                <a:spcPts val="127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La tuile plate (environ 40 à 50   tuiles au m2)   de teinte ocre rouge et d’aspect vieilli.</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51435" algn="just">
              <a:lnSpc>
                <a:spcPts val="124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La tôle métallique  traitée  en surface afin d’éliminer les effets de brillance et de couleur ardoise.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marL="90170" marR="434975" algn="just">
              <a:lnSpc>
                <a:spcPct val="115000"/>
              </a:lnSpc>
              <a:spcAft>
                <a:spcPts val="0"/>
              </a:spcAft>
            </a:pPr>
            <a:r>
              <a:rPr lang="fr-FR" sz="1100" dirty="0">
                <a:latin typeface="Arial Narrow" panose="020B0606020202030204" pitchFamily="34" charset="0"/>
                <a:ea typeface="Calibri" panose="020F0502020204030204" pitchFamily="34" charset="0"/>
                <a:cs typeface="Titillium Up" panose="00000500000000000000" pitchFamily="50" charset="0"/>
              </a:rPr>
              <a:t>- </a:t>
            </a: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La tôle </a:t>
            </a:r>
            <a:r>
              <a:rPr lang="fr-FR" sz="1100" dirty="0" err="1">
                <a:solidFill>
                  <a:srgbClr val="000000"/>
                </a:solidFill>
                <a:latin typeface="Arial Narrow" panose="020B0606020202030204" pitchFamily="34" charset="0"/>
                <a:ea typeface="Calibri" panose="020F0502020204030204" pitchFamily="34" charset="0"/>
                <a:cs typeface="Titillium Up" panose="00000500000000000000" pitchFamily="50" charset="0"/>
              </a:rPr>
              <a:t>fibro</a:t>
            </a: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-ondulée mat, teintée dans la masse, de couleur ardoise.</a:t>
            </a:r>
            <a:endParaRPr lang="fr-FR" sz="1100" dirty="0">
              <a:effectLst/>
              <a:latin typeface="Titillium Up" panose="00000500000000000000" pitchFamily="50" charset="0"/>
              <a:ea typeface="Calibri" panose="020F0502020204030204" pitchFamily="34" charset="0"/>
              <a:cs typeface="Titillium Up" panose="00000500000000000000" pitchFamily="50" charset="0"/>
            </a:endParaRPr>
          </a:p>
        </p:txBody>
      </p:sp>
    </p:spTree>
    <p:extLst>
      <p:ext uri="{BB962C8B-B14F-4D97-AF65-F5344CB8AC3E}">
        <p14:creationId xmlns:p14="http://schemas.microsoft.com/office/powerpoint/2010/main" val="819781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a:latin typeface="Arial Narrow" panose="020B0606020202030204" pitchFamily="34" charset="0"/>
              </a:rPr>
              <a:t>2</a:t>
            </a:r>
            <a:r>
              <a:rPr lang="fr-FR" sz="2000" dirty="0" smtClean="0">
                <a:latin typeface="Arial Narrow" panose="020B0606020202030204" pitchFamily="34" charset="0"/>
              </a:rPr>
              <a:t>.3 </a:t>
            </a:r>
            <a:r>
              <a:rPr lang="fr-FR" sz="2000" dirty="0">
                <a:latin typeface="Arial Narrow" panose="020B0606020202030204" pitchFamily="34" charset="0"/>
              </a:rPr>
              <a:t>– </a:t>
            </a:r>
            <a:r>
              <a:rPr lang="fr-FR" sz="2000" dirty="0" smtClean="0">
                <a:latin typeface="Arial Narrow" panose="020B0606020202030204" pitchFamily="34" charset="0"/>
              </a:rPr>
              <a:t>Le règlement écrit secteur </a:t>
            </a:r>
            <a:r>
              <a:rPr lang="fr-FR" sz="2000" dirty="0" err="1" smtClean="0">
                <a:latin typeface="Arial Narrow" panose="020B0606020202030204" pitchFamily="34" charset="0"/>
              </a:rPr>
              <a:t>Ner</a:t>
            </a:r>
            <a:endParaRPr lang="fr-FR" sz="2000" dirty="0">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3" name="Rectangle 2"/>
          <p:cNvSpPr/>
          <p:nvPr/>
        </p:nvSpPr>
        <p:spPr>
          <a:xfrm>
            <a:off x="2436" y="837848"/>
            <a:ext cx="4499992" cy="4262192"/>
          </a:xfrm>
          <a:prstGeom prst="rect">
            <a:avLst/>
          </a:prstGeom>
        </p:spPr>
        <p:txBody>
          <a:bodyPr wrap="square">
            <a:spAutoFit/>
          </a:bodyPr>
          <a:lstStyle/>
          <a:p>
            <a:pPr marL="342900" lvl="0" indent="-342900" algn="just">
              <a:lnSpc>
                <a:spcPct val="104000"/>
              </a:lnSpc>
              <a:spcAft>
                <a:spcPts val="0"/>
              </a:spcAft>
              <a:buFont typeface="Wingdings" panose="05000000000000000000" pitchFamily="2" charset="2"/>
              <a:buChar char=""/>
            </a:pPr>
            <a:r>
              <a:rPr lang="fr-FR" sz="1100" b="1" dirty="0">
                <a:solidFill>
                  <a:srgbClr val="000000"/>
                </a:solidFill>
                <a:latin typeface="Arial Narrow" panose="020B0606020202030204" pitchFamily="34" charset="0"/>
                <a:ea typeface="Calibri" panose="020F0502020204030204" pitchFamily="34" charset="0"/>
                <a:cs typeface="Wingdings" panose="05000000000000000000" pitchFamily="2" charset="2"/>
              </a:rPr>
              <a:t>Lucarnes</a:t>
            </a:r>
            <a:r>
              <a:rPr lang="fr-FR" sz="1100" b="1" dirty="0">
                <a:solidFill>
                  <a:srgbClr val="000000"/>
                </a:solidFill>
                <a:latin typeface="Arial Narrow" panose="020B0606020202030204" pitchFamily="34" charset="0"/>
                <a:ea typeface="Calibri" panose="020F0502020204030204" pitchFamily="34" charset="0"/>
                <a:cs typeface="Calibri" panose="020F0502020204030204" pitchFamily="34" charset="0"/>
              </a:rPr>
              <a:t> </a:t>
            </a:r>
            <a:endParaRPr lang="fr-FR" sz="1100" dirty="0">
              <a:latin typeface="Titillium Up" panose="00000500000000000000" pitchFamily="50" charset="0"/>
              <a:ea typeface="Calibri" panose="020F0502020204030204" pitchFamily="34" charset="0"/>
              <a:cs typeface="Wingdings" panose="05000000000000000000" pitchFamily="2" charset="2"/>
            </a:endParaRPr>
          </a:p>
          <a:p>
            <a:pPr algn="just">
              <a:lnSpc>
                <a:spcPct val="115000"/>
              </a:lnSpc>
              <a:spcAft>
                <a:spcPts val="6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Les lucarnes sont par leur proportion, leur nombre et leur aspect en harmonie avec les toitures environnantes.</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Le style sera traditionnel local à deux pentes ou «Capucine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Les ouvertures réalisées ont la forme de rectangles plus hauts que larges, et de dimensions inférieures aux fenêtres éclairant les pièces principales en façade.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La largeur cumulée des lucarnes n'excèdera pas le 1/3 de la largeur de la façade correspondante.</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La pente des lucarnes devra être comprise entre 35 et 45°.</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1000"/>
              </a:spcAft>
            </a:pPr>
            <a:r>
              <a:rPr lang="fr-FR" sz="1100" dirty="0">
                <a:solidFill>
                  <a:srgbClr val="000000"/>
                </a:solidFill>
                <a:latin typeface="Arial Narrow" panose="020B0606020202030204" pitchFamily="34" charset="0"/>
                <a:ea typeface="Calibri" panose="020F0502020204030204" pitchFamily="34" charset="0"/>
                <a:cs typeface="Titillium Up" panose="00000500000000000000" pitchFamily="50" charset="0"/>
              </a:rPr>
              <a:t> </a:t>
            </a:r>
            <a:r>
              <a:rPr lang="fr-FR" sz="1100" b="1" dirty="0" smtClean="0">
                <a:latin typeface="Arial Narrow" panose="020B0606020202030204" pitchFamily="34" charset="0"/>
                <a:ea typeface="Times New Roman" panose="02020603050405020304" pitchFamily="18" charset="0"/>
                <a:cs typeface="Arial" panose="020B0604020202020204" pitchFamily="34" charset="0"/>
              </a:rPr>
              <a:t>Façades</a:t>
            </a:r>
            <a:endParaRPr lang="fr-FR" sz="1100" dirty="0">
              <a:latin typeface="Titillium Up" panose="00000500000000000000" pitchFamily="50" charset="0"/>
              <a:ea typeface="Times New Roman" panose="02020603050405020304" pitchFamily="18" charset="0"/>
              <a:cs typeface="Titillium Up" panose="00000500000000000000" pitchFamily="50" charset="0"/>
            </a:endParaRPr>
          </a:p>
          <a:p>
            <a:pPr marL="342900" lvl="0" indent="-342900" algn="just">
              <a:lnSpc>
                <a:spcPct val="104000"/>
              </a:lnSpc>
              <a:spcAft>
                <a:spcPts val="0"/>
              </a:spcAft>
              <a:buFont typeface="Wingdings" panose="05000000000000000000" pitchFamily="2" charset="2"/>
              <a:buChar char=""/>
            </a:pPr>
            <a:r>
              <a:rPr lang="fr-FR" sz="1100" b="1" dirty="0" smtClean="0">
                <a:latin typeface="Arial Narrow" panose="020B0606020202030204" pitchFamily="34" charset="0"/>
                <a:ea typeface="Calibri" panose="020F0502020204030204" pitchFamily="34" charset="0"/>
                <a:cs typeface="Wingdings" panose="05000000000000000000" pitchFamily="2" charset="2"/>
              </a:rPr>
              <a:t>Aspect </a:t>
            </a:r>
            <a:endParaRPr lang="fr-FR" sz="1100" dirty="0">
              <a:latin typeface="Titillium Up" panose="00000500000000000000" pitchFamily="50" charset="0"/>
              <a:ea typeface="Calibri" panose="020F0502020204030204" pitchFamily="34" charset="0"/>
              <a:cs typeface="Wingdings" panose="05000000000000000000" pitchFamily="2" charset="2"/>
            </a:endParaRPr>
          </a:p>
          <a:p>
            <a:pPr algn="just">
              <a:lnSpc>
                <a:spcPct val="115000"/>
              </a:lnSpc>
              <a:spcAft>
                <a:spcPts val="6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couleurs des façades doivent rester neutres.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latin typeface="Arial Narrow" panose="020B0606020202030204" pitchFamily="34" charset="0"/>
                <a:ea typeface="Calibri" panose="020F0502020204030204" pitchFamily="34" charset="0"/>
                <a:cs typeface="Titillium Up" panose="00000500000000000000" pitchFamily="50" charset="0"/>
              </a:rPr>
              <a:t>Les couleurs brillantes et le blanc pur sont interdits. </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latin typeface="Arial Narrow" panose="020B0606020202030204" pitchFamily="34" charset="0"/>
                <a:ea typeface="Calibri" panose="020F0502020204030204" pitchFamily="34" charset="0"/>
                <a:cs typeface="Titillium Up" panose="00000500000000000000" pitchFamily="50" charset="0"/>
              </a:rPr>
              <a:t>Il doit être recherché un traitement harmonieux de toutes les façades y compris de celles des annexes accolées ou proches du bâtiment principal.</a:t>
            </a:r>
            <a:endParaRPr lang="fr-FR" sz="1100" dirty="0">
              <a:latin typeface="Titillium Up" panose="00000500000000000000" pitchFamily="50" charset="0"/>
              <a:ea typeface="Calibri" panose="020F0502020204030204" pitchFamily="34" charset="0"/>
              <a:cs typeface="Titillium Up" panose="00000500000000000000" pitchFamily="50" charset="0"/>
            </a:endParaRPr>
          </a:p>
          <a:p>
            <a:pPr algn="just">
              <a:lnSpc>
                <a:spcPct val="115000"/>
              </a:lnSpc>
              <a:spcAft>
                <a:spcPts val="600"/>
              </a:spcAft>
            </a:pPr>
            <a:r>
              <a:rPr lang="fr-FR" sz="1100" dirty="0">
                <a:latin typeface="Arial Narrow" panose="020B0606020202030204" pitchFamily="34" charset="0"/>
                <a:ea typeface="Calibri" panose="020F0502020204030204" pitchFamily="34" charset="0"/>
                <a:cs typeface="Titillium Up" panose="00000500000000000000" pitchFamily="50" charset="0"/>
              </a:rPr>
              <a:t>L’emploi à nu, en parement extérieur de matériaux destinés à être enduits est interdit</a:t>
            </a:r>
            <a:r>
              <a:rPr lang="fr-FR" sz="1100" dirty="0">
                <a:solidFill>
                  <a:srgbClr val="00B050"/>
                </a:solidFill>
                <a:latin typeface="Arial Narrow" panose="020B0606020202030204" pitchFamily="34" charset="0"/>
                <a:ea typeface="Calibri" panose="020F0502020204030204" pitchFamily="34" charset="0"/>
                <a:cs typeface="Titillium Up" panose="00000500000000000000" pitchFamily="50" charset="0"/>
              </a:rPr>
              <a:t>, </a:t>
            </a:r>
            <a:endParaRPr lang="fr-FR" sz="1100" dirty="0">
              <a:effectLst/>
              <a:latin typeface="Titillium Up" panose="00000500000000000000" pitchFamily="50" charset="0"/>
              <a:ea typeface="Calibri" panose="020F0502020204030204" pitchFamily="34" charset="0"/>
              <a:cs typeface="Titillium Up" panose="00000500000000000000" pitchFamily="50" charset="0"/>
            </a:endParaRPr>
          </a:p>
        </p:txBody>
      </p:sp>
      <p:sp>
        <p:nvSpPr>
          <p:cNvPr id="14" name="Rectangle 10"/>
          <p:cNvSpPr>
            <a:spLocks noChangeArrowheads="1"/>
          </p:cNvSpPr>
          <p:nvPr/>
        </p:nvSpPr>
        <p:spPr bwMode="auto">
          <a:xfrm>
            <a:off x="1" y="4924605"/>
            <a:ext cx="4608512"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fr-FR" sz="1100" b="1"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Ouvertures</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Les formes et dimensions des ouvertures traditionnelles devront être conservées autant que possible.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Les ouvertures doivent être en harmonie avec l’aspect général de la façade du bâtiment et des constructions environnantes</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2"/>
          <p:cNvSpPr>
            <a:spLocks noChangeArrowheads="1"/>
          </p:cNvSpPr>
          <p:nvPr/>
        </p:nvSpPr>
        <p:spPr bwMode="auto">
          <a:xfrm>
            <a:off x="0" y="5874841"/>
            <a:ext cx="45730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Les coffres des volets roulants doivent rester invisibles de l’extérieur par une pose à l’intérieur du linteau ou demi-linteau</a:t>
            </a: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 </a:t>
            </a: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 à défaut ils seront soit dissimulés par un lambrequin, soit enduits.</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smtClean="0">
              <a:ln>
                <a:noFill/>
              </a:ln>
              <a:solidFill>
                <a:schemeClr val="tx1"/>
              </a:solidFill>
              <a:effectLst/>
            </a:endParaRPr>
          </a:p>
        </p:txBody>
      </p:sp>
      <p:sp>
        <p:nvSpPr>
          <p:cNvPr id="16" name="Rectangle 14"/>
          <p:cNvSpPr>
            <a:spLocks noChangeArrowheads="1"/>
          </p:cNvSpPr>
          <p:nvPr/>
        </p:nvSpPr>
        <p:spPr bwMode="auto">
          <a:xfrm>
            <a:off x="4536355" y="704370"/>
            <a:ext cx="4186808"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12604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endParaRPr kumimoji="0" lang="fr-FR" altLang="fr-FR" sz="1100" b="1"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1260475" algn="l"/>
              </a:tabLst>
            </a:pPr>
            <a:r>
              <a:rPr kumimoji="0" lang="fr-FR" altLang="fr-FR" sz="1100" b="1"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Arial" panose="020B0604020202020204" pitchFamily="34" charset="0"/>
              </a:rPr>
              <a:t>Clôtures </a:t>
            </a: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(hors clôtures agricoles et forestières)</a:t>
            </a:r>
            <a:r>
              <a:rPr kumimoji="0" lang="fr-FR" altLang="fr-FR" sz="1100" b="1"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Arial" panose="020B0604020202020204" pitchFamily="34" charset="0"/>
              </a:rPr>
              <a:t> - aménagement des abords</a:t>
            </a:r>
          </a:p>
          <a:p>
            <a:pPr marR="0" lvl="0" algn="just" defTabSz="914400" rtl="0" eaLnBrk="0" fontAlgn="base" latinLnBrk="0" hangingPunct="0">
              <a:lnSpc>
                <a:spcPct val="100000"/>
              </a:lnSpc>
              <a:spcBef>
                <a:spcPct val="0"/>
              </a:spcBef>
              <a:spcAft>
                <a:spcPct val="0"/>
              </a:spcAft>
              <a:buClrTx/>
              <a:buSzTx/>
              <a:tabLst>
                <a:tab pos="1260475" algn="l"/>
              </a:tabLst>
            </a:pPr>
            <a:endParaRPr kumimoji="0" lang="fr-FR" altLang="fr-FR" sz="12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Si elles sont nécessaires, les clôtures doivent présenter une simplicité d'aspect respectant l'environnement et le bâtiment, notamment au regard de ses particularités rurales et agricoles.</a:t>
            </a: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La clôture peut être constituée par :</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soit une haie vive ou taillée, composée d'espèces locales différentes à feuillage caduc, pouvant être doublée d’un grillage de couleur neutre (noir, gris ou vert foncé),</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soit un mur ou un muret enduit ou en pierres jointoyées. Le muret peut être surmonté d'un barreaudage, d’une grille ou d’un grillage ou doublé d'une haie.</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soit une grille ou un grillage de couleur neutre (noir, gris ou vert foncé) sur poteaux métalliques de même couleur ou bois ; doublé ou non d’une haie vive.</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1260475" algn="l"/>
              </a:tabLst>
            </a:pPr>
            <a:endPar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endParaRPr>
          </a:p>
          <a:p>
            <a:pPr marL="0" marR="0" lvl="0" indent="0" algn="just" defTabSz="914400" rtl="0" eaLnBrk="0" fontAlgn="base" latinLnBrk="0" hangingPunct="0">
              <a:lnSpc>
                <a:spcPct val="100000"/>
              </a:lnSpc>
              <a:spcBef>
                <a:spcPct val="0"/>
              </a:spcBef>
              <a:spcAft>
                <a:spcPct val="0"/>
              </a:spcAft>
              <a:buClrTx/>
              <a:buSzTx/>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La hauteur totale des clôtures ne doit pas excéder 1,80 mètre par rapport au niveau de la voie publique pour la partie implantée en bordure de cette voie et par rapport au terrain naturel pour les parties implantées sur les autres limites.</a:t>
            </a:r>
          </a:p>
          <a:p>
            <a:pPr marL="0" marR="0" lvl="0" indent="0" algn="just" defTabSz="914400" rtl="0" eaLnBrk="0" fontAlgn="base" latinLnBrk="0" hangingPunct="0">
              <a:lnSpc>
                <a:spcPct val="100000"/>
              </a:lnSpc>
              <a:spcBef>
                <a:spcPct val="0"/>
              </a:spcBef>
              <a:spcAft>
                <a:spcPct val="0"/>
              </a:spcAft>
              <a:buClrTx/>
              <a:buSzTx/>
              <a:tabLst>
                <a:tab pos="1260475" algn="l"/>
              </a:tabLst>
            </a:pP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La clôture de couleur vive est interdite.</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Les enceintes composées de murs en pierre ou maçonnés devront être préservées dans la mesure du possible. Seules des raisons techniques peuvent justifier d’y porter atteinte</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endPar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Au sein du secteur </a:t>
            </a:r>
            <a:r>
              <a:rPr kumimoji="0" lang="fr-FR" altLang="fr-FR" sz="1100" b="0" i="0" u="none" strike="noStrike" cap="none" normalizeH="0" baseline="0" dirty="0" err="1"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Ner</a:t>
            </a: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 les clôtures sont limitées à 2.00 mètres maximum sauf justifications liées à la sécurité.</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Titillium Up" panose="00000500000000000000" pitchFamily="50" charset="0"/>
              </a:rPr>
              <a:t>La clôture sera obligatoirement de type « grillage » de couleur foncée identique aux poteaux, doublée ou non par une haie champêtre.</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 </a:t>
            </a:r>
            <a:endParaRPr kumimoji="0" lang="fr-FR" altLang="fr-FR" sz="11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60475" algn="l"/>
              </a:tabLst>
            </a:pPr>
            <a:r>
              <a:rPr kumimoji="0" lang="fr-FR" altLang="fr-FR" sz="11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Les prescriptions concernant la mise en œuvre des clôtures au sein des corridors écologiques précisées dans l’OAP transversale sur les continuités écologiques doivent être prises en compte</a:t>
            </a:r>
            <a:r>
              <a:rPr kumimoji="0" lang="fr-FR" altLang="fr-FR" sz="12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Titillium Up" panose="00000500000000000000" pitchFamily="50" charset="0"/>
              </a:rPr>
              <a:t>.</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735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1800" dirty="0">
                <a:solidFill>
                  <a:schemeClr val="tx1"/>
                </a:solidFill>
                <a:latin typeface="Arial Narrow" panose="020B0606020202030204" pitchFamily="34" charset="0"/>
              </a:rPr>
              <a:t>Partie 2 – LA PRISE EN COMPTE </a:t>
            </a:r>
            <a:r>
              <a:rPr lang="fr-FR" sz="1800" dirty="0" smtClean="0">
                <a:solidFill>
                  <a:schemeClr val="tx1"/>
                </a:solidFill>
                <a:latin typeface="Arial Narrow" panose="020B0606020202030204" pitchFamily="34" charset="0"/>
              </a:rPr>
              <a:t>DU SITE </a:t>
            </a:r>
            <a:r>
              <a:rPr lang="fr-FR" sz="1800" dirty="0">
                <a:solidFill>
                  <a:schemeClr val="tx1"/>
                </a:solidFill>
                <a:latin typeface="Arial Narrow" panose="020B0606020202030204" pitchFamily="34" charset="0"/>
              </a:rPr>
              <a:t>DANS LE PLU ET PRINCIPES D’AMENAGEMENT</a:t>
            </a:r>
          </a:p>
          <a:p>
            <a:pPr algn="just"/>
            <a:r>
              <a:rPr lang="fr-FR" sz="2000" dirty="0" smtClean="0">
                <a:latin typeface="Arial Narrow" panose="020B0606020202030204" pitchFamily="34" charset="0"/>
              </a:rPr>
              <a:t>2.3 </a:t>
            </a:r>
            <a:r>
              <a:rPr lang="fr-FR" sz="2000" dirty="0">
                <a:latin typeface="Arial Narrow" panose="020B0606020202030204" pitchFamily="34" charset="0"/>
              </a:rPr>
              <a:t>– </a:t>
            </a:r>
            <a:r>
              <a:rPr lang="fr-FR" sz="2000" dirty="0" smtClean="0">
                <a:latin typeface="Arial Narrow" panose="020B0606020202030204" pitchFamily="34" charset="0"/>
              </a:rPr>
              <a:t>Le règlement écrit secteur </a:t>
            </a:r>
            <a:r>
              <a:rPr lang="fr-FR" sz="2000" dirty="0" err="1" smtClean="0">
                <a:latin typeface="Arial Narrow" panose="020B0606020202030204" pitchFamily="34" charset="0"/>
              </a:rPr>
              <a:t>Ner</a:t>
            </a:r>
            <a:endParaRPr lang="fr-FR" sz="2000" dirty="0">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pic>
        <p:nvPicPr>
          <p:cNvPr id="12" name="Image 11"/>
          <p:cNvPicPr>
            <a:picLocks noChangeAspect="1"/>
          </p:cNvPicPr>
          <p:nvPr/>
        </p:nvPicPr>
        <p:blipFill>
          <a:blip r:embed="rId4"/>
          <a:stretch>
            <a:fillRect/>
          </a:stretch>
        </p:blipFill>
        <p:spPr>
          <a:xfrm>
            <a:off x="1465897" y="1057378"/>
            <a:ext cx="6212206" cy="3724788"/>
          </a:xfrm>
          <a:prstGeom prst="rect">
            <a:avLst/>
          </a:prstGeom>
        </p:spPr>
      </p:pic>
    </p:spTree>
    <p:extLst>
      <p:ext uri="{BB962C8B-B14F-4D97-AF65-F5344CB8AC3E}">
        <p14:creationId xmlns:p14="http://schemas.microsoft.com/office/powerpoint/2010/main" val="650466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42252" y="-3333658"/>
            <a:ext cx="794466" cy="7678970"/>
          </a:xfrm>
          <a:solidFill>
            <a:schemeClr val="bg2">
              <a:lumMod val="90000"/>
            </a:schemeClr>
          </a:solidFill>
        </p:spPr>
        <p:txBody>
          <a:bodyPr vert="vert"/>
          <a:lstStyle/>
          <a:p>
            <a:pPr algn="just"/>
            <a:r>
              <a:rPr lang="fr-FR" sz="2000" dirty="0">
                <a:solidFill>
                  <a:schemeClr val="tx1"/>
                </a:solidFill>
                <a:latin typeface="Arial Narrow" panose="020B0606020202030204" pitchFamily="34" charset="0"/>
              </a:rPr>
              <a:t>Partie </a:t>
            </a:r>
            <a:r>
              <a:rPr lang="fr-FR" sz="2000" dirty="0" smtClean="0">
                <a:solidFill>
                  <a:schemeClr val="tx1"/>
                </a:solidFill>
                <a:latin typeface="Arial Narrow" panose="020B0606020202030204" pitchFamily="34" charset="0"/>
              </a:rPr>
              <a:t>3 </a:t>
            </a:r>
            <a:r>
              <a:rPr lang="fr-FR" sz="2000" dirty="0">
                <a:solidFill>
                  <a:schemeClr val="tx1"/>
                </a:solidFill>
                <a:latin typeface="Arial Narrow" panose="020B0606020202030204" pitchFamily="34" charset="0"/>
              </a:rPr>
              <a:t>– </a:t>
            </a:r>
            <a:r>
              <a:rPr lang="fr-FR" sz="1800" dirty="0">
                <a:solidFill>
                  <a:schemeClr val="tx1"/>
                </a:solidFill>
                <a:latin typeface="Arial Narrow" panose="020B0606020202030204" pitchFamily="34" charset="0"/>
              </a:rPr>
              <a:t>LA </a:t>
            </a:r>
            <a:r>
              <a:rPr lang="fr-FR" sz="1800" dirty="0" smtClean="0">
                <a:solidFill>
                  <a:schemeClr val="tx1"/>
                </a:solidFill>
                <a:latin typeface="Arial Narrow" panose="020B0606020202030204" pitchFamily="34" charset="0"/>
              </a:rPr>
              <a:t>COMPATIBILITE DES REGLES DEFINIES AVEC LA PRISE EN COMPTE DES 5 CRITERES</a:t>
            </a:r>
            <a:endParaRPr lang="fr-FR" sz="1800" dirty="0">
              <a:solidFill>
                <a:schemeClr val="tx1"/>
              </a:solidFill>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graphicFrame>
        <p:nvGraphicFramePr>
          <p:cNvPr id="10" name="Tableau 9"/>
          <p:cNvGraphicFramePr>
            <a:graphicFrameLocks noGrp="1"/>
          </p:cNvGraphicFramePr>
          <p:nvPr>
            <p:extLst>
              <p:ext uri="{D42A27DB-BD31-4B8C-83A1-F6EECF244321}">
                <p14:modId xmlns:p14="http://schemas.microsoft.com/office/powerpoint/2010/main" val="2898597306"/>
              </p:ext>
            </p:extLst>
          </p:nvPr>
        </p:nvGraphicFramePr>
        <p:xfrm>
          <a:off x="108102" y="1116932"/>
          <a:ext cx="8542902" cy="5303520"/>
        </p:xfrm>
        <a:graphic>
          <a:graphicData uri="http://schemas.openxmlformats.org/drawingml/2006/table">
            <a:tbl>
              <a:tblPr firstRow="1" bandRow="1">
                <a:tableStyleId>{21E4AEA4-8DFA-4A89-87EB-49C32662AFE0}</a:tableStyleId>
              </a:tblPr>
              <a:tblGrid>
                <a:gridCol w="1126078"/>
                <a:gridCol w="7416824"/>
              </a:tblGrid>
              <a:tr h="155916">
                <a:tc>
                  <a:txBody>
                    <a:bodyPr/>
                    <a:lstStyle/>
                    <a:p>
                      <a:r>
                        <a:rPr lang="fr-FR" sz="1100" dirty="0" smtClean="0">
                          <a:latin typeface="Arial Narrow" panose="020B0606020202030204" pitchFamily="34" charset="0"/>
                        </a:rPr>
                        <a:t>Critères</a:t>
                      </a:r>
                      <a:endParaRPr lang="fr-FR" sz="1100" dirty="0">
                        <a:latin typeface="Arial Narrow" panose="020B0606020202030204" pitchFamily="34" charset="0"/>
                      </a:endParaRPr>
                    </a:p>
                  </a:txBody>
                  <a:tcPr/>
                </a:tc>
                <a:tc>
                  <a:txBody>
                    <a:bodyPr/>
                    <a:lstStyle/>
                    <a:p>
                      <a:r>
                        <a:rPr lang="fr-FR" sz="1100" dirty="0" smtClean="0">
                          <a:latin typeface="Arial Narrow" panose="020B0606020202030204" pitchFamily="34" charset="0"/>
                        </a:rPr>
                        <a:t>Compatibilité</a:t>
                      </a:r>
                      <a:endParaRPr lang="fr-FR" sz="1100" dirty="0">
                        <a:latin typeface="Arial Narrow" panose="020B0606020202030204" pitchFamily="34" charset="0"/>
                      </a:endParaRPr>
                    </a:p>
                  </a:txBody>
                  <a:tcPr/>
                </a:tc>
              </a:tr>
              <a:tr h="155916">
                <a:tc>
                  <a:txBody>
                    <a:bodyPr/>
                    <a:lstStyle/>
                    <a:p>
                      <a:r>
                        <a:rPr lang="fr-FR" sz="1100" dirty="0" smtClean="0">
                          <a:latin typeface="Arial Narrow" panose="020B0606020202030204" pitchFamily="34" charset="0"/>
                        </a:rPr>
                        <a:t>Prise en compte de la qualité architecturale,</a:t>
                      </a:r>
                      <a:r>
                        <a:rPr lang="fr-FR" sz="1100" baseline="0" dirty="0" smtClean="0">
                          <a:latin typeface="Arial Narrow" panose="020B0606020202030204" pitchFamily="34" charset="0"/>
                        </a:rPr>
                        <a:t> urbaine et </a:t>
                      </a:r>
                    </a:p>
                    <a:p>
                      <a:r>
                        <a:rPr lang="fr-FR" sz="1100" baseline="0" dirty="0" smtClean="0">
                          <a:latin typeface="Arial Narrow" panose="020B0606020202030204" pitchFamily="34" charset="0"/>
                        </a:rPr>
                        <a:t>paysagère </a:t>
                      </a:r>
                      <a:endParaRPr lang="fr-FR" sz="1100" dirty="0">
                        <a:latin typeface="Arial Narrow" panose="020B0606020202030204" pitchFamily="34" charset="0"/>
                      </a:endParaRPr>
                    </a:p>
                  </a:txBody>
                  <a:tcPr/>
                </a:tc>
                <a:tc>
                  <a:txBody>
                    <a:bodyPr/>
                    <a:lstStyle/>
                    <a:p>
                      <a:pPr marL="0" algn="just" defTabSz="914400" rtl="0" eaLnBrk="1" latinLnBrk="0" hangingPunct="1"/>
                      <a:r>
                        <a:rPr lang="fr-FR" sz="1100" kern="1200" dirty="0" smtClean="0">
                          <a:latin typeface="Arial Narrow" panose="020B0606020202030204" pitchFamily="34" charset="0"/>
                        </a:rPr>
                        <a:t>Les trois dimensions (urbaine, architecturale et paysagère) sont intimement liées lorsque l’on parle de qualification d’une gestion</a:t>
                      </a:r>
                      <a:r>
                        <a:rPr lang="fr-FR" sz="1100" kern="1200" baseline="0" dirty="0" smtClean="0">
                          <a:latin typeface="Arial Narrow" panose="020B0606020202030204" pitchFamily="34" charset="0"/>
                        </a:rPr>
                        <a:t> de façade économique.</a:t>
                      </a:r>
                      <a:endParaRPr lang="fr-FR" sz="1100" kern="1200" dirty="0" smtClean="0">
                        <a:latin typeface="Arial Narrow" panose="020B0606020202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sz="1100" kern="1200" dirty="0" smtClean="0">
                          <a:latin typeface="Arial Narrow" panose="020B0606020202030204" pitchFamily="34" charset="0"/>
                        </a:rPr>
                        <a:t>Dans le cas présent, il s’agit d’accompagner la mutation d’un site d’aspect « naturel » puisqu’il s’agit d’une parcelle en herbe vers</a:t>
                      </a:r>
                      <a:r>
                        <a:rPr lang="fr-FR" sz="1100" kern="1200" baseline="0" dirty="0" smtClean="0">
                          <a:latin typeface="Arial Narrow" panose="020B0606020202030204" pitchFamily="34" charset="0"/>
                        </a:rPr>
                        <a:t> une qualification « technique » avec la mise en place de panneaux photovoltaïques. Il convient au</a:t>
                      </a:r>
                      <a:r>
                        <a:rPr lang="fr-FR" sz="1100" dirty="0" smtClean="0">
                          <a:latin typeface="Arial Narrow" panose="020B0606020202030204" pitchFamily="34" charset="0"/>
                        </a:rPr>
                        <a:t> demeurant de préciser que la nature enherbée actuelle ne saurait effacer le caractère éminemment</a:t>
                      </a:r>
                      <a:r>
                        <a:rPr lang="fr-FR" sz="1100" baseline="0" dirty="0" smtClean="0">
                          <a:latin typeface="Arial Narrow" panose="020B0606020202030204" pitchFamily="34" charset="0"/>
                        </a:rPr>
                        <a:t> « routier » de son environnement. En effet, cette parcelle enclavée aujourd’hui est bien un délaissé issu du tracé de l’A10 et de l’adjonction récente du tracé de la LGV qui est venue doubler l’infrastructure lourde sur sa frange Est, composant ponctuellement des sites enfermés entre les 2 voies.</a:t>
                      </a:r>
                      <a:endParaRPr lang="fr-FR" sz="1100" dirty="0" smtClean="0">
                        <a:latin typeface="Arial Narrow" panose="020B0606020202030204" pitchFamily="34" charset="0"/>
                      </a:endParaRPr>
                    </a:p>
                    <a:p>
                      <a:pPr marL="0" algn="just" defTabSz="914400" rtl="0" eaLnBrk="1" latinLnBrk="0" hangingPunct="1"/>
                      <a:endParaRPr lang="fr-FR" sz="1100" kern="1200" dirty="0" smtClean="0">
                        <a:latin typeface="Arial Narrow" panose="020B0606020202030204" pitchFamily="34" charset="0"/>
                      </a:endParaRPr>
                    </a:p>
                    <a:p>
                      <a:pPr marL="0" algn="just" defTabSz="914400" rtl="0" eaLnBrk="1" latinLnBrk="0" hangingPunct="1"/>
                      <a:r>
                        <a:rPr lang="fr-FR" sz="1100" kern="1200" baseline="0" dirty="0" smtClean="0">
                          <a:latin typeface="Arial Narrow" panose="020B0606020202030204" pitchFamily="34" charset="0"/>
                        </a:rPr>
                        <a:t>L’objectif de la reconversion de ce site vise donc :</a:t>
                      </a:r>
                    </a:p>
                    <a:p>
                      <a:pPr marL="0" indent="0" algn="just" defTabSz="914400" rtl="0" eaLnBrk="1" latinLnBrk="0" hangingPunct="1">
                        <a:buFontTx/>
                        <a:buNone/>
                      </a:pPr>
                      <a:r>
                        <a:rPr lang="fr-FR" sz="1100" kern="1200" baseline="0" dirty="0" smtClean="0">
                          <a:latin typeface="Arial Narrow" panose="020B0606020202030204" pitchFamily="34" charset="0"/>
                        </a:rPr>
                        <a:t>- D’une part à procéder à l’installation du parc photovoltaïque par la mise en œuvre de panneaux sur pieds, inclinés vers le sud, suivant des lignes perpendiculaires à l’autoroute.</a:t>
                      </a:r>
                    </a:p>
                    <a:p>
                      <a:pPr marL="171450" indent="-171450" algn="just" defTabSz="914400" rtl="0" eaLnBrk="1" latinLnBrk="0" hangingPunct="1">
                        <a:buFontTx/>
                        <a:buChar char="-"/>
                      </a:pPr>
                      <a:r>
                        <a:rPr lang="fr-FR" sz="1100" kern="1200" baseline="0" dirty="0" smtClean="0">
                          <a:latin typeface="Arial Narrow" panose="020B0606020202030204" pitchFamily="34" charset="0"/>
                        </a:rPr>
                        <a:t>D’autre part de réutiliser au maximum les infrastructures présentes sur le site pour minimiser le remaniement de ce dernier ; à ce titre la voie d’accès au nord débouchant sur le pont est maintenue et poursuivie sur le flanc ouest pour dessiner un bouclage et desservir l’ensemble du parc ; la topographie existante légèrement inclinée en direction de l’autoroute est préservée</a:t>
                      </a:r>
                    </a:p>
                    <a:p>
                      <a:pPr marL="171450" indent="-171450" algn="just" defTabSz="914400" rtl="0" eaLnBrk="1" latinLnBrk="0" hangingPunct="1">
                        <a:buFontTx/>
                        <a:buChar char="-"/>
                      </a:pPr>
                      <a:r>
                        <a:rPr lang="fr-FR" sz="1100" kern="1200" baseline="0" dirty="0" smtClean="0">
                          <a:solidFill>
                            <a:schemeClr val="tx1"/>
                          </a:solidFill>
                          <a:latin typeface="Arial Narrow" panose="020B0606020202030204" pitchFamily="34" charset="0"/>
                        </a:rPr>
                        <a:t>Egalement à créer un premier plan végétal par la plantation d’une haie bocagère libre d’une largeur de 3m devant atteindre à terme environ 3 à 4 m de hauteur et permettant d’intégrer les futures structures photovoltaïques – d’une hauteur maximum de 2,87m. Considérant l’absence de construction de bâtiment au sein du parc(à l’exception des postes dont la hauteur est limitée), la largeur de plantations suffira à absorber les structures comme le montre le photomontage. Une piste d’entretien d’aspect naturel viendra ceinturer le site et longer la haie.</a:t>
                      </a:r>
                    </a:p>
                    <a:p>
                      <a:pPr marL="171450" indent="-171450" algn="just" defTabSz="914400" rtl="0" eaLnBrk="1" latinLnBrk="0" hangingPunct="1">
                        <a:buFontTx/>
                        <a:buChar char="-"/>
                      </a:pPr>
                      <a:r>
                        <a:rPr lang="fr-FR" sz="1100" kern="1200" baseline="0" dirty="0" smtClean="0">
                          <a:solidFill>
                            <a:schemeClr val="tx1"/>
                          </a:solidFill>
                          <a:latin typeface="Arial Narrow" panose="020B0606020202030204" pitchFamily="34" charset="0"/>
                        </a:rPr>
                        <a:t>Enfin sécuriser l’ensemble avec la réalisation d’une nouvelle clôture grillagée de couleur sombre (verte) d’une hauteur de 2m.</a:t>
                      </a:r>
                    </a:p>
                    <a:p>
                      <a:pPr marL="0" algn="just" defTabSz="914400" rtl="0" eaLnBrk="1" latinLnBrk="0" hangingPunct="1"/>
                      <a:endParaRPr lang="fr-FR" sz="1100" kern="1200" baseline="0" dirty="0" smtClean="0">
                        <a:latin typeface="Arial Narrow" panose="020B0606020202030204" pitchFamily="34" charset="0"/>
                      </a:endParaRPr>
                    </a:p>
                    <a:p>
                      <a:pPr marL="0" algn="just" defTabSz="914400" rtl="0" eaLnBrk="1" latinLnBrk="0" hangingPunct="1"/>
                      <a:r>
                        <a:rPr lang="fr-FR" sz="1100" kern="1200" baseline="0" dirty="0" smtClean="0">
                          <a:latin typeface="Arial Narrow" panose="020B0606020202030204" pitchFamily="34" charset="0"/>
                        </a:rPr>
                        <a:t>Le projet de réduction du recul s’appuie donc sur une recomposition paysagère de 1</a:t>
                      </a:r>
                      <a:r>
                        <a:rPr lang="fr-FR" sz="1100" kern="1200" baseline="30000" dirty="0" smtClean="0">
                          <a:latin typeface="Arial Narrow" panose="020B0606020202030204" pitchFamily="34" charset="0"/>
                        </a:rPr>
                        <a:t>er</a:t>
                      </a:r>
                      <a:r>
                        <a:rPr lang="fr-FR" sz="1100" kern="1200" baseline="0" dirty="0" smtClean="0">
                          <a:latin typeface="Arial Narrow" panose="020B0606020202030204" pitchFamily="34" charset="0"/>
                        </a:rPr>
                        <a:t> plan depuis l’A10.</a:t>
                      </a:r>
                    </a:p>
                    <a:p>
                      <a:pPr marL="0" algn="just" defTabSz="914400" rtl="0" eaLnBrk="1" latinLnBrk="0" hangingPunct="1"/>
                      <a:r>
                        <a:rPr lang="fr-FR" sz="1100" kern="1200" baseline="0" dirty="0" smtClean="0">
                          <a:latin typeface="Arial Narrow" panose="020B0606020202030204" pitchFamily="34" charset="0"/>
                        </a:rPr>
                        <a:t>Il s’agit d’adapter l’aménagement paysager et le choix des végétaux aux hauteurs de structures qui seront mises en place, afin de les dissimuler et les intégrer dans ce paysage routier.</a:t>
                      </a:r>
                    </a:p>
                    <a:p>
                      <a:pPr marL="0" algn="just" defTabSz="914400" rtl="0" eaLnBrk="1" latinLnBrk="0" hangingPunct="1"/>
                      <a:endParaRPr lang="fr-FR" sz="1100" kern="1200" baseline="0" dirty="0" smtClean="0">
                        <a:latin typeface="Arial Narrow" panose="020B0606020202030204" pitchFamily="34" charset="0"/>
                      </a:endParaRPr>
                    </a:p>
                    <a:p>
                      <a:pPr marL="0" algn="just" defTabSz="914400" rtl="0" eaLnBrk="1" latinLnBrk="0" hangingPunct="1"/>
                      <a:r>
                        <a:rPr lang="fr-FR" sz="1100" b="1" kern="1200" dirty="0" smtClean="0">
                          <a:latin typeface="Arial Narrow" panose="020B0606020202030204" pitchFamily="34" charset="0"/>
                          <a:sym typeface="Wingdings" panose="05000000000000000000" pitchFamily="2" charset="2"/>
                        </a:rPr>
                        <a:t> </a:t>
                      </a:r>
                      <a:r>
                        <a:rPr lang="fr-FR" sz="1100" b="1" kern="1200" dirty="0" smtClean="0">
                          <a:latin typeface="Arial Narrow" panose="020B0606020202030204" pitchFamily="34" charset="0"/>
                        </a:rPr>
                        <a:t>Dans ces conditions on peut conclure à une compatibilité des règles définies avec la prise en compte de la qualité urbaine, architecturale et paysagère, et plus généralement à une mutation douce par rapport à la configuration existante avec la mise en œuvre d’un tel projet. </a:t>
                      </a:r>
                      <a:endParaRPr lang="fr-FR" sz="1100" b="1" kern="1200" dirty="0" smtClean="0">
                        <a:solidFill>
                          <a:srgbClr val="000000"/>
                        </a:solidFill>
                        <a:latin typeface="Arial Narrow" panose="020B0606020202030204" pitchFamily="34" charset="0"/>
                        <a:ea typeface="+mn-ea"/>
                        <a:cs typeface="+mn-cs"/>
                      </a:endParaRPr>
                    </a:p>
                  </a:txBody>
                  <a:tcPr/>
                </a:tc>
              </a:tr>
              <a:tr h="155916">
                <a:tc>
                  <a:txBody>
                    <a:bodyPr/>
                    <a:lstStyle/>
                    <a:p>
                      <a:endParaRPr lang="fr-FR" sz="1100" dirty="0">
                        <a:latin typeface="Arial Narrow" panose="020B0606020202030204" pitchFamily="34" charset="0"/>
                      </a:endParaRPr>
                    </a:p>
                  </a:txBody>
                  <a:tcPr/>
                </a:tc>
                <a:tc>
                  <a:txBody>
                    <a:bodyPr/>
                    <a:lstStyle/>
                    <a:p>
                      <a:pPr marL="0" algn="just" defTabSz="914400" rtl="0" eaLnBrk="1" latinLnBrk="0" hangingPunct="1"/>
                      <a:endParaRPr lang="fr-FR" sz="1100" b="1" kern="1200" dirty="0" smtClean="0">
                        <a:solidFill>
                          <a:srgbClr val="000000"/>
                        </a:solidFill>
                        <a:latin typeface="Arial Narrow" panose="020B0606020202030204" pitchFamily="34" charset="0"/>
                        <a:ea typeface="+mn-ea"/>
                        <a:cs typeface="+mn-cs"/>
                      </a:endParaRPr>
                    </a:p>
                  </a:txBody>
                  <a:tcPr/>
                </a:tc>
              </a:tr>
            </a:tbl>
          </a:graphicData>
        </a:graphic>
      </p:graphicFrame>
    </p:spTree>
    <p:extLst>
      <p:ext uri="{BB962C8B-B14F-4D97-AF65-F5344CB8AC3E}">
        <p14:creationId xmlns:p14="http://schemas.microsoft.com/office/powerpoint/2010/main" val="2841335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23" name="Espace réservé du pied de page 3"/>
          <p:cNvSpPr>
            <a:spLocks noGrp="1"/>
          </p:cNvSpPr>
          <p:nvPr>
            <p:ph type="ftr" sz="quarter" idx="11"/>
          </p:nvPr>
        </p:nvSpPr>
        <p:spPr>
          <a:xfrm rot="16200000">
            <a:off x="3428321" y="-3319727"/>
            <a:ext cx="822327" cy="7678970"/>
          </a:xfrm>
          <a:solidFill>
            <a:schemeClr val="bg2">
              <a:lumMod val="90000"/>
            </a:schemeClr>
          </a:solidFill>
        </p:spPr>
        <p:txBody>
          <a:bodyPr vert="vert"/>
          <a:lstStyle/>
          <a:p>
            <a:pPr algn="just"/>
            <a:r>
              <a:rPr lang="fr-FR" sz="2000" dirty="0">
                <a:solidFill>
                  <a:schemeClr val="tx1"/>
                </a:solidFill>
                <a:latin typeface="Arial Narrow" panose="020B0606020202030204" pitchFamily="34" charset="0"/>
              </a:rPr>
              <a:t>Partie </a:t>
            </a:r>
            <a:r>
              <a:rPr lang="fr-FR" sz="2000" dirty="0" smtClean="0">
                <a:solidFill>
                  <a:schemeClr val="tx1"/>
                </a:solidFill>
                <a:latin typeface="Arial Narrow" panose="020B0606020202030204" pitchFamily="34" charset="0"/>
              </a:rPr>
              <a:t>3 </a:t>
            </a:r>
            <a:r>
              <a:rPr lang="fr-FR" sz="2000" dirty="0">
                <a:solidFill>
                  <a:schemeClr val="tx1"/>
                </a:solidFill>
                <a:latin typeface="Arial Narrow" panose="020B0606020202030204" pitchFamily="34" charset="0"/>
              </a:rPr>
              <a:t>– </a:t>
            </a:r>
            <a:r>
              <a:rPr lang="fr-FR" sz="1800" dirty="0">
                <a:solidFill>
                  <a:schemeClr val="tx1"/>
                </a:solidFill>
                <a:latin typeface="Arial Narrow" panose="020B0606020202030204" pitchFamily="34" charset="0"/>
              </a:rPr>
              <a:t>LA </a:t>
            </a:r>
            <a:r>
              <a:rPr lang="fr-FR" sz="1800" dirty="0" smtClean="0">
                <a:solidFill>
                  <a:schemeClr val="tx1"/>
                </a:solidFill>
                <a:latin typeface="Arial Narrow" panose="020B0606020202030204" pitchFamily="34" charset="0"/>
              </a:rPr>
              <a:t>COMPATIBILITE DES REGLES DEFINIES AVEC LA PRISE EN COMPTE DES 5 CRITERES</a:t>
            </a:r>
            <a:endParaRPr lang="fr-FR" sz="1800" dirty="0">
              <a:solidFill>
                <a:schemeClr val="tx1"/>
              </a:solidFill>
              <a:latin typeface="Arial Narrow" panose="020B0606020202030204" pitchFamily="34"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graphicFrame>
        <p:nvGraphicFramePr>
          <p:cNvPr id="10" name="Tableau 9"/>
          <p:cNvGraphicFramePr>
            <a:graphicFrameLocks noGrp="1"/>
          </p:cNvGraphicFramePr>
          <p:nvPr>
            <p:extLst>
              <p:ext uri="{D42A27DB-BD31-4B8C-83A1-F6EECF244321}">
                <p14:modId xmlns:p14="http://schemas.microsoft.com/office/powerpoint/2010/main" val="4159117977"/>
              </p:ext>
            </p:extLst>
          </p:nvPr>
        </p:nvGraphicFramePr>
        <p:xfrm>
          <a:off x="61546" y="945306"/>
          <a:ext cx="8542902" cy="5471160"/>
        </p:xfrm>
        <a:graphic>
          <a:graphicData uri="http://schemas.openxmlformats.org/drawingml/2006/table">
            <a:tbl>
              <a:tblPr firstRow="1" bandRow="1">
                <a:tableStyleId>{21E4AEA4-8DFA-4A89-87EB-49C32662AFE0}</a:tableStyleId>
              </a:tblPr>
              <a:tblGrid>
                <a:gridCol w="1185751"/>
                <a:gridCol w="7357151"/>
              </a:tblGrid>
              <a:tr h="155916">
                <a:tc>
                  <a:txBody>
                    <a:bodyPr/>
                    <a:lstStyle/>
                    <a:p>
                      <a:r>
                        <a:rPr lang="fr-FR" sz="1100" dirty="0" smtClean="0">
                          <a:latin typeface="Arial Narrow" panose="020B0606020202030204" pitchFamily="34" charset="0"/>
                        </a:rPr>
                        <a:t>Critères</a:t>
                      </a:r>
                      <a:endParaRPr lang="fr-FR" sz="1100" dirty="0">
                        <a:latin typeface="Arial Narrow" panose="020B0606020202030204" pitchFamily="34" charset="0"/>
                      </a:endParaRPr>
                    </a:p>
                  </a:txBody>
                  <a:tcPr/>
                </a:tc>
                <a:tc>
                  <a:txBody>
                    <a:bodyPr/>
                    <a:lstStyle/>
                    <a:p>
                      <a:r>
                        <a:rPr lang="fr-FR" sz="1100" dirty="0" smtClean="0">
                          <a:latin typeface="Arial Narrow" panose="020B0606020202030204" pitchFamily="34" charset="0"/>
                        </a:rPr>
                        <a:t>Compatibilité</a:t>
                      </a:r>
                      <a:endParaRPr lang="fr-FR" sz="1100" dirty="0">
                        <a:latin typeface="Arial Narrow" panose="020B0606020202030204" pitchFamily="34" charset="0"/>
                      </a:endParaRPr>
                    </a:p>
                  </a:txBody>
                  <a:tcPr/>
                </a:tc>
              </a:tr>
              <a:tr h="2008590">
                <a:tc>
                  <a:txBody>
                    <a:bodyPr/>
                    <a:lstStyle/>
                    <a:p>
                      <a:r>
                        <a:rPr lang="fr-FR" sz="1100" dirty="0" smtClean="0">
                          <a:latin typeface="Arial Narrow" panose="020B0606020202030204" pitchFamily="34" charset="0"/>
                        </a:rPr>
                        <a:t>Prise en compte des Nuisances</a:t>
                      </a:r>
                      <a:endParaRPr lang="fr-FR" sz="1100" dirty="0">
                        <a:latin typeface="Arial Narrow" panose="020B0606020202030204" pitchFamily="34" charset="0"/>
                      </a:endParaRPr>
                    </a:p>
                  </a:txBody>
                  <a:tcPr/>
                </a:tc>
                <a:tc>
                  <a:txBody>
                    <a:bodyPr/>
                    <a:lstStyle/>
                    <a:p>
                      <a:pPr algn="just"/>
                      <a:r>
                        <a:rPr lang="fr-FR" sz="1100" dirty="0" smtClean="0">
                          <a:latin typeface="Arial Narrow" panose="020B0606020202030204" pitchFamily="34" charset="0"/>
                        </a:rPr>
                        <a:t>Le site ouvert à l’installation</a:t>
                      </a:r>
                      <a:r>
                        <a:rPr lang="fr-FR" sz="1100" baseline="0" dirty="0" smtClean="0">
                          <a:latin typeface="Arial Narrow" panose="020B0606020202030204" pitchFamily="34" charset="0"/>
                        </a:rPr>
                        <a:t> des panneaux photovoltaïques</a:t>
                      </a:r>
                      <a:r>
                        <a:rPr lang="fr-FR" sz="1100" dirty="0" smtClean="0">
                          <a:latin typeface="Arial Narrow" panose="020B0606020202030204" pitchFamily="34" charset="0"/>
                        </a:rPr>
                        <a:t> est situé dans un secteur affecté par le bruit et donc soumis à l’application de l’arrêté préfectoral du 26 janvier 2016, au titre de la bande affectant</a:t>
                      </a:r>
                      <a:r>
                        <a:rPr lang="fr-FR" sz="1100" baseline="0" dirty="0" smtClean="0">
                          <a:latin typeface="Arial Narrow" panose="020B0606020202030204" pitchFamily="34" charset="0"/>
                        </a:rPr>
                        <a:t> l’A</a:t>
                      </a:r>
                      <a:r>
                        <a:rPr lang="fr-FR" sz="1100" dirty="0" smtClean="0">
                          <a:latin typeface="Arial Narrow" panose="020B0606020202030204" pitchFamily="34" charset="0"/>
                        </a:rPr>
                        <a:t>10 sur une profondeur de 300m et de la bande affectant la LGV sur une profondeur de 250m – </a:t>
                      </a:r>
                      <a:r>
                        <a:rPr lang="fr-FR" sz="1100" dirty="0" err="1" smtClean="0">
                          <a:latin typeface="Arial Narrow" panose="020B0606020202030204" pitchFamily="34" charset="0"/>
                        </a:rPr>
                        <a:t>cf</a:t>
                      </a:r>
                      <a:r>
                        <a:rPr lang="fr-FR" sz="1100" dirty="0" smtClean="0">
                          <a:latin typeface="Arial Narrow" panose="020B0606020202030204" pitchFamily="34" charset="0"/>
                        </a:rPr>
                        <a:t> diapo ci-après. Cependant, compte tenu :</a:t>
                      </a:r>
                    </a:p>
                    <a:p>
                      <a:pPr marL="171450" indent="-171450" algn="just">
                        <a:buFontTx/>
                        <a:buChar char="-"/>
                      </a:pPr>
                      <a:r>
                        <a:rPr lang="fr-FR" sz="1100" dirty="0" smtClean="0">
                          <a:latin typeface="Arial Narrow" panose="020B0606020202030204" pitchFamily="34" charset="0"/>
                        </a:rPr>
                        <a:t>De la vocation du site spécifiquement</a:t>
                      </a:r>
                      <a:r>
                        <a:rPr lang="fr-FR" sz="1100" baseline="0" dirty="0" smtClean="0">
                          <a:latin typeface="Arial Narrow" panose="020B0606020202030204" pitchFamily="34" charset="0"/>
                        </a:rPr>
                        <a:t> tourné vers la production énergétique solaire sans accueil de public ni de personnes susceptibles de travailler de façon pérenne sur le site </a:t>
                      </a:r>
                    </a:p>
                    <a:p>
                      <a:pPr marL="171450" indent="-171450" algn="just">
                        <a:buFontTx/>
                        <a:buChar char="-"/>
                      </a:pPr>
                      <a:r>
                        <a:rPr lang="fr-FR" sz="1100" baseline="0" dirty="0" smtClean="0">
                          <a:latin typeface="Arial Narrow" panose="020B0606020202030204" pitchFamily="34" charset="0"/>
                        </a:rPr>
                        <a:t>De l’absence de nuisance phonique, olfactive ou visuelle générée par l’activité en elle-même ; il convient de préciser à ce titre qu’une étude de réverbération a été réalisée afin d’estimer la gène et nuisance potentielle du site en direction des usagers de l’A10 et de la LGV. </a:t>
                      </a:r>
                      <a:r>
                        <a:rPr lang="fr-FR" sz="1100" baseline="0" dirty="0" smtClean="0">
                          <a:solidFill>
                            <a:schemeClr val="tx1"/>
                          </a:solidFill>
                          <a:latin typeface="Arial Narrow" panose="020B0606020202030204" pitchFamily="34" charset="0"/>
                        </a:rPr>
                        <a:t>Il en ressort qu’un risque d’éblouissement est présent vis-à-vis de l’A10 et de la LGV (dans les 2 sens) mais que les enjeux sont faibles. La remédiation a abouti à l‘utilisation de verre anti-éblouissement.</a:t>
                      </a:r>
                    </a:p>
                    <a:p>
                      <a:pPr marL="171450" indent="-171450" algn="just">
                        <a:buFontTx/>
                        <a:buChar char="-"/>
                      </a:pPr>
                      <a:r>
                        <a:rPr lang="fr-FR" sz="1100" dirty="0" smtClean="0">
                          <a:latin typeface="Arial Narrow" panose="020B0606020202030204" pitchFamily="34" charset="0"/>
                        </a:rPr>
                        <a:t>Du</a:t>
                      </a:r>
                      <a:r>
                        <a:rPr lang="fr-FR" sz="1100" baseline="0" dirty="0" smtClean="0">
                          <a:latin typeface="Arial Narrow" panose="020B0606020202030204" pitchFamily="34" charset="0"/>
                        </a:rPr>
                        <a:t> fait q</a:t>
                      </a:r>
                      <a:r>
                        <a:rPr lang="fr-FR" sz="1100" dirty="0" smtClean="0">
                          <a:latin typeface="Arial Narrow" panose="020B0606020202030204" pitchFamily="34" charset="0"/>
                        </a:rPr>
                        <a:t>u’aucun logement de fonction ou autre n’est admis dans la zone </a:t>
                      </a:r>
                      <a:r>
                        <a:rPr lang="fr-FR" sz="1100" dirty="0" err="1" smtClean="0">
                          <a:latin typeface="Arial Narrow" panose="020B0606020202030204" pitchFamily="34" charset="0"/>
                        </a:rPr>
                        <a:t>Ner</a:t>
                      </a:r>
                      <a:r>
                        <a:rPr lang="fr-FR" sz="1100" baseline="0" dirty="0" smtClean="0">
                          <a:latin typeface="Arial Narrow" panose="020B0606020202030204" pitchFamily="34" charset="0"/>
                        </a:rPr>
                        <a:t> </a:t>
                      </a:r>
                      <a:r>
                        <a:rPr lang="fr-FR" sz="1100" dirty="0" smtClean="0">
                          <a:latin typeface="Arial Narrow" panose="020B0606020202030204" pitchFamily="34" charset="0"/>
                        </a:rPr>
                        <a:t>et qu’il ne pourra être réalisé aucune unité d’habitat,</a:t>
                      </a:r>
                      <a:r>
                        <a:rPr lang="fr-FR" sz="1100" baseline="0" dirty="0" smtClean="0">
                          <a:latin typeface="Arial Narrow" panose="020B0606020202030204" pitchFamily="34" charset="0"/>
                        </a:rPr>
                        <a:t> </a:t>
                      </a:r>
                    </a:p>
                    <a:p>
                      <a:pPr marL="171450" indent="-171450" algn="just">
                        <a:buFontTx/>
                        <a:buChar char="-"/>
                      </a:pPr>
                      <a:r>
                        <a:rPr lang="fr-FR" sz="1100" baseline="0" dirty="0" smtClean="0">
                          <a:latin typeface="Arial Narrow" panose="020B0606020202030204" pitchFamily="34" charset="0"/>
                        </a:rPr>
                        <a:t>Du recul appliqué – puisque les structures se situeront à un minimum de 30m depuis l’axe de l’A10 à savoir approximativement une quinzaine de mètres des bords de la voie  -, </a:t>
                      </a:r>
                      <a:r>
                        <a:rPr lang="fr-FR" sz="1100" dirty="0" smtClean="0">
                          <a:latin typeface="Arial Narrow" panose="020B0606020202030204" pitchFamily="34" charset="0"/>
                        </a:rPr>
                        <a:t> </a:t>
                      </a:r>
                    </a:p>
                    <a:p>
                      <a:pPr marL="0" indent="0" algn="just">
                        <a:buFontTx/>
                        <a:buNone/>
                      </a:pPr>
                      <a:endParaRPr lang="fr-FR" sz="1100" dirty="0" smtClean="0">
                        <a:latin typeface="Arial Narrow" panose="020B0606020202030204" pitchFamily="34" charset="0"/>
                      </a:endParaRPr>
                    </a:p>
                    <a:p>
                      <a:pPr marL="0" indent="0" algn="just">
                        <a:buFontTx/>
                        <a:buNone/>
                      </a:pPr>
                      <a:r>
                        <a:rPr lang="fr-FR" sz="1100" dirty="0" smtClean="0">
                          <a:latin typeface="Arial Narrow" panose="020B0606020202030204" pitchFamily="34" charset="0"/>
                        </a:rPr>
                        <a:t>L’enjeu au regard de la</a:t>
                      </a:r>
                      <a:r>
                        <a:rPr lang="fr-FR" sz="1100" baseline="0" dirty="0" smtClean="0">
                          <a:latin typeface="Arial Narrow" panose="020B0606020202030204" pitchFamily="34" charset="0"/>
                        </a:rPr>
                        <a:t> production d’éventuelles nouvelles nuisances sonores s’avère nul ; l</a:t>
                      </a:r>
                      <a:r>
                        <a:rPr lang="fr-FR" sz="1100" dirty="0" smtClean="0">
                          <a:latin typeface="Arial Narrow" panose="020B0606020202030204" pitchFamily="34" charset="0"/>
                        </a:rPr>
                        <a:t>’exposition à ces nuisances va être réduite aux visites techniques ponctuelles des techniciens pour l’entretien et la surveillance du parc. </a:t>
                      </a:r>
                    </a:p>
                    <a:p>
                      <a:pPr marL="0" indent="0" algn="just">
                        <a:buFontTx/>
                        <a:buNone/>
                      </a:pPr>
                      <a:r>
                        <a:rPr lang="fr-FR" sz="1100" dirty="0" smtClean="0">
                          <a:solidFill>
                            <a:schemeClr val="tx1"/>
                          </a:solidFill>
                          <a:latin typeface="Arial Narrow" panose="020B0606020202030204" pitchFamily="34" charset="0"/>
                        </a:rPr>
                        <a:t>L’enjeu au regard de la production d’éventuelles nuisances visuelles par réverbération est maîtrisé au regard de la mise en place de verre anti-réverbérant annulant tout risque pour les usagers de l’A10 comme de la LGV.</a:t>
                      </a:r>
                    </a:p>
                    <a:p>
                      <a:pPr marL="171450" indent="-171450" algn="just">
                        <a:buFont typeface="Wingdings" panose="05000000000000000000" pitchFamily="2" charset="2"/>
                        <a:buChar char="è"/>
                      </a:pPr>
                      <a:r>
                        <a:rPr lang="fr-FR" sz="1100" b="1" dirty="0" smtClean="0">
                          <a:latin typeface="Arial Narrow" panose="020B0606020202030204" pitchFamily="34" charset="0"/>
                        </a:rPr>
                        <a:t>Dans ces conditions on peut conclure à une compatibilité des règles définies avec la prise en compte des nuisances </a:t>
                      </a:r>
                    </a:p>
                    <a:p>
                      <a:pPr marL="171450" indent="-171450" algn="just">
                        <a:buFont typeface="Wingdings" panose="05000000000000000000" pitchFamily="2" charset="2"/>
                        <a:buChar char="è"/>
                      </a:pPr>
                      <a:endParaRPr lang="fr-FR" sz="1100" dirty="0">
                        <a:latin typeface="Arial Narrow" panose="020B0606020202030204" pitchFamily="34" charset="0"/>
                      </a:endParaRPr>
                    </a:p>
                  </a:txBody>
                  <a:tcPr/>
                </a:tc>
              </a:tr>
              <a:tr h="1512168">
                <a:tc>
                  <a:txBody>
                    <a:bodyPr/>
                    <a:lstStyle/>
                    <a:p>
                      <a:r>
                        <a:rPr lang="fr-FR" sz="1100" dirty="0" smtClean="0">
                          <a:latin typeface="Arial Narrow" panose="020B0606020202030204" pitchFamily="34" charset="0"/>
                        </a:rPr>
                        <a:t>Prise en compte de la Sécurité</a:t>
                      </a:r>
                      <a:endParaRPr lang="fr-FR" sz="1100" dirty="0">
                        <a:latin typeface="Arial Narrow" panose="020B0606020202030204" pitchFamily="34" charset="0"/>
                      </a:endParaRPr>
                    </a:p>
                  </a:txBody>
                  <a:tcPr/>
                </a:tc>
                <a:tc>
                  <a:txBody>
                    <a:bodyPr/>
                    <a:lstStyle/>
                    <a:p>
                      <a:pPr marL="0" algn="just" defTabSz="914400" rtl="0" eaLnBrk="1" latinLnBrk="0" hangingPunct="1"/>
                      <a:r>
                        <a:rPr lang="fr-FR" sz="1100" kern="1200" dirty="0" smtClean="0">
                          <a:latin typeface="Arial Narrow" panose="020B0606020202030204" pitchFamily="34" charset="0"/>
                        </a:rPr>
                        <a:t>La desserte du site s’effectue avec un seul point d’entrée / sortie  sur le pont de la route de </a:t>
                      </a:r>
                      <a:r>
                        <a:rPr lang="fr-FR" sz="1100" kern="1200" dirty="0" err="1" smtClean="0">
                          <a:latin typeface="Arial Narrow" panose="020B0606020202030204" pitchFamily="34" charset="0"/>
                        </a:rPr>
                        <a:t>Thilouze</a:t>
                      </a:r>
                      <a:r>
                        <a:rPr lang="fr-FR" sz="1100" kern="1200" dirty="0" smtClean="0">
                          <a:latin typeface="Arial Narrow" panose="020B0606020202030204" pitchFamily="34" charset="0"/>
                        </a:rPr>
                        <a:t>,</a:t>
                      </a:r>
                      <a:r>
                        <a:rPr lang="fr-FR" sz="1100" kern="1200" baseline="0" dirty="0" smtClean="0">
                          <a:latin typeface="Arial Narrow" panose="020B0606020202030204" pitchFamily="34" charset="0"/>
                        </a:rPr>
                        <a:t> </a:t>
                      </a:r>
                      <a:r>
                        <a:rPr lang="fr-FR" sz="1100" kern="1200" dirty="0" smtClean="0">
                          <a:latin typeface="Arial Narrow" panose="020B0606020202030204" pitchFamily="34" charset="0"/>
                        </a:rPr>
                        <a:t>via le carrefour avec la petite voie</a:t>
                      </a:r>
                      <a:r>
                        <a:rPr lang="fr-FR" sz="1100" kern="1200" baseline="0" dirty="0" smtClean="0">
                          <a:latin typeface="Arial Narrow" panose="020B0606020202030204" pitchFamily="34" charset="0"/>
                        </a:rPr>
                        <a:t> de desserte interne d’ores et déjà existante. En sortie sur la Route communale, un STOP permet l’arrêt complet des véhicules avec une bonne visibilité des 2 côtés. Il convient de préciser que ce carrefour a été complètement réaménagé lors de la réalisation de la LGV et du pont qui enjambe la voie à grande vitesse – gabarit des voies et girations, marquage au sol et signalétique, glissière de sécurité et parapet-.</a:t>
                      </a:r>
                    </a:p>
                    <a:p>
                      <a:pPr marL="0" algn="just" defTabSz="914400" rtl="0" eaLnBrk="1" latinLnBrk="0" hangingPunct="1"/>
                      <a:r>
                        <a:rPr lang="fr-FR" sz="1100" kern="1200" baseline="0" dirty="0" smtClean="0">
                          <a:latin typeface="Arial Narrow" panose="020B0606020202030204" pitchFamily="34" charset="0"/>
                        </a:rPr>
                        <a:t>Ce carrefour répond en terme de visibilité et calibrage au trafic routier existant sur la route communale</a:t>
                      </a:r>
                      <a:r>
                        <a:rPr lang="fr-FR" sz="1100" kern="1200" baseline="0" dirty="0" smtClean="0">
                          <a:solidFill>
                            <a:schemeClr val="tx1"/>
                          </a:solidFill>
                          <a:latin typeface="Arial Narrow" panose="020B0606020202030204" pitchFamily="34" charset="0"/>
                        </a:rPr>
                        <a:t>. Le parc </a:t>
                      </a:r>
                      <a:r>
                        <a:rPr lang="fr-FR" sz="1100" kern="1200" baseline="0" dirty="0" err="1" smtClean="0">
                          <a:solidFill>
                            <a:schemeClr val="tx1"/>
                          </a:solidFill>
                          <a:latin typeface="Arial Narrow" panose="020B0606020202030204" pitchFamily="34" charset="0"/>
                        </a:rPr>
                        <a:t>photovoltaique</a:t>
                      </a:r>
                      <a:r>
                        <a:rPr lang="fr-FR" sz="1100" kern="1200" baseline="0" dirty="0" smtClean="0">
                          <a:solidFill>
                            <a:schemeClr val="tx1"/>
                          </a:solidFill>
                          <a:latin typeface="Arial Narrow" panose="020B0606020202030204" pitchFamily="34" charset="0"/>
                        </a:rPr>
                        <a:t> ne génèrera qu’un trafic très limité à quelques rotations annuelles en lien avec l’entretien du site.</a:t>
                      </a:r>
                    </a:p>
                    <a:p>
                      <a:pPr marL="0" algn="just" defTabSz="914400" rtl="0" eaLnBrk="1" latinLnBrk="0" hangingPunct="1"/>
                      <a:endParaRPr lang="fr-FR" sz="1100" kern="1200" baseline="0" dirty="0" smtClean="0">
                        <a:latin typeface="Arial Narrow" panose="020B0606020202030204" pitchFamily="34" charset="0"/>
                      </a:endParaRPr>
                    </a:p>
                    <a:p>
                      <a:pPr marL="0" algn="just" defTabSz="914400" rtl="0" eaLnBrk="1" latinLnBrk="0" hangingPunct="1"/>
                      <a:r>
                        <a:rPr lang="fr-FR" sz="1100" kern="1200" baseline="0" dirty="0" smtClean="0">
                          <a:latin typeface="Arial Narrow" panose="020B0606020202030204" pitchFamily="34" charset="0"/>
                        </a:rPr>
                        <a:t>Aucun accès direct autre n’est autorisé depuis la zone d’accueil du parc.</a:t>
                      </a:r>
                    </a:p>
                    <a:p>
                      <a:pPr marL="0" algn="just" defTabSz="914400" rtl="0" eaLnBrk="1" latinLnBrk="0" hangingPunct="1"/>
                      <a:endParaRPr lang="fr-FR" sz="1100" kern="1200" baseline="0" dirty="0" smtClean="0">
                        <a:latin typeface="Arial Narrow" panose="020B0606020202030204" pitchFamily="34" charset="0"/>
                      </a:endParaRPr>
                    </a:p>
                    <a:p>
                      <a:pPr marL="171450" indent="-171450" algn="just" defTabSz="914400" rtl="0" eaLnBrk="1" latinLnBrk="0" hangingPunct="1">
                        <a:buFont typeface="Wingdings" panose="05000000000000000000" pitchFamily="2" charset="2"/>
                        <a:buChar char="è"/>
                      </a:pPr>
                      <a:r>
                        <a:rPr lang="fr-FR" sz="1100" b="1" kern="1200" dirty="0" smtClean="0">
                          <a:latin typeface="Arial Narrow" panose="020B0606020202030204" pitchFamily="34" charset="0"/>
                        </a:rPr>
                        <a:t>Dans ces conditions on peut conclure à une compatibilité des règles définies avec la prise en compte de la sécurité. </a:t>
                      </a:r>
                    </a:p>
                    <a:p>
                      <a:pPr marL="171450" indent="-171450" algn="just" defTabSz="914400" rtl="0" eaLnBrk="1" latinLnBrk="0" hangingPunct="1">
                        <a:buFont typeface="Wingdings" panose="05000000000000000000" pitchFamily="2" charset="2"/>
                        <a:buChar char="è"/>
                      </a:pPr>
                      <a:endParaRPr lang="fr-FR" sz="1100" b="1" kern="1200" dirty="0" smtClean="0">
                        <a:solidFill>
                          <a:srgbClr val="000000"/>
                        </a:solidFill>
                        <a:latin typeface="Arial Narrow" panose="020B0606020202030204" pitchFamily="34" charset="0"/>
                        <a:ea typeface="+mn-ea"/>
                        <a:cs typeface="+mn-cs"/>
                      </a:endParaRPr>
                    </a:p>
                  </a:txBody>
                  <a:tcPr/>
                </a:tc>
              </a:tr>
            </a:tbl>
          </a:graphicData>
        </a:graphic>
      </p:graphicFrame>
    </p:spTree>
    <p:extLst>
      <p:ext uri="{BB962C8B-B14F-4D97-AF65-F5344CB8AC3E}">
        <p14:creationId xmlns:p14="http://schemas.microsoft.com/office/powerpoint/2010/main" val="1395325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srcRect t="6763" r="33555" b="6561"/>
          <a:stretch/>
        </p:blipFill>
        <p:spPr>
          <a:xfrm>
            <a:off x="3326726" y="2924944"/>
            <a:ext cx="5360074" cy="3933056"/>
          </a:xfrm>
          <a:prstGeom prst="rect">
            <a:avLst/>
          </a:prstGeom>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4EF46-BB3D-4FDF-82E1-02E3D33C4E6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356992" y="-459432"/>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7585" y="40660"/>
            <a:ext cx="1299745" cy="890262"/>
          </a:xfrm>
          <a:prstGeom prst="rect">
            <a:avLst/>
          </a:prstGeom>
        </p:spPr>
      </p:pic>
      <p:sp>
        <p:nvSpPr>
          <p:cNvPr id="15" name="Ellipse 14"/>
          <p:cNvSpPr/>
          <p:nvPr/>
        </p:nvSpPr>
        <p:spPr>
          <a:xfrm>
            <a:off x="6880236" y="4173798"/>
            <a:ext cx="1211098"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9581" y="4589321"/>
            <a:ext cx="3336307" cy="2123658"/>
          </a:xfrm>
          <a:prstGeom prst="rect">
            <a:avLst/>
          </a:prstGeom>
        </p:spPr>
        <p:txBody>
          <a:bodyPr wrap="square">
            <a:spAutoFit/>
          </a:bodyPr>
          <a:lstStyle/>
          <a:p>
            <a:pPr algn="just"/>
            <a:r>
              <a:rPr lang="fr-FR" sz="1200" dirty="0" smtClean="0">
                <a:solidFill>
                  <a:srgbClr val="000000"/>
                </a:solidFill>
                <a:latin typeface="Arial Narrow" panose="020B0606020202030204" pitchFamily="34" charset="0"/>
              </a:rPr>
              <a:t>Le site étudié est affecté par une zone de Bruit  en application de l’arrêté préfectoral du 26 Janvier 2016 sur le classement sonore des infrastructures terrestres. </a:t>
            </a:r>
          </a:p>
          <a:p>
            <a:pPr algn="just"/>
            <a:r>
              <a:rPr lang="fr-FR" sz="1200" dirty="0" smtClean="0">
                <a:solidFill>
                  <a:srgbClr val="000000"/>
                </a:solidFill>
                <a:latin typeface="Arial Narrow" panose="020B0606020202030204" pitchFamily="34" charset="0"/>
              </a:rPr>
              <a:t>Le site de </a:t>
            </a:r>
            <a:r>
              <a:rPr lang="fr-FR" sz="1200" dirty="0" err="1" smtClean="0">
                <a:solidFill>
                  <a:srgbClr val="000000"/>
                </a:solidFill>
                <a:latin typeface="Arial Narrow" panose="020B0606020202030204" pitchFamily="34" charset="0"/>
              </a:rPr>
              <a:t>Montison</a:t>
            </a:r>
            <a:r>
              <a:rPr lang="fr-FR" sz="1200" dirty="0" smtClean="0">
                <a:solidFill>
                  <a:srgbClr val="000000"/>
                </a:solidFill>
                <a:latin typeface="Arial Narrow" panose="020B0606020202030204" pitchFamily="34" charset="0"/>
              </a:rPr>
              <a:t> est concerné par 2 tracés de voies :</a:t>
            </a:r>
          </a:p>
          <a:p>
            <a:pPr marL="171450" indent="-171450" algn="just">
              <a:buFontTx/>
              <a:buChar char="-"/>
            </a:pPr>
            <a:r>
              <a:rPr lang="fr-FR" sz="1200" dirty="0" smtClean="0">
                <a:solidFill>
                  <a:srgbClr val="000000"/>
                </a:solidFill>
                <a:latin typeface="Arial Narrow" panose="020B0606020202030204" pitchFamily="34" charset="0"/>
              </a:rPr>
              <a:t>le passage de l’A10 infrastructure </a:t>
            </a:r>
            <a:r>
              <a:rPr lang="fr-FR" sz="1200" dirty="0">
                <a:solidFill>
                  <a:srgbClr val="000000"/>
                </a:solidFill>
                <a:latin typeface="Arial Narrow" panose="020B0606020202030204" pitchFamily="34" charset="0"/>
              </a:rPr>
              <a:t>de catégorie </a:t>
            </a:r>
            <a:r>
              <a:rPr lang="fr-FR" sz="1200" dirty="0" smtClean="0">
                <a:solidFill>
                  <a:srgbClr val="000000"/>
                </a:solidFill>
                <a:latin typeface="Arial Narrow" panose="020B0606020202030204" pitchFamily="34" charset="0"/>
              </a:rPr>
              <a:t>1 </a:t>
            </a:r>
            <a:r>
              <a:rPr lang="fr-FR" sz="1200" dirty="0">
                <a:solidFill>
                  <a:srgbClr val="000000"/>
                </a:solidFill>
                <a:latin typeface="Arial Narrow" panose="020B0606020202030204" pitchFamily="34" charset="0"/>
              </a:rPr>
              <a:t>générant une bande affectée par le bruit de </a:t>
            </a:r>
            <a:r>
              <a:rPr lang="fr-FR" sz="1200" dirty="0" smtClean="0">
                <a:solidFill>
                  <a:srgbClr val="000000"/>
                </a:solidFill>
                <a:latin typeface="Arial Narrow" panose="020B0606020202030204" pitchFamily="34" charset="0"/>
              </a:rPr>
              <a:t>300m </a:t>
            </a:r>
            <a:r>
              <a:rPr lang="fr-FR" sz="1200" dirty="0">
                <a:solidFill>
                  <a:srgbClr val="000000"/>
                </a:solidFill>
                <a:latin typeface="Arial Narrow" panose="020B0606020202030204" pitchFamily="34" charset="0"/>
              </a:rPr>
              <a:t>de part et d’autre de la voie</a:t>
            </a:r>
            <a:r>
              <a:rPr lang="fr-FR" sz="1200" dirty="0" smtClean="0">
                <a:solidFill>
                  <a:srgbClr val="000000"/>
                </a:solidFill>
                <a:latin typeface="Arial Narrow" panose="020B0606020202030204" pitchFamily="34" charset="0"/>
              </a:rPr>
              <a:t>.</a:t>
            </a:r>
          </a:p>
          <a:p>
            <a:pPr marL="171450" indent="-171450" algn="just">
              <a:buFontTx/>
              <a:buChar char="-"/>
            </a:pPr>
            <a:r>
              <a:rPr lang="fr-FR" sz="1200" dirty="0" smtClean="0">
                <a:solidFill>
                  <a:srgbClr val="000000"/>
                </a:solidFill>
                <a:latin typeface="Arial Narrow" panose="020B0606020202030204" pitchFamily="34" charset="0"/>
              </a:rPr>
              <a:t>Le passage de la LGV – SEA infrastructure de catégorie 2 générant une bande affectée par le bruit de 250m de part et d’autre de la voie.</a:t>
            </a:r>
            <a:endParaRPr lang="fr-FR" sz="1200" dirty="0">
              <a:solidFill>
                <a:srgbClr val="000000"/>
              </a:solidFill>
              <a:latin typeface="Arial Narrow" panose="020B0606020202030204" pitchFamily="34" charset="0"/>
            </a:endParaRPr>
          </a:p>
          <a:p>
            <a:pPr algn="just"/>
            <a:endParaRPr lang="fr-FR" sz="1200" dirty="0">
              <a:solidFill>
                <a:srgbClr val="000000"/>
              </a:solidFill>
              <a:latin typeface="Arial Narrow" panose="020B0606020202030204" pitchFamily="34" charset="0"/>
            </a:endParaRPr>
          </a:p>
        </p:txBody>
      </p:sp>
      <p:pic>
        <p:nvPicPr>
          <p:cNvPr id="9" name="Image 8"/>
          <p:cNvPicPr>
            <a:picLocks noChangeAspect="1"/>
          </p:cNvPicPr>
          <p:nvPr/>
        </p:nvPicPr>
        <p:blipFill rotWithShape="1">
          <a:blip r:embed="rId5"/>
          <a:srcRect l="38188" t="14385" r="23559" b="9606"/>
          <a:stretch/>
        </p:blipFill>
        <p:spPr>
          <a:xfrm>
            <a:off x="107504" y="836712"/>
            <a:ext cx="3240360" cy="3621579"/>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rotWithShape="1">
          <a:blip r:embed="rId6"/>
          <a:srcRect l="39503" t="70725" r="24493" b="4290"/>
          <a:stretch/>
        </p:blipFill>
        <p:spPr>
          <a:xfrm>
            <a:off x="4121306" y="868730"/>
            <a:ext cx="4529698" cy="1768182"/>
          </a:xfrm>
          <a:prstGeom prst="rect">
            <a:avLst/>
          </a:prstGeom>
          <a:ln>
            <a:noFill/>
          </a:ln>
          <a:effectLst>
            <a:outerShdw blurRad="292100" dist="139700" dir="2700000" algn="tl" rotWithShape="0">
              <a:srgbClr val="333333">
                <a:alpha val="65000"/>
              </a:srgbClr>
            </a:outerShdw>
          </a:effectLst>
        </p:spPr>
      </p:pic>
      <p:sp>
        <p:nvSpPr>
          <p:cNvPr id="14" name="Espace réservé du pied de page 3"/>
          <p:cNvSpPr>
            <a:spLocks noGrp="1"/>
          </p:cNvSpPr>
          <p:nvPr>
            <p:ph type="ftr" sz="quarter" idx="11"/>
          </p:nvPr>
        </p:nvSpPr>
        <p:spPr>
          <a:xfrm rot="16200000">
            <a:off x="3428321" y="-3319727"/>
            <a:ext cx="822327" cy="7678970"/>
          </a:xfrm>
          <a:solidFill>
            <a:schemeClr val="bg2">
              <a:lumMod val="90000"/>
            </a:schemeClr>
          </a:solidFill>
        </p:spPr>
        <p:txBody>
          <a:bodyPr vert="vert"/>
          <a:lstStyle/>
          <a:p>
            <a:pPr algn="just"/>
            <a:r>
              <a:rPr lang="fr-FR" sz="2000" dirty="0">
                <a:solidFill>
                  <a:schemeClr val="tx1"/>
                </a:solidFill>
                <a:latin typeface="Arial Narrow" panose="020B0606020202030204" pitchFamily="34" charset="0"/>
              </a:rPr>
              <a:t>Partie </a:t>
            </a:r>
            <a:r>
              <a:rPr lang="fr-FR" sz="2000" dirty="0" smtClean="0">
                <a:solidFill>
                  <a:schemeClr val="tx1"/>
                </a:solidFill>
                <a:latin typeface="Arial Narrow" panose="020B0606020202030204" pitchFamily="34" charset="0"/>
              </a:rPr>
              <a:t>3 </a:t>
            </a:r>
            <a:r>
              <a:rPr lang="fr-FR" sz="2000" dirty="0">
                <a:solidFill>
                  <a:schemeClr val="tx1"/>
                </a:solidFill>
                <a:latin typeface="Arial Narrow" panose="020B0606020202030204" pitchFamily="34" charset="0"/>
              </a:rPr>
              <a:t>– </a:t>
            </a:r>
            <a:r>
              <a:rPr lang="fr-FR" sz="1800" dirty="0">
                <a:solidFill>
                  <a:schemeClr val="tx1"/>
                </a:solidFill>
                <a:latin typeface="Arial Narrow" panose="020B0606020202030204" pitchFamily="34" charset="0"/>
              </a:rPr>
              <a:t>LA </a:t>
            </a:r>
            <a:r>
              <a:rPr lang="fr-FR" sz="1800" dirty="0" smtClean="0">
                <a:solidFill>
                  <a:schemeClr val="tx1"/>
                </a:solidFill>
                <a:latin typeface="Arial Narrow" panose="020B0606020202030204" pitchFamily="34" charset="0"/>
              </a:rPr>
              <a:t>COMPATIBILITE DES REGLES DEFINIES AVEC LA PRISE EN COMPTE DES 5 CRITERES</a:t>
            </a:r>
            <a:endParaRPr lang="fr-FR" sz="1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405314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195736"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latin typeface="Arial Narrow" panose="020B0606020202030204" pitchFamily="34" charset="0"/>
            </a:endParaRPr>
          </a:p>
        </p:txBody>
      </p:sp>
      <p:sp>
        <p:nvSpPr>
          <p:cNvPr id="8" name="Espace réservé du numéro de diapositive 7"/>
          <p:cNvSpPr>
            <a:spLocks noGrp="1"/>
          </p:cNvSpPr>
          <p:nvPr>
            <p:ph type="sldNum" sz="quarter" idx="12"/>
          </p:nvPr>
        </p:nvSpPr>
        <p:spPr/>
        <p:txBody>
          <a:bodyPr/>
          <a:lstStyle/>
          <a:p>
            <a:fld id="{5984EF46-BB3D-4FDF-82E1-02E3D33C4E6D}" type="slidenum">
              <a:rPr lang="fr-FR" smtClean="0"/>
              <a:t>4</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59674" y="5873674"/>
            <a:ext cx="1475656" cy="492996"/>
          </a:xfrm>
          <a:prstGeom prst="rect">
            <a:avLst/>
          </a:prstGeom>
          <a:ln>
            <a:noFill/>
          </a:ln>
          <a:effectLst>
            <a:outerShdw blurRad="292100" dist="139700" dir="2700000" algn="tl" rotWithShape="0">
              <a:srgbClr val="333333">
                <a:alpha val="65000"/>
              </a:srgbClr>
            </a:outerShdw>
          </a:effectLst>
        </p:spPr>
      </p:pic>
      <p:pic>
        <p:nvPicPr>
          <p:cNvPr id="19" name="Picture 8" descr="RÃ©sultat de recherche d'images pour &quot;sorigny vergers&quot;">
            <a:extLst>
              <a:ext uri="{FF2B5EF4-FFF2-40B4-BE49-F238E27FC236}">
                <a16:creationId xmlns="" xmlns:a16="http://schemas.microsoft.com/office/drawing/2014/main" id="{E9D2DBC3-5181-41B1-8726-63D8B5D9AC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l="310" r="1" b="5113"/>
          <a:stretch/>
        </p:blipFill>
        <p:spPr bwMode="auto">
          <a:xfrm>
            <a:off x="189315" y="308746"/>
            <a:ext cx="1122611" cy="1605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4" descr="RÃ©sultat de recherche d'images pour &quot;EGLISE SORIGNY&quot;">
            <a:extLst>
              <a:ext uri="{FF2B5EF4-FFF2-40B4-BE49-F238E27FC236}">
                <a16:creationId xmlns="" xmlns:a16="http://schemas.microsoft.com/office/drawing/2014/main" id="{A5583E7C-97D0-4E9A-A552-E63ACA16257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89315" y="3657600"/>
            <a:ext cx="1264753" cy="1576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18" descr="http://www.domainedethais.com/wp-content/uploads/2016/12/Art-Domaine.jpg">
            <a:extLst>
              <a:ext uri="{FF2B5EF4-FFF2-40B4-BE49-F238E27FC236}">
                <a16:creationId xmlns="" xmlns:a16="http://schemas.microsoft.com/office/drawing/2014/main" id="{AE78BE53-995D-4F59-B183-414AAA28105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84346" y="2225703"/>
            <a:ext cx="1619672" cy="107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Espace réservé du contenu 2"/>
          <p:cNvSpPr>
            <a:spLocks noGrp="1"/>
          </p:cNvSpPr>
          <p:nvPr>
            <p:ph idx="1"/>
          </p:nvPr>
        </p:nvSpPr>
        <p:spPr>
          <a:xfrm>
            <a:off x="2354699" y="191752"/>
            <a:ext cx="6296305" cy="4800600"/>
          </a:xfrm>
        </p:spPr>
        <p:txBody>
          <a:bodyPr>
            <a:normAutofit/>
          </a:bodyPr>
          <a:lstStyle/>
          <a:p>
            <a:pPr marL="114300" indent="0" algn="r">
              <a:buNone/>
            </a:pPr>
            <a:r>
              <a:rPr lang="fr-FR" sz="2000" dirty="0" smtClean="0">
                <a:latin typeface="Arial Narrow" panose="020B0606020202030204" pitchFamily="34" charset="0"/>
              </a:rPr>
              <a:t>INTRODUCTION : CONTEXTE ET OBJECTIFS DE L’ÉTUDE</a:t>
            </a:r>
          </a:p>
          <a:p>
            <a:pPr marL="114300" indent="0" algn="r">
              <a:buNone/>
            </a:pPr>
            <a:endParaRPr lang="fr-FR" sz="2000" dirty="0" smtClean="0">
              <a:latin typeface="Arial Narrow" panose="020B0606020202030204" pitchFamily="34" charset="0"/>
            </a:endParaRPr>
          </a:p>
        </p:txBody>
      </p:sp>
      <p:pic>
        <p:nvPicPr>
          <p:cNvPr id="23" name="Imag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9443" y="21611"/>
            <a:ext cx="1362803" cy="933455"/>
          </a:xfrm>
          <a:prstGeom prst="rect">
            <a:avLst/>
          </a:prstGeom>
        </p:spPr>
      </p:pic>
      <p:sp>
        <p:nvSpPr>
          <p:cNvPr id="2" name="Rectangle 1"/>
          <p:cNvSpPr/>
          <p:nvPr/>
        </p:nvSpPr>
        <p:spPr>
          <a:xfrm>
            <a:off x="2213887" y="876743"/>
            <a:ext cx="6357636" cy="5693866"/>
          </a:xfrm>
          <a:prstGeom prst="rect">
            <a:avLst/>
          </a:prstGeom>
        </p:spPr>
        <p:txBody>
          <a:bodyPr wrap="square">
            <a:spAutoFit/>
          </a:bodyPr>
          <a:lstStyle/>
          <a:p>
            <a:r>
              <a:rPr lang="fr-FR" sz="1600" dirty="0" smtClean="0">
                <a:latin typeface="Arial Narrow" panose="020B0606020202030204" pitchFamily="34" charset="0"/>
              </a:rPr>
              <a:t>Contexte règlementaire</a:t>
            </a:r>
          </a:p>
          <a:p>
            <a:endParaRPr lang="fr-FR" sz="1200" dirty="0" smtClean="0">
              <a:latin typeface="Arial Narrow" panose="020B0606020202030204" pitchFamily="34" charset="0"/>
            </a:endParaRPr>
          </a:p>
          <a:p>
            <a:r>
              <a:rPr lang="fr-FR" sz="1200" dirty="0" smtClean="0">
                <a:latin typeface="Arial Narrow" panose="020B0606020202030204" pitchFamily="34" charset="0"/>
              </a:rPr>
              <a:t>Situés en entrées sud et nord du territoire de </a:t>
            </a:r>
            <a:r>
              <a:rPr lang="fr-FR" sz="1200" dirty="0" err="1" smtClean="0">
                <a:latin typeface="Arial Narrow" panose="020B0606020202030204" pitchFamily="34" charset="0"/>
              </a:rPr>
              <a:t>Sorigny</a:t>
            </a:r>
            <a:r>
              <a:rPr lang="fr-FR" sz="1200" dirty="0" smtClean="0">
                <a:latin typeface="Arial Narrow" panose="020B0606020202030204" pitchFamily="34" charset="0"/>
              </a:rPr>
              <a:t>, le long de la RD910, de l’A10, voies classées </a:t>
            </a:r>
            <a:r>
              <a:rPr lang="fr-FR" sz="1200" dirty="0">
                <a:latin typeface="Arial Narrow" panose="020B0606020202030204" pitchFamily="34" charset="0"/>
              </a:rPr>
              <a:t>à grande circulation, </a:t>
            </a:r>
            <a:r>
              <a:rPr lang="fr-FR" sz="1200" dirty="0" smtClean="0">
                <a:latin typeface="Arial Narrow" panose="020B0606020202030204" pitchFamily="34" charset="0"/>
              </a:rPr>
              <a:t>ce secteur dit de MONTISON est concerné </a:t>
            </a:r>
            <a:r>
              <a:rPr lang="fr-FR" sz="1200" dirty="0">
                <a:latin typeface="Arial Narrow" panose="020B0606020202030204" pitchFamily="34" charset="0"/>
              </a:rPr>
              <a:t>par l’application des articles L. 111-6 à L.111-7 du code de l’urbanisme, qui </a:t>
            </a:r>
            <a:r>
              <a:rPr lang="fr-FR" sz="1200" dirty="0" smtClean="0">
                <a:latin typeface="Arial Narrow" panose="020B0606020202030204" pitchFamily="34" charset="0"/>
              </a:rPr>
              <a:t>disposent </a:t>
            </a:r>
            <a:r>
              <a:rPr lang="fr-FR" sz="1200" dirty="0">
                <a:latin typeface="Arial Narrow" panose="020B0606020202030204" pitchFamily="34" charset="0"/>
              </a:rPr>
              <a:t>que : </a:t>
            </a:r>
            <a:endParaRPr lang="fr-FR" sz="1200" dirty="0" smtClean="0">
              <a:latin typeface="Arial Narrow" panose="020B0606020202030204" pitchFamily="34" charset="0"/>
            </a:endParaRPr>
          </a:p>
          <a:p>
            <a:endParaRPr lang="fr-FR" sz="1200" dirty="0" smtClean="0">
              <a:latin typeface="Arial Narrow" panose="020B0606020202030204" pitchFamily="34" charset="0"/>
            </a:endParaRPr>
          </a:p>
          <a:p>
            <a:r>
              <a:rPr lang="fr-FR" sz="1200" dirty="0" smtClean="0">
                <a:latin typeface="Arial Narrow" panose="020B0606020202030204" pitchFamily="34" charset="0"/>
              </a:rPr>
              <a:t>Article </a:t>
            </a:r>
            <a:r>
              <a:rPr lang="fr-FR" sz="1200" dirty="0">
                <a:latin typeface="Arial Narrow" panose="020B0606020202030204" pitchFamily="34" charset="0"/>
              </a:rPr>
              <a:t>L.111-6 du code de l’urbanisme : </a:t>
            </a:r>
            <a:r>
              <a:rPr lang="fr-FR" sz="1200" i="1" dirty="0">
                <a:latin typeface="Arial Narrow" panose="020B0606020202030204" pitchFamily="34" charset="0"/>
              </a:rPr>
              <a:t>« En dehors des espaces urbanisés des communes, les constructions ou installations sont interdites dans une bande de cent mètres de part et d'autre de l'axe des autoroutes, des routes express et des déviations au sens du code de la voirie routière et de soixante-quinze mètres de part et d'autre de l'axe des autres routes classées à grande circulation. </a:t>
            </a:r>
            <a:r>
              <a:rPr lang="fr-FR" sz="1200" i="1" dirty="0" smtClean="0">
                <a:latin typeface="Arial Narrow" panose="020B0606020202030204" pitchFamily="34" charset="0"/>
              </a:rPr>
              <a:t>Cette </a:t>
            </a:r>
            <a:r>
              <a:rPr lang="fr-FR" sz="1200" i="1" dirty="0">
                <a:latin typeface="Arial Narrow" panose="020B0606020202030204" pitchFamily="34" charset="0"/>
              </a:rPr>
              <a:t>interdiction s'applique également dans une bande de soixante-quinze mètres de part et d'autre des routes visées au dernier alinéa du III de l'article L. 141-19. » </a:t>
            </a:r>
            <a:endParaRPr lang="fr-FR" sz="1200" i="1" dirty="0" smtClean="0">
              <a:latin typeface="Arial Narrow" panose="020B0606020202030204" pitchFamily="34" charset="0"/>
            </a:endParaRPr>
          </a:p>
          <a:p>
            <a:endParaRPr lang="fr-FR" sz="1200" dirty="0">
              <a:latin typeface="Arial Narrow" panose="020B0606020202030204" pitchFamily="34" charset="0"/>
            </a:endParaRPr>
          </a:p>
          <a:p>
            <a:r>
              <a:rPr lang="fr-FR" sz="1200" dirty="0" smtClean="0">
                <a:latin typeface="Arial Narrow" panose="020B0606020202030204" pitchFamily="34" charset="0"/>
              </a:rPr>
              <a:t>Article </a:t>
            </a:r>
            <a:r>
              <a:rPr lang="fr-FR" sz="1200" dirty="0">
                <a:latin typeface="Arial Narrow" panose="020B0606020202030204" pitchFamily="34" charset="0"/>
              </a:rPr>
              <a:t>L.111-7 du code de l’urbanisme : </a:t>
            </a:r>
            <a:r>
              <a:rPr lang="fr-FR" sz="1200" i="1" dirty="0">
                <a:latin typeface="Arial Narrow" panose="020B0606020202030204" pitchFamily="34" charset="0"/>
              </a:rPr>
              <a:t>«L'interdiction mentionnée à l'article </a:t>
            </a:r>
            <a:r>
              <a:rPr lang="fr-FR" sz="1200" i="1" dirty="0">
                <a:latin typeface="Arial Narrow" panose="020B0606020202030204" pitchFamily="34" charset="0"/>
                <a:hlinkClick r:id="rId10"/>
              </a:rPr>
              <a:t>L. 111-6</a:t>
            </a:r>
            <a:r>
              <a:rPr lang="fr-FR" sz="1200" i="1" dirty="0">
                <a:latin typeface="Arial Narrow" panose="020B0606020202030204" pitchFamily="34" charset="0"/>
              </a:rPr>
              <a:t> ne s'applique pas :</a:t>
            </a:r>
          </a:p>
          <a:p>
            <a:r>
              <a:rPr lang="fr-FR" sz="1200" i="1" dirty="0">
                <a:latin typeface="Arial Narrow" panose="020B0606020202030204" pitchFamily="34" charset="0"/>
              </a:rPr>
              <a:t>1° Aux constructions ou installations liées ou nécessaires aux infrastructures routières ;</a:t>
            </a:r>
          </a:p>
          <a:p>
            <a:r>
              <a:rPr lang="fr-FR" sz="1200" i="1" dirty="0">
                <a:latin typeface="Arial Narrow" panose="020B0606020202030204" pitchFamily="34" charset="0"/>
              </a:rPr>
              <a:t>2° Aux services publics exigeant la proximité immédiate des infrastructures routières ;</a:t>
            </a:r>
          </a:p>
          <a:p>
            <a:r>
              <a:rPr lang="fr-FR" sz="1200" i="1" dirty="0">
                <a:latin typeface="Arial Narrow" panose="020B0606020202030204" pitchFamily="34" charset="0"/>
              </a:rPr>
              <a:t>3° Aux bâtiments d'exploitation agricole ;</a:t>
            </a:r>
          </a:p>
          <a:p>
            <a:r>
              <a:rPr lang="fr-FR" sz="1200" i="1" dirty="0">
                <a:latin typeface="Arial Narrow" panose="020B0606020202030204" pitchFamily="34" charset="0"/>
              </a:rPr>
              <a:t>4° Aux réseaux d'intérêt public ;</a:t>
            </a:r>
          </a:p>
          <a:p>
            <a:r>
              <a:rPr lang="fr-FR" sz="1200" i="1" dirty="0">
                <a:latin typeface="Arial Narrow" panose="020B0606020202030204" pitchFamily="34" charset="0"/>
              </a:rPr>
              <a:t>5° Aux infrastructures de production d'énergie solaire lorsqu'elles sont installées sur des parcelles déclassées par suite d'un changement de tracé des voies du domaine public routier ou de l'ouverture d'une voie nouvelle ou sur les aires de repos, les aires de service et les aires de stationnement situées sur le réseau routier.</a:t>
            </a:r>
          </a:p>
          <a:p>
            <a:r>
              <a:rPr lang="fr-FR" sz="1200" i="1" dirty="0">
                <a:latin typeface="Arial Narrow" panose="020B0606020202030204" pitchFamily="34" charset="0"/>
              </a:rPr>
              <a:t>Elle ne s'applique pas non plus à l'adaptation, au changement de destination, à la réfection ou à l'extension de constructions existantes</a:t>
            </a:r>
            <a:r>
              <a:rPr lang="fr-FR" sz="1200" i="1" dirty="0" smtClean="0">
                <a:latin typeface="Arial Narrow" panose="020B0606020202030204" pitchFamily="34" charset="0"/>
              </a:rPr>
              <a:t>. »</a:t>
            </a:r>
            <a:endParaRPr lang="fr-FR" sz="1200" i="1" dirty="0">
              <a:latin typeface="Arial Narrow" panose="020B0606020202030204" pitchFamily="34" charset="0"/>
            </a:endParaRPr>
          </a:p>
          <a:p>
            <a:endParaRPr lang="fr-FR" sz="1200" i="1" dirty="0" smtClean="0">
              <a:latin typeface="Arial Narrow" panose="020B0606020202030204" pitchFamily="34" charset="0"/>
            </a:endParaRPr>
          </a:p>
          <a:p>
            <a:r>
              <a:rPr lang="fr-FR" sz="1200" dirty="0" smtClean="0">
                <a:latin typeface="Arial Narrow" panose="020B0606020202030204" pitchFamily="34" charset="0"/>
              </a:rPr>
              <a:t>Article </a:t>
            </a:r>
            <a:r>
              <a:rPr lang="fr-FR" sz="1200" dirty="0">
                <a:latin typeface="Arial Narrow" panose="020B0606020202030204" pitchFamily="34" charset="0"/>
              </a:rPr>
              <a:t>L.111-8 du code de l’urbanisme : </a:t>
            </a:r>
            <a:r>
              <a:rPr lang="fr-FR" sz="1200" i="1" dirty="0">
                <a:latin typeface="Arial Narrow" panose="020B0606020202030204" pitchFamily="34" charset="0"/>
              </a:rPr>
              <a:t>« Le plan local d'urbanisme, ou un document d'urbanisme en tenant lieu, peut fixer des règles d'implantation différentes de celles prévues par l’article L.111-6 lorsqu'il comporte une étude justifiant, en fonction des spécificités locales, que ces règles sont compatibles avec la prise en compte des nuisances, de la sécurité, de la qualité architecturale, ainsi que de la qualité de l'urbanisme et des paysages ».</a:t>
            </a:r>
          </a:p>
        </p:txBody>
      </p:sp>
      <p:sp>
        <p:nvSpPr>
          <p:cNvPr id="12" name="Espace réservé du pied de page 3"/>
          <p:cNvSpPr txBox="1">
            <a:spLocks/>
          </p:cNvSpPr>
          <p:nvPr/>
        </p:nvSpPr>
        <p:spPr>
          <a:xfrm rot="16200000">
            <a:off x="6206330" y="2444674"/>
            <a:ext cx="538234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Tree>
    <p:extLst>
      <p:ext uri="{BB962C8B-B14F-4D97-AF65-F5344CB8AC3E}">
        <p14:creationId xmlns:p14="http://schemas.microsoft.com/office/powerpoint/2010/main" val="256544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195736"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p:cNvSpPr>
            <a:spLocks noGrp="1"/>
          </p:cNvSpPr>
          <p:nvPr>
            <p:ph type="sldNum" sz="quarter" idx="12"/>
          </p:nvPr>
        </p:nvSpPr>
        <p:spPr/>
        <p:txBody>
          <a:bodyPr/>
          <a:lstStyle/>
          <a:p>
            <a:fld id="{5984EF46-BB3D-4FDF-82E1-02E3D33C4E6D}" type="slidenum">
              <a:rPr lang="fr-FR" smtClean="0"/>
              <a:t>5</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59674" y="5873674"/>
            <a:ext cx="1475656" cy="492996"/>
          </a:xfrm>
          <a:prstGeom prst="rect">
            <a:avLst/>
          </a:prstGeom>
          <a:ln>
            <a:noFill/>
          </a:ln>
          <a:effectLst>
            <a:outerShdw blurRad="292100" dist="139700" dir="2700000" algn="tl" rotWithShape="0">
              <a:srgbClr val="333333">
                <a:alpha val="65000"/>
              </a:srgbClr>
            </a:outerShdw>
          </a:effectLst>
        </p:spPr>
      </p:pic>
      <p:pic>
        <p:nvPicPr>
          <p:cNvPr id="19" name="Picture 8" descr="RÃ©sultat de recherche d'images pour &quot;sorigny vergers&quot;">
            <a:extLst>
              <a:ext uri="{FF2B5EF4-FFF2-40B4-BE49-F238E27FC236}">
                <a16:creationId xmlns="" xmlns:a16="http://schemas.microsoft.com/office/drawing/2014/main" id="{E9D2DBC3-5181-41B1-8726-63D8B5D9AC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l="310" r="1" b="5113"/>
          <a:stretch/>
        </p:blipFill>
        <p:spPr bwMode="auto">
          <a:xfrm>
            <a:off x="189315" y="308746"/>
            <a:ext cx="1122611" cy="1605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4" descr="RÃ©sultat de recherche d'images pour &quot;EGLISE SORIGNY&quot;">
            <a:extLst>
              <a:ext uri="{FF2B5EF4-FFF2-40B4-BE49-F238E27FC236}">
                <a16:creationId xmlns="" xmlns:a16="http://schemas.microsoft.com/office/drawing/2014/main" id="{A5583E7C-97D0-4E9A-A552-E63ACA16257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89315" y="3657600"/>
            <a:ext cx="1264753" cy="1576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18" descr="http://www.domainedethais.com/wp-content/uploads/2016/12/Art-Domaine.jpg">
            <a:extLst>
              <a:ext uri="{FF2B5EF4-FFF2-40B4-BE49-F238E27FC236}">
                <a16:creationId xmlns="" xmlns:a16="http://schemas.microsoft.com/office/drawing/2014/main" id="{AE78BE53-995D-4F59-B183-414AAA28105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84346" y="2225703"/>
            <a:ext cx="1619672" cy="107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Espace réservé du contenu 2"/>
          <p:cNvSpPr>
            <a:spLocks noGrp="1"/>
          </p:cNvSpPr>
          <p:nvPr>
            <p:ph idx="1"/>
          </p:nvPr>
        </p:nvSpPr>
        <p:spPr>
          <a:xfrm>
            <a:off x="2354699" y="191752"/>
            <a:ext cx="6296305" cy="4800600"/>
          </a:xfrm>
        </p:spPr>
        <p:txBody>
          <a:bodyPr>
            <a:normAutofit/>
          </a:bodyPr>
          <a:lstStyle/>
          <a:p>
            <a:pPr marL="114300" indent="0" algn="r">
              <a:buNone/>
            </a:pPr>
            <a:r>
              <a:rPr lang="fr-FR" sz="2000" dirty="0" smtClean="0">
                <a:latin typeface="Arial Narrow" panose="020B0606020202030204" pitchFamily="34" charset="0"/>
              </a:rPr>
              <a:t>INTRODUCTION : CONTEXTE ET OBJECTIFS DE L’ÉTUDE</a:t>
            </a:r>
          </a:p>
          <a:p>
            <a:pPr marL="0" indent="0">
              <a:buNone/>
            </a:pPr>
            <a:r>
              <a:rPr lang="fr-FR" sz="1600" dirty="0" smtClean="0">
                <a:latin typeface="Arial Narrow" panose="020B0606020202030204" pitchFamily="34" charset="0"/>
              </a:rPr>
              <a:t>Objet de l’étude</a:t>
            </a:r>
          </a:p>
          <a:p>
            <a:pPr marL="0" indent="0">
              <a:buNone/>
            </a:pPr>
            <a:r>
              <a:rPr lang="fr-FR" sz="2000" dirty="0" smtClean="0">
                <a:latin typeface="Arial Narrow" panose="020B0606020202030204" pitchFamily="34" charset="0"/>
              </a:rPr>
              <a:t> </a:t>
            </a:r>
          </a:p>
          <a:p>
            <a:pPr marL="114300" indent="0" algn="r">
              <a:buNone/>
            </a:pPr>
            <a:endParaRPr lang="fr-FR" sz="2000" dirty="0" smtClean="0">
              <a:latin typeface="Arial Narrow" panose="020B0606020202030204" pitchFamily="34" charset="0"/>
            </a:endParaRPr>
          </a:p>
        </p:txBody>
      </p:sp>
      <p:sp>
        <p:nvSpPr>
          <p:cNvPr id="12" name="Espace réservé du contenu 2"/>
          <p:cNvSpPr txBox="1">
            <a:spLocks/>
          </p:cNvSpPr>
          <p:nvPr/>
        </p:nvSpPr>
        <p:spPr>
          <a:xfrm>
            <a:off x="2100832" y="1101855"/>
            <a:ext cx="6550172" cy="355128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lgn="just">
              <a:buFont typeface="Arial" panose="020B0604020202020204" pitchFamily="34" charset="0"/>
              <a:buNone/>
            </a:pPr>
            <a:r>
              <a:rPr lang="fr-FR" sz="1600" dirty="0" smtClean="0">
                <a:latin typeface="Arial Narrow" panose="020B0606020202030204" pitchFamily="34" charset="0"/>
                <a:cs typeface="Arial" pitchFamily="34" charset="0"/>
              </a:rPr>
              <a:t>Le présent dossier a pour objet l’étude d’aménagement du secteur rural exposé le long de l’A10, traversant le territoire communal du nord au sud . Il s’agit d’un secteur indicé N (naturel) au futur PLU, localisé sur un délaissé entre A10 et LGV pour l’implantation d’un futur parc photovoltaïque.</a:t>
            </a:r>
          </a:p>
          <a:p>
            <a:pPr marL="114300" indent="0" algn="just">
              <a:buNone/>
            </a:pPr>
            <a:endParaRPr lang="fr-FR" sz="1600" dirty="0" smtClean="0">
              <a:latin typeface="Arial Narrow" panose="020B0606020202030204" pitchFamily="34" charset="0"/>
              <a:cs typeface="Arial" pitchFamily="34" charset="0"/>
            </a:endParaRPr>
          </a:p>
          <a:p>
            <a:pPr marL="114300" indent="0" algn="just">
              <a:buFont typeface="Arial" panose="020B0604020202020204" pitchFamily="34" charset="0"/>
              <a:buNone/>
            </a:pPr>
            <a:r>
              <a:rPr lang="fr-FR" sz="1600" dirty="0" smtClean="0">
                <a:latin typeface="Arial Narrow" panose="020B0606020202030204" pitchFamily="34" charset="0"/>
                <a:cs typeface="Arial" pitchFamily="34" charset="0"/>
              </a:rPr>
              <a:t>La commune en cours de révision de son PLU envisage l’assouplissement de l’aménagement de ce site pour permettre l’implantation d’un parc photovoltaïque sur un délaissé autoroutier et ferroviaire.</a:t>
            </a:r>
          </a:p>
          <a:p>
            <a:pPr marL="114300" indent="0" algn="just">
              <a:buFont typeface="Arial" panose="020B0604020202020204" pitchFamily="34" charset="0"/>
              <a:buNone/>
            </a:pPr>
            <a:endParaRPr lang="fr-FR" sz="1600" dirty="0">
              <a:latin typeface="Arial Narrow" panose="020B0606020202030204" pitchFamily="34" charset="0"/>
              <a:cs typeface="Arial" pitchFamily="34" charset="0"/>
            </a:endParaRPr>
          </a:p>
          <a:p>
            <a:pPr marL="114300" indent="0" algn="just">
              <a:buNone/>
            </a:pPr>
            <a:r>
              <a:rPr lang="fr-FR" sz="1600" dirty="0" smtClean="0">
                <a:latin typeface="Arial Narrow" panose="020B0606020202030204" pitchFamily="34" charset="0"/>
                <a:cs typeface="Arial" pitchFamily="34" charset="0"/>
              </a:rPr>
              <a:t>Or, ce site délaissé génère une image de traverse du territoire de </a:t>
            </a:r>
            <a:r>
              <a:rPr lang="fr-FR" sz="1600" dirty="0" err="1" smtClean="0">
                <a:latin typeface="Arial Narrow" panose="020B0606020202030204" pitchFamily="34" charset="0"/>
                <a:cs typeface="Arial" pitchFamily="34" charset="0"/>
              </a:rPr>
              <a:t>Sorigny</a:t>
            </a:r>
            <a:r>
              <a:rPr lang="fr-FR" sz="1600" dirty="0" smtClean="0">
                <a:latin typeface="Arial Narrow" panose="020B0606020202030204" pitchFamily="34" charset="0"/>
                <a:cs typeface="Arial" pitchFamily="34" charset="0"/>
              </a:rPr>
              <a:t> peu dynamique. Dès lors la collectivité souhaite permettre la reconversion de ce secteur en autorisant de nouveaux aménagements. Aujourd’hui il s’agit de parcelles fauchées, non déclarées à la PAC, et dont le caractère enclavé et desservi par une voie en condamne l’exploitation agricole. Ainsi, pour permettre sa reconversion et son nouvel usage, l’objectif du présent dossier est de déterminer les </a:t>
            </a:r>
            <a:r>
              <a:rPr lang="fr-FR" sz="1400" dirty="0">
                <a:latin typeface="Arial Narrow" panose="020B0606020202030204" pitchFamily="34" charset="0"/>
              </a:rPr>
              <a:t>es règles d'implantation applicables par dérogation dans la marge de recul inconstructible.</a:t>
            </a:r>
          </a:p>
          <a:p>
            <a:pPr marL="114300" indent="0" algn="just">
              <a:buFont typeface="Arial" panose="020B0604020202020204" pitchFamily="34" charset="0"/>
              <a:buNone/>
            </a:pPr>
            <a:endParaRPr lang="fr-FR" sz="1600" dirty="0" smtClean="0">
              <a:latin typeface="Arial Narrow" panose="020B0606020202030204" pitchFamily="34" charset="0"/>
              <a:cs typeface="Arial" pitchFamily="34" charset="0"/>
            </a:endParaRPr>
          </a:p>
          <a:p>
            <a:pPr marL="114300" indent="0" algn="just">
              <a:buNone/>
            </a:pPr>
            <a:r>
              <a:rPr lang="fr-FR" sz="1600" dirty="0" smtClean="0">
                <a:latin typeface="Arial Narrow" panose="020B0606020202030204" pitchFamily="34" charset="0"/>
                <a:cs typeface="Arial" pitchFamily="34" charset="0"/>
              </a:rPr>
              <a:t>La présente étude devra donc permettre d’affiner la connaissance du contexte territorial et les enjeux urbains et paysagers du site, de définir un parti d’aménagement qui prône l’intégration urbaine et paysagère des futures installations.</a:t>
            </a:r>
          </a:p>
          <a:p>
            <a:pPr marL="114300" indent="0" algn="just">
              <a:buFont typeface="Arial" panose="020B0604020202020204" pitchFamily="34" charset="0"/>
              <a:buNone/>
            </a:pPr>
            <a:endParaRPr lang="fr-FR" sz="1600" dirty="0" smtClean="0">
              <a:latin typeface="Arial Narrow" panose="020B0606020202030204" pitchFamily="34" charset="0"/>
              <a:cs typeface="Arial" pitchFamily="34" charset="0"/>
            </a:endParaRPr>
          </a:p>
          <a:p>
            <a:pPr marL="114300" indent="0" algn="just">
              <a:buFont typeface="Arial" panose="020B0604020202020204" pitchFamily="34" charset="0"/>
              <a:buNone/>
            </a:pPr>
            <a:r>
              <a:rPr lang="fr-FR" sz="1600" dirty="0" smtClean="0">
                <a:latin typeface="Arial Narrow" panose="020B0606020202030204" pitchFamily="34" charset="0"/>
                <a:cs typeface="Arial" pitchFamily="34" charset="0"/>
              </a:rPr>
              <a:t>Longeant l’axe de l’A10 Paris / Bordeaux, classée à grande circulation, l’aménagement de cette zone est concerné par les articles L111-6 à L.111-10 du code e l’urbanisme.</a:t>
            </a:r>
            <a:endParaRPr lang="fr-FR" sz="1600" dirty="0">
              <a:latin typeface="Arial Narrow" panose="020B0606020202030204" pitchFamily="34" charset="0"/>
              <a:cs typeface="Arial" pitchFamily="34" charset="0"/>
            </a:endParaRPr>
          </a:p>
        </p:txBody>
      </p:sp>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298" y="-2910"/>
            <a:ext cx="1362803" cy="933455"/>
          </a:xfrm>
          <a:prstGeom prst="rect">
            <a:avLst/>
          </a:prstGeom>
        </p:spPr>
      </p:pic>
      <p:sp>
        <p:nvSpPr>
          <p:cNvPr id="14" name="Espace réservé du pied de page 3"/>
          <p:cNvSpPr txBox="1">
            <a:spLocks/>
          </p:cNvSpPr>
          <p:nvPr/>
        </p:nvSpPr>
        <p:spPr>
          <a:xfrm rot="16200000">
            <a:off x="6204875" y="2443219"/>
            <a:ext cx="538525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Tree>
    <p:extLst>
      <p:ext uri="{BB962C8B-B14F-4D97-AF65-F5344CB8AC3E}">
        <p14:creationId xmlns:p14="http://schemas.microsoft.com/office/powerpoint/2010/main" val="39334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6</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408017" y="923945"/>
            <a:ext cx="5029366" cy="584775"/>
          </a:xfrm>
          <a:prstGeom prst="rect">
            <a:avLst/>
          </a:prstGeom>
          <a:noFill/>
        </p:spPr>
        <p:txBody>
          <a:bodyPr wrap="square" rtlCol="0">
            <a:spAutoFit/>
          </a:bodyPr>
          <a:lstStyle/>
          <a:p>
            <a:r>
              <a:rPr lang="fr-FR" sz="1600" dirty="0" smtClean="0">
                <a:solidFill>
                  <a:srgbClr val="C00000"/>
                </a:solidFill>
                <a:latin typeface="Titillium Up" panose="00000500000000000000" pitchFamily="50" charset="0"/>
              </a:rPr>
              <a:t>Portrait économique communal : une </a:t>
            </a:r>
            <a:r>
              <a:rPr lang="fr-FR" sz="1600" dirty="0">
                <a:solidFill>
                  <a:srgbClr val="C00000"/>
                </a:solidFill>
                <a:latin typeface="Titillium Up" panose="00000500000000000000" pitchFamily="50" charset="0"/>
              </a:rPr>
              <a:t>économie active grâce à un secteur tertiaire dynamique</a:t>
            </a:r>
          </a:p>
        </p:txBody>
      </p:sp>
      <p:sp>
        <p:nvSpPr>
          <p:cNvPr id="14" name="ZoneTexte 13">
            <a:extLst>
              <a:ext uri="{FF2B5EF4-FFF2-40B4-BE49-F238E27FC236}">
                <a16:creationId xmlns="" xmlns:a16="http://schemas.microsoft.com/office/drawing/2014/main" id="{20E84611-1047-4621-9E44-61F43BD9E845}"/>
              </a:ext>
            </a:extLst>
          </p:cNvPr>
          <p:cNvSpPr txBox="1"/>
          <p:nvPr/>
        </p:nvSpPr>
        <p:spPr>
          <a:xfrm>
            <a:off x="239970" y="1484590"/>
            <a:ext cx="8389566" cy="1277273"/>
          </a:xfrm>
          <a:prstGeom prst="rect">
            <a:avLst/>
          </a:prstGeom>
          <a:noFill/>
        </p:spPr>
        <p:txBody>
          <a:bodyPr wrap="square" rtlCol="0">
            <a:spAutoFit/>
          </a:bodyPr>
          <a:lstStyle/>
          <a:p>
            <a:pPr marL="285750" indent="-285750" algn="just">
              <a:buFont typeface="Arial" panose="020B0604020202020204" pitchFamily="34" charset="0"/>
              <a:buChar char="•"/>
            </a:pPr>
            <a:r>
              <a:rPr lang="fr-FR" sz="1100" dirty="0">
                <a:latin typeface="Titillium Up" panose="00000500000000000000" pitchFamily="50" charset="0"/>
              </a:rPr>
              <a:t>En 2015, 252 établissements actifs sont recensés sur le </a:t>
            </a:r>
            <a:r>
              <a:rPr lang="fr-FR" sz="1100" dirty="0" smtClean="0">
                <a:latin typeface="Titillium Up" panose="00000500000000000000" pitchFamily="50" charset="0"/>
              </a:rPr>
              <a:t>territoire</a:t>
            </a:r>
          </a:p>
          <a:p>
            <a:pPr marL="285750" indent="-285750" algn="just">
              <a:buFont typeface="Arial" panose="020B0604020202020204" pitchFamily="34" charset="0"/>
              <a:buChar char="•"/>
            </a:pPr>
            <a:r>
              <a:rPr lang="fr-FR" sz="1100" dirty="0" smtClean="0">
                <a:latin typeface="Titillium Up" panose="00000500000000000000" pitchFamily="50" charset="0"/>
              </a:rPr>
              <a:t>En 2019 36 établissements sont créés dans le commerce et les activités de services</a:t>
            </a:r>
            <a:endParaRPr lang="fr-FR" sz="1100" dirty="0">
              <a:latin typeface="Titillium Up" panose="00000500000000000000" pitchFamily="50" charset="0"/>
            </a:endParaRPr>
          </a:p>
          <a:p>
            <a:pPr marL="285750" indent="-285750" algn="just">
              <a:buFont typeface="Arial" panose="020B0604020202020204" pitchFamily="34" charset="0"/>
              <a:buChar char="•"/>
            </a:pPr>
            <a:r>
              <a:rPr lang="fr-FR" sz="1100" dirty="0">
                <a:latin typeface="Titillium Up" panose="00000500000000000000" pitchFamily="50" charset="0"/>
              </a:rPr>
              <a:t>Le secteur le plus représenté sur la commune est celui du commerce, des transports et services divers, recensant 141 établissements. Il est suivi de loin par le secteur de l’administration publique, de l’enseignement, de la santé et de l’action sociale représenté par 35 établissements</a:t>
            </a:r>
          </a:p>
          <a:p>
            <a:pPr marL="285750" indent="-285750" algn="just">
              <a:buFont typeface="Arial" panose="020B0604020202020204" pitchFamily="34" charset="0"/>
              <a:buChar char="•"/>
            </a:pPr>
            <a:r>
              <a:rPr lang="fr-FR" sz="1100" dirty="0">
                <a:latin typeface="Titillium Up" panose="00000500000000000000" pitchFamily="50" charset="0"/>
              </a:rPr>
              <a:t>Puis vient le secteur de la construction, comptabilisant 30 établissements</a:t>
            </a:r>
          </a:p>
          <a:p>
            <a:pPr marL="285750" indent="-285750" algn="just">
              <a:buFont typeface="Arial" panose="020B0604020202020204" pitchFamily="34" charset="0"/>
              <a:buChar char="•"/>
            </a:pPr>
            <a:r>
              <a:rPr lang="fr-FR" sz="1100" dirty="0">
                <a:latin typeface="Titillium Up" panose="00000500000000000000" pitchFamily="50" charset="0"/>
              </a:rPr>
              <a:t>La commune accueille une majorité d’établissements de petites tailles c’est-à-dire ne dépassant pas les 10 salariés (89,6%). Cependant, elle accueille tout de même 7 établissements qui comptent 50 salariés ou plus (2,7%)</a:t>
            </a:r>
          </a:p>
        </p:txBody>
      </p:sp>
      <p:pic>
        <p:nvPicPr>
          <p:cNvPr id="16" name="Image 15">
            <a:extLst>
              <a:ext uri="{FF2B5EF4-FFF2-40B4-BE49-F238E27FC236}">
                <a16:creationId xmlns="" xmlns:a16="http://schemas.microsoft.com/office/drawing/2014/main" id="{5924DE08-8511-4FFE-8E55-184F6C21EA7E}"/>
              </a:ext>
            </a:extLst>
          </p:cNvPr>
          <p:cNvPicPr>
            <a:picLocks noChangeAspect="1"/>
          </p:cNvPicPr>
          <p:nvPr/>
        </p:nvPicPr>
        <p:blipFill>
          <a:blip r:embed="rId3"/>
          <a:stretch>
            <a:fillRect/>
          </a:stretch>
        </p:blipFill>
        <p:spPr>
          <a:xfrm>
            <a:off x="255575" y="2861942"/>
            <a:ext cx="5728035" cy="1862711"/>
          </a:xfrm>
          <a:prstGeom prst="rect">
            <a:avLst/>
          </a:prstGeom>
        </p:spPr>
      </p:pic>
      <p:sp>
        <p:nvSpPr>
          <p:cNvPr id="15"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7"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2290161926"/>
              </p:ext>
            </p:extLst>
          </p:nvPr>
        </p:nvGraphicFramePr>
        <p:xfrm>
          <a:off x="3256834" y="4824732"/>
          <a:ext cx="5224245" cy="1984257"/>
        </p:xfrm>
        <a:graphic>
          <a:graphicData uri="http://schemas.openxmlformats.org/drawingml/2006/table">
            <a:tbl>
              <a:tblPr/>
              <a:tblGrid>
                <a:gridCol w="3590944"/>
                <a:gridCol w="835410"/>
                <a:gridCol w="797891"/>
              </a:tblGrid>
              <a:tr h="136495">
                <a:tc gridSpan="3">
                  <a:txBody>
                    <a:bodyPr/>
                    <a:lstStyle/>
                    <a:p>
                      <a:r>
                        <a:rPr lang="fr-FR" sz="600" dirty="0"/>
                        <a:t>DEN T4 - Créations d'établissements par secteur d'activité en 2019 () -</a:t>
                      </a:r>
                    </a:p>
                  </a:txBody>
                  <a:tcPr marL="50034" marR="50034" marT="25017" marB="25017" anchor="ctr">
                    <a:solidFill>
                      <a:srgbClr val="FFFFFF"/>
                    </a:solidFill>
                  </a:tcPr>
                </a:tc>
                <a:tc hMerge="1">
                  <a:txBody>
                    <a:bodyPr/>
                    <a:lstStyle/>
                    <a:p>
                      <a:endParaRPr lang="fr-FR"/>
                    </a:p>
                  </a:txBody>
                  <a:tcPr/>
                </a:tc>
                <a:tc hMerge="1">
                  <a:txBody>
                    <a:bodyPr/>
                    <a:lstStyle/>
                    <a:p>
                      <a:endParaRPr lang="fr-FR"/>
                    </a:p>
                  </a:txBody>
                  <a:tcPr/>
                </a:tc>
              </a:tr>
              <a:tr h="138506">
                <a:tc>
                  <a:txBody>
                    <a:bodyPr/>
                    <a:lstStyle/>
                    <a:p>
                      <a:pPr algn="ctr" fontAlgn="ctr"/>
                      <a:endParaRPr lang="fr-FR" sz="600" b="1" i="0" dirty="0">
                        <a:solidFill>
                          <a:srgbClr val="FFFFFF"/>
                        </a:solidFill>
                        <a:effectLst/>
                        <a:latin typeface="inherit"/>
                      </a:endParaRPr>
                    </a:p>
                  </a:txBody>
                  <a:tcPr marL="36483" marR="36483" marT="26059" marB="26059" anchor="ctr">
                    <a:lnL>
                      <a:noFill/>
                    </a:lnL>
                    <a:lnR w="9525" cap="flat" cmpd="sng" algn="ctr">
                      <a:solidFill>
                        <a:srgbClr val="E0E0E0"/>
                      </a:solidFill>
                      <a:prstDash val="solid"/>
                      <a:round/>
                      <a:headEnd type="none" w="med" len="med"/>
                      <a:tailEnd type="none" w="med" len="med"/>
                    </a:lnR>
                    <a:lnB w="9525" cap="flat" cmpd="sng" algn="ctr">
                      <a:solidFill>
                        <a:srgbClr val="E0E0E0"/>
                      </a:solidFill>
                      <a:prstDash val="solid"/>
                      <a:round/>
                      <a:headEnd type="none" w="med" len="med"/>
                      <a:tailEnd type="none" w="med" len="med"/>
                    </a:lnB>
                    <a:solidFill>
                      <a:srgbClr val="757575"/>
                    </a:solidFill>
                  </a:tcPr>
                </a:tc>
                <a:tc>
                  <a:txBody>
                    <a:bodyPr/>
                    <a:lstStyle/>
                    <a:p>
                      <a:pPr algn="ctr" fontAlgn="ctr"/>
                      <a:r>
                        <a:rPr lang="fr-FR" sz="600" b="1" i="0">
                          <a:solidFill>
                            <a:srgbClr val="FFFFFF"/>
                          </a:solidFill>
                          <a:effectLst/>
                          <a:latin typeface="inherit"/>
                        </a:rPr>
                        <a:t>Ensemble</a:t>
                      </a:r>
                    </a:p>
                  </a:txBody>
                  <a:tcPr marL="36483" marR="36483"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a:noFill/>
                    </a:lnT>
                    <a:lnB w="9525" cap="flat" cmpd="sng" algn="ctr">
                      <a:solidFill>
                        <a:srgbClr val="E0E0E0"/>
                      </a:solidFill>
                      <a:prstDash val="solid"/>
                      <a:round/>
                      <a:headEnd type="none" w="med" len="med"/>
                      <a:tailEnd type="none" w="med" len="med"/>
                    </a:lnB>
                    <a:solidFill>
                      <a:srgbClr val="757575"/>
                    </a:solidFill>
                  </a:tcPr>
                </a:tc>
                <a:tc>
                  <a:txBody>
                    <a:bodyPr/>
                    <a:lstStyle/>
                    <a:p>
                      <a:pPr algn="ctr" fontAlgn="ctr"/>
                      <a:r>
                        <a:rPr lang="fr-FR" sz="600" b="1" i="0">
                          <a:solidFill>
                            <a:srgbClr val="FFFFFF"/>
                          </a:solidFill>
                          <a:effectLst/>
                          <a:latin typeface="inherit"/>
                        </a:rPr>
                        <a:t>%</a:t>
                      </a:r>
                    </a:p>
                  </a:txBody>
                  <a:tcPr marL="36483" marR="36483"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a:noFill/>
                    </a:lnT>
                    <a:lnB w="9525" cap="flat" cmpd="sng" algn="ctr">
                      <a:solidFill>
                        <a:srgbClr val="E0E0E0"/>
                      </a:solidFill>
                      <a:prstDash val="solid"/>
                      <a:round/>
                      <a:headEnd type="none" w="med" len="med"/>
                      <a:tailEnd type="none" w="med" len="med"/>
                    </a:lnB>
                    <a:solidFill>
                      <a:srgbClr val="757575"/>
                    </a:solidFill>
                  </a:tcPr>
                </a:tc>
              </a:tr>
              <a:tr h="138506">
                <a:tc>
                  <a:txBody>
                    <a:bodyPr/>
                    <a:lstStyle/>
                    <a:p>
                      <a:pPr algn="l" fontAlgn="ctr"/>
                      <a:r>
                        <a:rPr lang="fr-FR" sz="600" b="1" i="0" dirty="0">
                          <a:solidFill>
                            <a:srgbClr val="525457"/>
                          </a:solidFill>
                          <a:effectLst/>
                          <a:latin typeface="inherit"/>
                        </a:rPr>
                        <a:t>Ensemble</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1" i="0" dirty="0">
                          <a:solidFill>
                            <a:srgbClr val="525457"/>
                          </a:solidFill>
                          <a:effectLst/>
                          <a:latin typeface="inherit"/>
                        </a:rPr>
                        <a:t>36</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1" i="0">
                          <a:solidFill>
                            <a:srgbClr val="525457"/>
                          </a:solidFill>
                          <a:effectLst/>
                          <a:latin typeface="inherit"/>
                        </a:rPr>
                        <a:t>100,0</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r>
              <a:tr h="183397">
                <a:tc>
                  <a:txBody>
                    <a:bodyPr/>
                    <a:lstStyle/>
                    <a:p>
                      <a:pPr algn="l" fontAlgn="ctr"/>
                      <a:r>
                        <a:rPr lang="fr-FR" sz="600" b="0" i="0">
                          <a:solidFill>
                            <a:srgbClr val="525457"/>
                          </a:solidFill>
                          <a:effectLst/>
                          <a:latin typeface="inherit"/>
                        </a:rPr>
                        <a:t>Industrie manufacturière, industries extractives et autres</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dirty="0">
                          <a:solidFill>
                            <a:srgbClr val="525457"/>
                          </a:solidFill>
                          <a:effectLst/>
                          <a:latin typeface="inherit"/>
                        </a:rPr>
                        <a:t>3</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a:solidFill>
                            <a:srgbClr val="525457"/>
                          </a:solidFill>
                          <a:effectLst/>
                          <a:latin typeface="inherit"/>
                        </a:rPr>
                        <a:t>8,3</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r>
              <a:tr h="138506">
                <a:tc>
                  <a:txBody>
                    <a:bodyPr/>
                    <a:lstStyle/>
                    <a:p>
                      <a:pPr algn="l" fontAlgn="ctr"/>
                      <a:r>
                        <a:rPr lang="fr-FR" sz="600" b="0" i="0">
                          <a:solidFill>
                            <a:srgbClr val="525457"/>
                          </a:solidFill>
                          <a:effectLst/>
                          <a:latin typeface="inherit"/>
                        </a:rPr>
                        <a:t>Construction</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dirty="0">
                          <a:solidFill>
                            <a:srgbClr val="525457"/>
                          </a:solidFill>
                          <a:effectLst/>
                          <a:latin typeface="inherit"/>
                        </a:rPr>
                        <a:t>3</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a:solidFill>
                            <a:srgbClr val="525457"/>
                          </a:solidFill>
                          <a:effectLst/>
                          <a:latin typeface="inherit"/>
                        </a:rPr>
                        <a:t>8,3</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r>
              <a:tr h="179456">
                <a:tc>
                  <a:txBody>
                    <a:bodyPr/>
                    <a:lstStyle/>
                    <a:p>
                      <a:pPr algn="l" fontAlgn="ctr"/>
                      <a:r>
                        <a:rPr lang="fr-FR" sz="600" b="0" i="0">
                          <a:solidFill>
                            <a:srgbClr val="525457"/>
                          </a:solidFill>
                          <a:effectLst/>
                          <a:latin typeface="inherit"/>
                        </a:rPr>
                        <a:t>Commerce de gros et de détail, transports, hébergement et restauration</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dirty="0">
                          <a:solidFill>
                            <a:srgbClr val="525457"/>
                          </a:solidFill>
                          <a:effectLst/>
                          <a:latin typeface="inherit"/>
                        </a:rPr>
                        <a:t>11</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a:solidFill>
                            <a:srgbClr val="525457"/>
                          </a:solidFill>
                          <a:effectLst/>
                          <a:latin typeface="inherit"/>
                        </a:rPr>
                        <a:t>30,6</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r>
              <a:tr h="138506">
                <a:tc>
                  <a:txBody>
                    <a:bodyPr/>
                    <a:lstStyle/>
                    <a:p>
                      <a:pPr algn="l" fontAlgn="ctr"/>
                      <a:r>
                        <a:rPr lang="fr-FR" sz="600" b="0" i="0">
                          <a:solidFill>
                            <a:srgbClr val="525457"/>
                          </a:solidFill>
                          <a:effectLst/>
                          <a:latin typeface="inherit"/>
                        </a:rPr>
                        <a:t>Information et communication</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dirty="0">
                          <a:solidFill>
                            <a:srgbClr val="525457"/>
                          </a:solidFill>
                          <a:effectLst/>
                          <a:latin typeface="inherit"/>
                        </a:rPr>
                        <a:t>1</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dirty="0">
                          <a:solidFill>
                            <a:srgbClr val="525457"/>
                          </a:solidFill>
                          <a:effectLst/>
                          <a:latin typeface="inherit"/>
                        </a:rPr>
                        <a:t>2,8</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r>
              <a:tr h="213176">
                <a:tc>
                  <a:txBody>
                    <a:bodyPr/>
                    <a:lstStyle/>
                    <a:p>
                      <a:pPr algn="l" fontAlgn="ctr"/>
                      <a:r>
                        <a:rPr lang="fr-FR" sz="600" b="0" i="0" dirty="0">
                          <a:solidFill>
                            <a:srgbClr val="525457"/>
                          </a:solidFill>
                          <a:effectLst/>
                          <a:latin typeface="inherit"/>
                        </a:rPr>
                        <a:t>Activités financières et d'assurance</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dirty="0">
                          <a:solidFill>
                            <a:srgbClr val="525457"/>
                          </a:solidFill>
                          <a:effectLst/>
                          <a:latin typeface="inherit"/>
                        </a:rPr>
                        <a:t>2</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dirty="0">
                          <a:solidFill>
                            <a:srgbClr val="525457"/>
                          </a:solidFill>
                          <a:effectLst/>
                          <a:latin typeface="inherit"/>
                        </a:rPr>
                        <a:t>5,6</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r>
              <a:tr h="138506">
                <a:tc>
                  <a:txBody>
                    <a:bodyPr/>
                    <a:lstStyle/>
                    <a:p>
                      <a:pPr algn="l" fontAlgn="ctr"/>
                      <a:r>
                        <a:rPr lang="fr-FR" sz="600" b="0" i="0">
                          <a:solidFill>
                            <a:srgbClr val="525457"/>
                          </a:solidFill>
                          <a:effectLst/>
                          <a:latin typeface="inherit"/>
                        </a:rPr>
                        <a:t>Activités immobilières</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a:solidFill>
                            <a:srgbClr val="525457"/>
                          </a:solidFill>
                          <a:effectLst/>
                          <a:latin typeface="inherit"/>
                        </a:rPr>
                        <a:t>2</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dirty="0">
                          <a:solidFill>
                            <a:srgbClr val="525457"/>
                          </a:solidFill>
                          <a:effectLst/>
                          <a:latin typeface="inherit"/>
                        </a:rPr>
                        <a:t>5,6</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r>
              <a:tr h="192230">
                <a:tc>
                  <a:txBody>
                    <a:bodyPr/>
                    <a:lstStyle/>
                    <a:p>
                      <a:pPr algn="l" fontAlgn="ctr"/>
                      <a:r>
                        <a:rPr lang="fr-FR" sz="600" b="0" i="0">
                          <a:solidFill>
                            <a:srgbClr val="525457"/>
                          </a:solidFill>
                          <a:effectLst/>
                          <a:latin typeface="inherit"/>
                        </a:rPr>
                        <a:t>Activités spécialisées, scientifiques et techniques et activités de services administratifs et de soutien</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a:solidFill>
                            <a:srgbClr val="525457"/>
                          </a:solidFill>
                          <a:effectLst/>
                          <a:latin typeface="inherit"/>
                        </a:rPr>
                        <a:t>8</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dirty="0">
                          <a:solidFill>
                            <a:srgbClr val="525457"/>
                          </a:solidFill>
                          <a:effectLst/>
                          <a:latin typeface="inherit"/>
                        </a:rPr>
                        <a:t>22,2</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1F1F1"/>
                    </a:solidFill>
                  </a:tcPr>
                </a:tc>
              </a:tr>
              <a:tr h="138506">
                <a:tc>
                  <a:txBody>
                    <a:bodyPr/>
                    <a:lstStyle/>
                    <a:p>
                      <a:pPr algn="l" fontAlgn="ctr"/>
                      <a:r>
                        <a:rPr lang="fr-FR" sz="600" b="0" i="0">
                          <a:solidFill>
                            <a:srgbClr val="525457"/>
                          </a:solidFill>
                          <a:effectLst/>
                          <a:latin typeface="inherit"/>
                        </a:rPr>
                        <a:t>Administration publique, enseignement, santé humaine et action sociale</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a:solidFill>
                            <a:srgbClr val="525457"/>
                          </a:solidFill>
                          <a:effectLst/>
                          <a:latin typeface="inherit"/>
                        </a:rPr>
                        <a:t>4</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r" fontAlgn="ctr"/>
                      <a:r>
                        <a:rPr lang="fr-FR" sz="600" b="0" i="0" dirty="0">
                          <a:solidFill>
                            <a:srgbClr val="525457"/>
                          </a:solidFill>
                          <a:effectLst/>
                          <a:latin typeface="inherit"/>
                        </a:rPr>
                        <a:t>11,1</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r>
              <a:tr h="213176">
                <a:tc>
                  <a:txBody>
                    <a:bodyPr/>
                    <a:lstStyle/>
                    <a:p>
                      <a:pPr algn="l" fontAlgn="ctr"/>
                      <a:r>
                        <a:rPr lang="fr-FR" sz="600" b="0" i="0">
                          <a:solidFill>
                            <a:srgbClr val="525457"/>
                          </a:solidFill>
                          <a:effectLst/>
                          <a:latin typeface="inherit"/>
                        </a:rPr>
                        <a:t>Autres activités de services</a:t>
                      </a:r>
                    </a:p>
                  </a:txBody>
                  <a:tcPr marL="41695" marR="41695" marT="26059" marB="26059" anchor="ctr">
                    <a:lnL>
                      <a:noFill/>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a:solidFill>
                            <a:srgbClr val="525457"/>
                          </a:solidFill>
                          <a:effectLst/>
                          <a:latin typeface="inherit"/>
                        </a:rPr>
                        <a:t>2</a:t>
                      </a:r>
                    </a:p>
                  </a:txBody>
                  <a:tcPr marL="41695" marR="41695" marT="26059" marB="2605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1F1F1"/>
                    </a:solidFill>
                  </a:tcPr>
                </a:tc>
                <a:tc>
                  <a:txBody>
                    <a:bodyPr/>
                    <a:lstStyle/>
                    <a:p>
                      <a:pPr algn="r" fontAlgn="ctr"/>
                      <a:r>
                        <a:rPr lang="fr-FR" sz="600" b="0" i="0" dirty="0">
                          <a:solidFill>
                            <a:srgbClr val="525457"/>
                          </a:solidFill>
                          <a:effectLst/>
                          <a:latin typeface="inherit"/>
                        </a:rPr>
                        <a:t>5,6</a:t>
                      </a:r>
                    </a:p>
                  </a:txBody>
                  <a:tcPr marL="41695" marR="41695" marT="26059" marB="26059" anchor="ctr">
                    <a:lnL w="9525"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1F1F1"/>
                    </a:solidFill>
                  </a:tcPr>
                </a:tc>
              </a:tr>
            </a:tbl>
          </a:graphicData>
        </a:graphic>
      </p:graphicFrame>
    </p:spTree>
    <p:extLst>
      <p:ext uri="{BB962C8B-B14F-4D97-AF65-F5344CB8AC3E}">
        <p14:creationId xmlns:p14="http://schemas.microsoft.com/office/powerpoint/2010/main" val="305757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7</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429840" y="1000706"/>
            <a:ext cx="6685550" cy="338554"/>
          </a:xfrm>
          <a:prstGeom prst="rect">
            <a:avLst/>
          </a:prstGeom>
          <a:noFill/>
        </p:spPr>
        <p:txBody>
          <a:bodyPr wrap="square" rtlCol="0">
            <a:spAutoFit/>
          </a:bodyPr>
          <a:lstStyle/>
          <a:p>
            <a:r>
              <a:rPr lang="fr-FR" sz="1600" dirty="0" smtClean="0">
                <a:solidFill>
                  <a:srgbClr val="C00000"/>
                </a:solidFill>
                <a:latin typeface="Titillium Up" panose="00000500000000000000" pitchFamily="50" charset="0"/>
              </a:rPr>
              <a:t>Portrait économique communal : une </a:t>
            </a:r>
            <a:r>
              <a:rPr lang="fr-FR" sz="1600" dirty="0">
                <a:solidFill>
                  <a:srgbClr val="C00000"/>
                </a:solidFill>
                <a:latin typeface="Titillium Up" panose="00000500000000000000" pitchFamily="50" charset="0"/>
              </a:rPr>
              <a:t>offre économique diversifiée</a:t>
            </a:r>
          </a:p>
        </p:txBody>
      </p:sp>
      <p:sp>
        <p:nvSpPr>
          <p:cNvPr id="9" name="ZoneTexte 8">
            <a:extLst>
              <a:ext uri="{FF2B5EF4-FFF2-40B4-BE49-F238E27FC236}">
                <a16:creationId xmlns="" xmlns:a16="http://schemas.microsoft.com/office/drawing/2014/main" id="{9B8BD124-3CC6-4DD2-BC2B-0602FC13033F}"/>
              </a:ext>
            </a:extLst>
          </p:cNvPr>
          <p:cNvSpPr txBox="1"/>
          <p:nvPr/>
        </p:nvSpPr>
        <p:spPr>
          <a:xfrm>
            <a:off x="151164" y="1533336"/>
            <a:ext cx="4561293" cy="3893374"/>
          </a:xfrm>
          <a:prstGeom prst="rect">
            <a:avLst/>
          </a:prstGeom>
          <a:noFill/>
        </p:spPr>
        <p:txBody>
          <a:bodyPr wrap="square" rtlCol="0">
            <a:spAutoFit/>
          </a:bodyPr>
          <a:lstStyle/>
          <a:p>
            <a:pPr marL="285750" indent="-285750" algn="just">
              <a:buFont typeface="Arial" panose="020B0604020202020204" pitchFamily="34" charset="0"/>
              <a:buChar char="•"/>
            </a:pPr>
            <a:r>
              <a:rPr lang="fr-FR" sz="1300" dirty="0">
                <a:latin typeface="Titillium Up" panose="00000500000000000000" pitchFamily="50" charset="0"/>
              </a:rPr>
              <a:t>Le secteur du commerce, transport, hébergement et restauration est le plus représenté (30,9%), suivi par le secteur des services aux entreprises (24,2%)</a:t>
            </a: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Le nombre de création d’établissements entre 2009 et 2012 a doublé, passant de 13 à 26, avec une augmentation significative en 2012.</a:t>
            </a:r>
          </a:p>
          <a:p>
            <a:pPr marL="285750" indent="-285750" algn="just">
              <a:buFont typeface="Arial" panose="020B0604020202020204" pitchFamily="34" charset="0"/>
              <a:buChar char="•"/>
            </a:pPr>
            <a:r>
              <a:rPr lang="fr-FR" sz="1300" dirty="0">
                <a:latin typeface="Titillium Up" panose="00000500000000000000" pitchFamily="50" charset="0"/>
              </a:rPr>
              <a:t>Ce regain de création peut s’expliquer par la présence et le développement du pôle d’activité ISOPARC</a:t>
            </a: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Malgré une baisse de 2012 à 2015, on compte en 2016 21 créations d’établissements. Ces derniers sont répartis sur le secteur suivant</a:t>
            </a: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Sur le territoire communal on compte 3 sites d’activités : ISOPARC et deux autres sites principaux d’activités à savoir la ZI d la Grange Barbier* et la zone artisanale de </a:t>
            </a:r>
            <a:r>
              <a:rPr lang="fr-FR" sz="1300" dirty="0" err="1">
                <a:latin typeface="Titillium Up" panose="00000500000000000000" pitchFamily="50" charset="0"/>
              </a:rPr>
              <a:t>Crétinay</a:t>
            </a:r>
            <a:endParaRPr lang="fr-FR" sz="1300" dirty="0">
              <a:latin typeface="Titillium Up" panose="00000500000000000000" pitchFamily="50" charset="0"/>
            </a:endParaRPr>
          </a:p>
          <a:p>
            <a:pPr marL="285750" indent="-285750" algn="just">
              <a:buFont typeface="Arial" panose="020B0604020202020204" pitchFamily="34" charset="0"/>
              <a:buChar char="•"/>
            </a:pPr>
            <a:endParaRPr lang="fr-FR" sz="1300" dirty="0">
              <a:latin typeface="Titillium Up" panose="00000500000000000000" pitchFamily="50" charset="0"/>
            </a:endParaRPr>
          </a:p>
          <a:p>
            <a:pPr marL="285750" indent="-285750" algn="just">
              <a:buFont typeface="Arial" panose="020B0604020202020204" pitchFamily="34" charset="0"/>
              <a:buChar char="•"/>
            </a:pPr>
            <a:endParaRPr lang="fr-FR" sz="1300" dirty="0">
              <a:latin typeface="Titillium Up" panose="00000500000000000000" pitchFamily="50" charset="0"/>
            </a:endParaRPr>
          </a:p>
        </p:txBody>
      </p:sp>
      <p:pic>
        <p:nvPicPr>
          <p:cNvPr id="10" name="Image 9">
            <a:extLst>
              <a:ext uri="{FF2B5EF4-FFF2-40B4-BE49-F238E27FC236}">
                <a16:creationId xmlns="" xmlns:a16="http://schemas.microsoft.com/office/drawing/2014/main" id="{01DF4E7D-AC85-4699-A0E3-BFAF12CE312F}"/>
              </a:ext>
            </a:extLst>
          </p:cNvPr>
          <p:cNvPicPr>
            <a:picLocks noChangeAspect="1"/>
          </p:cNvPicPr>
          <p:nvPr/>
        </p:nvPicPr>
        <p:blipFill>
          <a:blip r:embed="rId3"/>
          <a:stretch>
            <a:fillRect/>
          </a:stretch>
        </p:blipFill>
        <p:spPr>
          <a:xfrm>
            <a:off x="4909336" y="3544905"/>
            <a:ext cx="3537362" cy="2172512"/>
          </a:xfrm>
          <a:prstGeom prst="rect">
            <a:avLst/>
          </a:prstGeom>
        </p:spPr>
      </p:pic>
      <p:pic>
        <p:nvPicPr>
          <p:cNvPr id="14" name="Image 13">
            <a:extLst>
              <a:ext uri="{FF2B5EF4-FFF2-40B4-BE49-F238E27FC236}">
                <a16:creationId xmlns="" xmlns:a16="http://schemas.microsoft.com/office/drawing/2014/main" id="{D8C09A8E-3C50-4914-969A-F88D0857C138}"/>
              </a:ext>
            </a:extLst>
          </p:cNvPr>
          <p:cNvPicPr>
            <a:picLocks noChangeAspect="1"/>
          </p:cNvPicPr>
          <p:nvPr/>
        </p:nvPicPr>
        <p:blipFill>
          <a:blip r:embed="rId4"/>
          <a:stretch>
            <a:fillRect/>
          </a:stretch>
        </p:blipFill>
        <p:spPr>
          <a:xfrm>
            <a:off x="1705488" y="5242431"/>
            <a:ext cx="3079031" cy="1576217"/>
          </a:xfrm>
          <a:prstGeom prst="rect">
            <a:avLst/>
          </a:prstGeom>
        </p:spPr>
      </p:pic>
      <p:sp>
        <p:nvSpPr>
          <p:cNvPr id="6" name="ZoneTexte 5">
            <a:extLst>
              <a:ext uri="{FF2B5EF4-FFF2-40B4-BE49-F238E27FC236}">
                <a16:creationId xmlns="" xmlns:a16="http://schemas.microsoft.com/office/drawing/2014/main" id="{1F22F9F6-03E8-482A-90D2-BF80DD417801}"/>
              </a:ext>
            </a:extLst>
          </p:cNvPr>
          <p:cNvSpPr txBox="1"/>
          <p:nvPr/>
        </p:nvSpPr>
        <p:spPr>
          <a:xfrm>
            <a:off x="0" y="6598364"/>
            <a:ext cx="1580671" cy="246221"/>
          </a:xfrm>
          <a:prstGeom prst="rect">
            <a:avLst/>
          </a:prstGeom>
          <a:noFill/>
        </p:spPr>
        <p:txBody>
          <a:bodyPr wrap="square" rtlCol="0">
            <a:spAutoFit/>
          </a:bodyPr>
          <a:lstStyle/>
          <a:p>
            <a:r>
              <a:rPr lang="fr-FR" sz="1000" dirty="0">
                <a:latin typeface="Titillium Up" panose="00000500000000000000" pitchFamily="50" charset="0"/>
              </a:rPr>
              <a:t>* Sur Sorigny et Montbazon</a:t>
            </a:r>
          </a:p>
        </p:txBody>
      </p:sp>
      <p:sp>
        <p:nvSpPr>
          <p:cNvPr id="1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7"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pic>
        <p:nvPicPr>
          <p:cNvPr id="3" name="Image 2"/>
          <p:cNvPicPr>
            <a:picLocks noChangeAspect="1"/>
          </p:cNvPicPr>
          <p:nvPr/>
        </p:nvPicPr>
        <p:blipFill rotWithShape="1">
          <a:blip r:embed="rId6"/>
          <a:srcRect l="29502" t="22469" r="31494" b="37527"/>
          <a:stretch/>
        </p:blipFill>
        <p:spPr>
          <a:xfrm>
            <a:off x="4823167" y="1319783"/>
            <a:ext cx="3744416" cy="2160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877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8</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467544" y="1021859"/>
            <a:ext cx="6469526" cy="338554"/>
          </a:xfrm>
          <a:prstGeom prst="rect">
            <a:avLst/>
          </a:prstGeom>
          <a:noFill/>
        </p:spPr>
        <p:txBody>
          <a:bodyPr wrap="square" rtlCol="0">
            <a:spAutoFit/>
          </a:bodyPr>
          <a:lstStyle/>
          <a:p>
            <a:r>
              <a:rPr lang="fr-FR" sz="1600" dirty="0" smtClean="0">
                <a:solidFill>
                  <a:srgbClr val="C00000"/>
                </a:solidFill>
                <a:latin typeface="Titillium Up" panose="00000500000000000000" pitchFamily="50" charset="0"/>
              </a:rPr>
              <a:t>Portrait économique communal : une </a:t>
            </a:r>
            <a:r>
              <a:rPr lang="fr-FR" sz="1600" dirty="0">
                <a:solidFill>
                  <a:srgbClr val="C00000"/>
                </a:solidFill>
                <a:latin typeface="Titillium Up" panose="00000500000000000000" pitchFamily="50" charset="0"/>
              </a:rPr>
              <a:t>population active mais peu stable</a:t>
            </a:r>
          </a:p>
        </p:txBody>
      </p:sp>
      <p:sp>
        <p:nvSpPr>
          <p:cNvPr id="9" name="ZoneTexte 8">
            <a:extLst>
              <a:ext uri="{FF2B5EF4-FFF2-40B4-BE49-F238E27FC236}">
                <a16:creationId xmlns="" xmlns:a16="http://schemas.microsoft.com/office/drawing/2014/main" id="{9B8BD124-3CC6-4DD2-BC2B-0602FC13033F}"/>
              </a:ext>
            </a:extLst>
          </p:cNvPr>
          <p:cNvSpPr txBox="1"/>
          <p:nvPr/>
        </p:nvSpPr>
        <p:spPr>
          <a:xfrm>
            <a:off x="148942" y="1560858"/>
            <a:ext cx="4491732" cy="4093428"/>
          </a:xfrm>
          <a:prstGeom prst="rect">
            <a:avLst/>
          </a:prstGeom>
          <a:noFill/>
        </p:spPr>
        <p:txBody>
          <a:bodyPr wrap="square" rtlCol="0">
            <a:spAutoFit/>
          </a:bodyPr>
          <a:lstStyle/>
          <a:p>
            <a:pPr marL="285750" indent="-285750">
              <a:buFont typeface="Arial" panose="020B0604020202020204" pitchFamily="34" charset="0"/>
              <a:buChar char="•"/>
            </a:pPr>
            <a:r>
              <a:rPr lang="fr-FR" sz="1300" dirty="0">
                <a:latin typeface="Titillium Up" panose="00000500000000000000" pitchFamily="50" charset="0"/>
              </a:rPr>
              <a:t>Le taux de chômage est globalement très inférieur à la moyenne nationale</a:t>
            </a:r>
          </a:p>
          <a:p>
            <a:pPr marL="285750" indent="-285750" algn="just">
              <a:buFontTx/>
              <a:buChar char="-"/>
            </a:pPr>
            <a:r>
              <a:rPr lang="fr-FR" sz="1300" dirty="0">
                <a:latin typeface="Titillium Up" panose="00000500000000000000" pitchFamily="50" charset="0"/>
              </a:rPr>
              <a:t>En 2009 le taux moyen de chômage en France est estimé à 9,6% alors qu’il n’est que de 5,6% sur la commune </a:t>
            </a:r>
          </a:p>
          <a:p>
            <a:pPr marL="285750" indent="-285750" algn="just">
              <a:buFontTx/>
              <a:buChar char="-"/>
            </a:pPr>
            <a:r>
              <a:rPr lang="fr-FR" sz="1300" dirty="0">
                <a:latin typeface="Titillium Up" panose="00000500000000000000" pitchFamily="50" charset="0"/>
              </a:rPr>
              <a:t>En </a:t>
            </a:r>
            <a:r>
              <a:rPr lang="fr-FR" sz="1300" dirty="0" smtClean="0">
                <a:latin typeface="Titillium Up" panose="00000500000000000000" pitchFamily="50" charset="0"/>
              </a:rPr>
              <a:t>2017, </a:t>
            </a:r>
            <a:r>
              <a:rPr lang="fr-FR" sz="1300" dirty="0">
                <a:latin typeface="Titillium Up" panose="00000500000000000000" pitchFamily="50" charset="0"/>
              </a:rPr>
              <a:t>le taux moyen de chômage en France est estimé à 9</a:t>
            </a:r>
            <a:r>
              <a:rPr lang="fr-FR" sz="1300" dirty="0" smtClean="0">
                <a:latin typeface="Titillium Up" panose="00000500000000000000" pitchFamily="50" charset="0"/>
              </a:rPr>
              <a:t>,4</a:t>
            </a:r>
            <a:r>
              <a:rPr lang="fr-FR" sz="1300" dirty="0">
                <a:latin typeface="Titillium Up" panose="00000500000000000000" pitchFamily="50" charset="0"/>
              </a:rPr>
              <a:t>% alors qu’il n’est qu’à </a:t>
            </a:r>
            <a:r>
              <a:rPr lang="fr-FR" sz="1300" dirty="0" smtClean="0">
                <a:latin typeface="Titillium Up" panose="00000500000000000000" pitchFamily="50" charset="0"/>
              </a:rPr>
              <a:t>7,2% </a:t>
            </a:r>
            <a:r>
              <a:rPr lang="fr-FR" sz="1300" dirty="0">
                <a:latin typeface="Titillium Up" panose="00000500000000000000" pitchFamily="50" charset="0"/>
              </a:rPr>
              <a:t>sur la commune  </a:t>
            </a: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L’indicateur de concentration d’emploi est assez élevé ce qui signifie qu’il y a plus de nombre d’emplois sur la commune que de résidents qui en ont un</a:t>
            </a: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Ceci s’explique par une forte croissance de l’emploi impulsée par la présence d’ISOPARC mais aussi par la ZI de la Grange Barbier</a:t>
            </a:r>
          </a:p>
          <a:p>
            <a:pPr algn="just"/>
            <a:endParaRPr lang="fr-FR" sz="1300" dirty="0">
              <a:solidFill>
                <a:srgbClr val="FF0000"/>
              </a:solidFill>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Par ailleurs, on constate une déconnexion entre les économies réelles et résidentielles : seulement 20,2% des </a:t>
            </a:r>
            <a:r>
              <a:rPr lang="fr-FR" sz="1300" dirty="0" err="1">
                <a:latin typeface="Titillium Up" panose="00000500000000000000" pitchFamily="50" charset="0"/>
              </a:rPr>
              <a:t>sorignéens</a:t>
            </a:r>
            <a:r>
              <a:rPr lang="fr-FR" sz="1300" dirty="0">
                <a:latin typeface="Titillium Up" panose="00000500000000000000" pitchFamily="50" charset="0"/>
              </a:rPr>
              <a:t> travaillent dans leur commune </a:t>
            </a:r>
            <a:r>
              <a:rPr lang="fr-FR" sz="1300" dirty="0" smtClean="0">
                <a:latin typeface="Titillium Up" panose="00000500000000000000" pitchFamily="50" charset="0"/>
              </a:rPr>
              <a:t>en 2017 contre </a:t>
            </a:r>
            <a:r>
              <a:rPr lang="fr-FR" sz="1300" dirty="0">
                <a:latin typeface="Titillium Up" panose="00000500000000000000" pitchFamily="50" charset="0"/>
              </a:rPr>
              <a:t>22,3% en 2009 ce qui montre une déconnexion croissante entre le lieu de domicile et le lieu de travail. </a:t>
            </a:r>
          </a:p>
        </p:txBody>
      </p:sp>
      <p:pic>
        <p:nvPicPr>
          <p:cNvPr id="3" name="Image 2">
            <a:extLst>
              <a:ext uri="{FF2B5EF4-FFF2-40B4-BE49-F238E27FC236}">
                <a16:creationId xmlns="" xmlns:a16="http://schemas.microsoft.com/office/drawing/2014/main" id="{F3CD0811-C6CD-49B2-BB9A-1928DF1C1DA3}"/>
              </a:ext>
            </a:extLst>
          </p:cNvPr>
          <p:cNvPicPr>
            <a:picLocks noChangeAspect="1"/>
          </p:cNvPicPr>
          <p:nvPr/>
        </p:nvPicPr>
        <p:blipFill>
          <a:blip r:embed="rId3"/>
          <a:stretch>
            <a:fillRect/>
          </a:stretch>
        </p:blipFill>
        <p:spPr>
          <a:xfrm>
            <a:off x="5216262" y="3565853"/>
            <a:ext cx="3298090" cy="1395565"/>
          </a:xfrm>
          <a:prstGeom prst="rect">
            <a:avLst/>
          </a:prstGeom>
        </p:spPr>
      </p:pic>
      <p:sp>
        <p:nvSpPr>
          <p:cNvPr id="15"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6"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pic>
        <p:nvPicPr>
          <p:cNvPr id="6" name="Image 5"/>
          <p:cNvPicPr>
            <a:picLocks noChangeAspect="1"/>
          </p:cNvPicPr>
          <p:nvPr/>
        </p:nvPicPr>
        <p:blipFill rotWithShape="1">
          <a:blip r:embed="rId5"/>
          <a:srcRect l="25274" t="42993" r="39472" b="34338"/>
          <a:stretch/>
        </p:blipFill>
        <p:spPr>
          <a:xfrm>
            <a:off x="4607620" y="1439862"/>
            <a:ext cx="3906732" cy="1413073"/>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rotWithShape="1">
          <a:blip r:embed="rId6"/>
          <a:srcRect l="26472" t="32871" r="33774" b="47127"/>
          <a:stretch/>
        </p:blipFill>
        <p:spPr>
          <a:xfrm>
            <a:off x="3819470" y="5514140"/>
            <a:ext cx="4569477" cy="1293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22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984EF46-BB3D-4FDF-82E1-02E3D33C4E6D}" type="slidenum">
              <a:rPr lang="fr-FR" smtClean="0"/>
              <a:t>9</a:t>
            </a:fld>
            <a:endParaRPr lang="fr-FR" dirty="0"/>
          </a:p>
        </p:txBody>
      </p:sp>
      <p:sp>
        <p:nvSpPr>
          <p:cNvPr id="8" name="Rectangle 7"/>
          <p:cNvSpPr/>
          <p:nvPr/>
        </p:nvSpPr>
        <p:spPr>
          <a:xfrm>
            <a:off x="-4356992" y="-459432"/>
            <a:ext cx="4572000" cy="369332"/>
          </a:xfrm>
          <a:prstGeom prst="rect">
            <a:avLst/>
          </a:prstGeom>
        </p:spPr>
        <p:txBody>
          <a:bodyPr>
            <a:spAutoFit/>
          </a:bodyPr>
          <a:lstStyle/>
          <a:p>
            <a:r>
              <a:rPr lang="fr-FR" dirty="0"/>
              <a:t>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190564" y="5926575"/>
            <a:ext cx="1401965" cy="468377"/>
          </a:xfrm>
          <a:prstGeom prst="rect">
            <a:avLst/>
          </a:prstGeom>
          <a:ln>
            <a:noFill/>
          </a:ln>
          <a:effectLst>
            <a:outerShdw blurRad="292100" dist="139700" dir="2700000" algn="tl" rotWithShape="0">
              <a:srgbClr val="333333">
                <a:alpha val="65000"/>
              </a:srgbClr>
            </a:outerShdw>
          </a:effec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ZoneTexte 12">
            <a:extLst>
              <a:ext uri="{FF2B5EF4-FFF2-40B4-BE49-F238E27FC236}">
                <a16:creationId xmlns="" xmlns:a16="http://schemas.microsoft.com/office/drawing/2014/main" id="{E81D954A-A4AC-4D5B-B112-1EAA233C8281}"/>
              </a:ext>
            </a:extLst>
          </p:cNvPr>
          <p:cNvSpPr txBox="1"/>
          <p:nvPr/>
        </p:nvSpPr>
        <p:spPr>
          <a:xfrm>
            <a:off x="190706" y="1102189"/>
            <a:ext cx="7765670" cy="584775"/>
          </a:xfrm>
          <a:prstGeom prst="rect">
            <a:avLst/>
          </a:prstGeom>
          <a:noFill/>
        </p:spPr>
        <p:txBody>
          <a:bodyPr wrap="square" rtlCol="0">
            <a:spAutoFit/>
          </a:bodyPr>
          <a:lstStyle/>
          <a:p>
            <a:r>
              <a:rPr lang="fr-FR" sz="1600" dirty="0" smtClean="0">
                <a:solidFill>
                  <a:srgbClr val="C00000"/>
                </a:solidFill>
                <a:latin typeface="Titillium Up" panose="00000500000000000000" pitchFamily="50" charset="0"/>
              </a:rPr>
              <a:t>Portait économique communal : une </a:t>
            </a:r>
            <a:r>
              <a:rPr lang="fr-FR" sz="1600" dirty="0">
                <a:solidFill>
                  <a:srgbClr val="C00000"/>
                </a:solidFill>
                <a:latin typeface="Titillium Up" panose="00000500000000000000" pitchFamily="50" charset="0"/>
              </a:rPr>
              <a:t>population mobile avec des déplacements motorisés importants</a:t>
            </a:r>
            <a:endParaRPr lang="fr-FR" sz="1500" i="1" dirty="0">
              <a:solidFill>
                <a:srgbClr val="C00000"/>
              </a:solidFill>
              <a:latin typeface="Titillium Up" panose="00000500000000000000" pitchFamily="50" charset="0"/>
            </a:endParaRPr>
          </a:p>
        </p:txBody>
      </p:sp>
      <p:sp>
        <p:nvSpPr>
          <p:cNvPr id="3" name="ZoneTexte 2">
            <a:extLst>
              <a:ext uri="{FF2B5EF4-FFF2-40B4-BE49-F238E27FC236}">
                <a16:creationId xmlns="" xmlns:a16="http://schemas.microsoft.com/office/drawing/2014/main" id="{6CF216A3-CAB6-46EA-9A5A-0D8B67C84353}"/>
              </a:ext>
            </a:extLst>
          </p:cNvPr>
          <p:cNvSpPr txBox="1"/>
          <p:nvPr/>
        </p:nvSpPr>
        <p:spPr>
          <a:xfrm>
            <a:off x="215008" y="1628800"/>
            <a:ext cx="4119473" cy="4093428"/>
          </a:xfrm>
          <a:prstGeom prst="rect">
            <a:avLst/>
          </a:prstGeom>
          <a:noFill/>
        </p:spPr>
        <p:txBody>
          <a:bodyPr wrap="square" rtlCol="0">
            <a:spAutoFit/>
          </a:bodyPr>
          <a:lstStyle/>
          <a:p>
            <a:pPr marL="285750" indent="-285750" algn="just">
              <a:buFont typeface="Arial" panose="020B0604020202020204" pitchFamily="34" charset="0"/>
              <a:buChar char="•"/>
            </a:pPr>
            <a:r>
              <a:rPr lang="fr-FR" sz="1300" dirty="0">
                <a:latin typeface="Titillium Up" panose="00000500000000000000" pitchFamily="50" charset="0"/>
              </a:rPr>
              <a:t>Des migrations pendulaires en direction du cœur de l’agglomération plutôt important : entre 25 et 50%</a:t>
            </a:r>
          </a:p>
          <a:p>
            <a:pPr marL="285750" indent="-285750" algn="just">
              <a:buFont typeface="Arial" panose="020B0604020202020204" pitchFamily="34" charset="0"/>
              <a:buChar char="•"/>
            </a:pPr>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Seul 1/5 de la population active reste travailler sur le territoire de Sorigny.</a:t>
            </a:r>
          </a:p>
          <a:p>
            <a:pPr algn="just"/>
            <a:r>
              <a:rPr lang="fr-FR" sz="1300" dirty="0">
                <a:latin typeface="Titillium Up" panose="00000500000000000000" pitchFamily="50" charset="0"/>
              </a:rPr>
              <a:t>En effet, la majorité des actifs de la commune </a:t>
            </a:r>
            <a:r>
              <a:rPr lang="fr-FR" sz="1300" dirty="0" smtClean="0">
                <a:latin typeface="Titillium Up" panose="00000500000000000000" pitchFamily="50" charset="0"/>
              </a:rPr>
              <a:t>travaille </a:t>
            </a:r>
            <a:r>
              <a:rPr lang="fr-FR" sz="1300" dirty="0">
                <a:latin typeface="Titillium Up" panose="00000500000000000000" pitchFamily="50" charset="0"/>
              </a:rPr>
              <a:t>hors de leur commune de résidence (</a:t>
            </a:r>
            <a:r>
              <a:rPr lang="fr-FR" sz="1300" dirty="0" smtClean="0">
                <a:latin typeface="Titillium Up" panose="00000500000000000000" pitchFamily="50" charset="0"/>
              </a:rPr>
              <a:t>79,2% </a:t>
            </a:r>
            <a:r>
              <a:rPr lang="fr-FR" sz="1300" dirty="0">
                <a:latin typeface="Titillium Up" panose="00000500000000000000" pitchFamily="50" charset="0"/>
              </a:rPr>
              <a:t>en </a:t>
            </a:r>
            <a:r>
              <a:rPr lang="fr-FR" sz="1300" dirty="0" smtClean="0">
                <a:latin typeface="Titillium Up" panose="00000500000000000000" pitchFamily="50" charset="0"/>
              </a:rPr>
              <a:t>2017)</a:t>
            </a:r>
            <a:endParaRPr lang="fr-FR" sz="1300" dirty="0">
              <a:latin typeface="Titillium Up" panose="00000500000000000000" pitchFamily="50" charset="0"/>
            </a:endParaRPr>
          </a:p>
          <a:p>
            <a:pPr algn="just"/>
            <a:endParaRPr lang="fr-FR" sz="1300" dirty="0">
              <a:latin typeface="Titillium Up" panose="00000500000000000000" pitchFamily="50" charset="0"/>
            </a:endParaRPr>
          </a:p>
          <a:p>
            <a:pPr marL="285750" indent="-285750" algn="just">
              <a:buFont typeface="Arial" panose="020B0604020202020204" pitchFamily="34" charset="0"/>
              <a:buChar char="•"/>
            </a:pPr>
            <a:r>
              <a:rPr lang="fr-FR" sz="1300" dirty="0">
                <a:latin typeface="Titillium Up" panose="00000500000000000000" pitchFamily="50" charset="0"/>
              </a:rPr>
              <a:t>La destination des actifs communaux sortants se fait majoritairement vers </a:t>
            </a:r>
          </a:p>
          <a:p>
            <a:pPr marL="742950" lvl="1" indent="-285750" algn="just">
              <a:buFont typeface="Wingdings" panose="05000000000000000000" pitchFamily="2" charset="2"/>
              <a:buChar char="Ø"/>
            </a:pPr>
            <a:r>
              <a:rPr lang="fr-FR" sz="1300" dirty="0">
                <a:latin typeface="Titillium Up" panose="00000500000000000000" pitchFamily="50" charset="0"/>
              </a:rPr>
              <a:t>l’agglomération tourangelle (du fait de la localisation de Sorigny qui permet aux actifs des déplacements simples, rapides et directs). Le cœur métropolitain s’impose comme le cœur de l’activité économique du SCoT.</a:t>
            </a:r>
          </a:p>
          <a:p>
            <a:pPr marL="0" lvl="1" algn="just"/>
            <a:r>
              <a:rPr lang="fr-FR" sz="1300" dirty="0">
                <a:latin typeface="Titillium Up" panose="00000500000000000000" pitchFamily="50" charset="0"/>
              </a:rPr>
              <a:t>mais également vers des pôles d’emplois périphériques :</a:t>
            </a:r>
          </a:p>
          <a:p>
            <a:pPr marL="742950" lvl="1" indent="-285750" algn="just">
              <a:buFont typeface="Wingdings" panose="05000000000000000000" pitchFamily="2" charset="2"/>
              <a:buChar char="Ø"/>
            </a:pPr>
            <a:r>
              <a:rPr lang="fr-FR" sz="1300" dirty="0">
                <a:latin typeface="Titillium Up" panose="00000500000000000000" pitchFamily="50" charset="0"/>
              </a:rPr>
              <a:t>Chambray-Les-Tours</a:t>
            </a:r>
          </a:p>
          <a:p>
            <a:pPr marL="742950" lvl="1" indent="-285750" algn="just">
              <a:buFont typeface="Wingdings" panose="05000000000000000000" pitchFamily="2" charset="2"/>
              <a:buChar char="Ø"/>
            </a:pPr>
            <a:r>
              <a:rPr lang="fr-FR" sz="1300" dirty="0">
                <a:latin typeface="Titillium Up" panose="00000500000000000000" pitchFamily="50" charset="0"/>
              </a:rPr>
              <a:t>Joué-Lès-Tours</a:t>
            </a:r>
          </a:p>
          <a:p>
            <a:pPr marL="742950" lvl="1" indent="-285750" algn="just">
              <a:buFont typeface="Wingdings" panose="05000000000000000000" pitchFamily="2" charset="2"/>
              <a:buChar char="Ø"/>
            </a:pPr>
            <a:r>
              <a:rPr lang="fr-FR" sz="1300" dirty="0">
                <a:latin typeface="Titillium Up" panose="00000500000000000000" pitchFamily="50" charset="0"/>
              </a:rPr>
              <a:t>Montbazon</a:t>
            </a:r>
          </a:p>
          <a:p>
            <a:pPr marL="742950" lvl="1" indent="-285750" algn="just">
              <a:buFont typeface="Wingdings" panose="05000000000000000000" pitchFamily="2" charset="2"/>
              <a:buChar char="Ø"/>
            </a:pPr>
            <a:r>
              <a:rPr lang="fr-FR" sz="1300" dirty="0">
                <a:latin typeface="Titillium Up" panose="00000500000000000000" pitchFamily="50" charset="0"/>
              </a:rPr>
              <a:t>Veigné</a:t>
            </a:r>
          </a:p>
        </p:txBody>
      </p:sp>
      <p:pic>
        <p:nvPicPr>
          <p:cNvPr id="14" name="Image 13">
            <a:extLst>
              <a:ext uri="{FF2B5EF4-FFF2-40B4-BE49-F238E27FC236}">
                <a16:creationId xmlns="" xmlns:a16="http://schemas.microsoft.com/office/drawing/2014/main" id="{16B364EE-D3B0-40B8-A4AA-8B399C2F29E2}"/>
              </a:ext>
            </a:extLst>
          </p:cNvPr>
          <p:cNvPicPr>
            <a:picLocks noChangeAspect="1"/>
          </p:cNvPicPr>
          <p:nvPr/>
        </p:nvPicPr>
        <p:blipFill rotWithShape="1">
          <a:blip r:embed="rId3"/>
          <a:srcRect l="28400" t="15441" r="28851" b="12561"/>
          <a:stretch/>
        </p:blipFill>
        <p:spPr>
          <a:xfrm>
            <a:off x="4522365" y="1459130"/>
            <a:ext cx="3947109" cy="4154852"/>
          </a:xfrm>
          <a:prstGeom prst="rect">
            <a:avLst/>
          </a:prstGeom>
          <a:ln>
            <a:noFill/>
          </a:ln>
          <a:effectLst>
            <a:outerShdw blurRad="292100" dist="139700" dir="2700000" algn="tl" rotWithShape="0">
              <a:srgbClr val="333333">
                <a:alpha val="65000"/>
              </a:srgbClr>
            </a:outerShdw>
          </a:effectLst>
        </p:spPr>
      </p:pic>
      <p:sp>
        <p:nvSpPr>
          <p:cNvPr id="10" name="Forme libre : forme 9">
            <a:extLst>
              <a:ext uri="{FF2B5EF4-FFF2-40B4-BE49-F238E27FC236}">
                <a16:creationId xmlns="" xmlns:a16="http://schemas.microsoft.com/office/drawing/2014/main" id="{5F699371-9F26-48B7-AE7D-685D356D87C1}"/>
              </a:ext>
            </a:extLst>
          </p:cNvPr>
          <p:cNvSpPr/>
          <p:nvPr/>
        </p:nvSpPr>
        <p:spPr>
          <a:xfrm>
            <a:off x="6674538" y="3238257"/>
            <a:ext cx="195110" cy="410607"/>
          </a:xfrm>
          <a:custGeom>
            <a:avLst/>
            <a:gdLst>
              <a:gd name="connsiteX0" fmla="*/ 0 w 195110"/>
              <a:gd name="connsiteY0" fmla="*/ 212584 h 410607"/>
              <a:gd name="connsiteX1" fmla="*/ 34945 w 195110"/>
              <a:gd name="connsiteY1" fmla="*/ 145605 h 410607"/>
              <a:gd name="connsiteX2" fmla="*/ 69890 w 195110"/>
              <a:gd name="connsiteY2" fmla="*/ 104836 h 410607"/>
              <a:gd name="connsiteX3" fmla="*/ 75714 w 195110"/>
              <a:gd name="connsiteY3" fmla="*/ 81539 h 410607"/>
              <a:gd name="connsiteX4" fmla="*/ 75714 w 195110"/>
              <a:gd name="connsiteY4" fmla="*/ 40770 h 410607"/>
              <a:gd name="connsiteX5" fmla="*/ 101923 w 195110"/>
              <a:gd name="connsiteY5" fmla="*/ 40770 h 410607"/>
              <a:gd name="connsiteX6" fmla="*/ 116484 w 195110"/>
              <a:gd name="connsiteY6" fmla="*/ 32033 h 410607"/>
              <a:gd name="connsiteX7" fmla="*/ 131044 w 195110"/>
              <a:gd name="connsiteY7" fmla="*/ 0 h 410607"/>
              <a:gd name="connsiteX8" fmla="*/ 165989 w 195110"/>
              <a:gd name="connsiteY8" fmla="*/ 0 h 410607"/>
              <a:gd name="connsiteX9" fmla="*/ 177638 w 195110"/>
              <a:gd name="connsiteY9" fmla="*/ 11649 h 410607"/>
              <a:gd name="connsiteX10" fmla="*/ 195110 w 195110"/>
              <a:gd name="connsiteY10" fmla="*/ 5825 h 410607"/>
              <a:gd name="connsiteX11" fmla="*/ 195110 w 195110"/>
              <a:gd name="connsiteY11" fmla="*/ 34946 h 410607"/>
              <a:gd name="connsiteX12" fmla="*/ 183462 w 195110"/>
              <a:gd name="connsiteY12" fmla="*/ 58242 h 410607"/>
              <a:gd name="connsiteX13" fmla="*/ 168901 w 195110"/>
              <a:gd name="connsiteY13" fmla="*/ 101924 h 410607"/>
              <a:gd name="connsiteX14" fmla="*/ 186374 w 195110"/>
              <a:gd name="connsiteY14" fmla="*/ 113572 h 410607"/>
              <a:gd name="connsiteX15" fmla="*/ 192198 w 195110"/>
              <a:gd name="connsiteY15" fmla="*/ 131045 h 410607"/>
              <a:gd name="connsiteX16" fmla="*/ 177638 w 195110"/>
              <a:gd name="connsiteY16" fmla="*/ 163078 h 410607"/>
              <a:gd name="connsiteX17" fmla="*/ 171814 w 195110"/>
              <a:gd name="connsiteY17" fmla="*/ 177639 h 410607"/>
              <a:gd name="connsiteX18" fmla="*/ 171814 w 195110"/>
              <a:gd name="connsiteY18" fmla="*/ 221320 h 410607"/>
              <a:gd name="connsiteX19" fmla="*/ 171814 w 195110"/>
              <a:gd name="connsiteY19" fmla="*/ 221320 h 410607"/>
              <a:gd name="connsiteX20" fmla="*/ 148517 w 195110"/>
              <a:gd name="connsiteY20" fmla="*/ 270826 h 410607"/>
              <a:gd name="connsiteX21" fmla="*/ 139780 w 195110"/>
              <a:gd name="connsiteY21" fmla="*/ 294123 h 410607"/>
              <a:gd name="connsiteX22" fmla="*/ 122308 w 195110"/>
              <a:gd name="connsiteY22" fmla="*/ 334892 h 410607"/>
              <a:gd name="connsiteX23" fmla="*/ 119396 w 195110"/>
              <a:gd name="connsiteY23" fmla="*/ 361101 h 410607"/>
              <a:gd name="connsiteX24" fmla="*/ 104835 w 195110"/>
              <a:gd name="connsiteY24" fmla="*/ 381486 h 410607"/>
              <a:gd name="connsiteX25" fmla="*/ 58242 w 195110"/>
              <a:gd name="connsiteY25" fmla="*/ 410607 h 410607"/>
              <a:gd name="connsiteX26" fmla="*/ 32033 w 195110"/>
              <a:gd name="connsiteY26" fmla="*/ 401870 h 410607"/>
              <a:gd name="connsiteX27" fmla="*/ 11648 w 195110"/>
              <a:gd name="connsiteY27" fmla="*/ 375661 h 410607"/>
              <a:gd name="connsiteX28" fmla="*/ 11648 w 195110"/>
              <a:gd name="connsiteY28" fmla="*/ 375661 h 410607"/>
              <a:gd name="connsiteX29" fmla="*/ 23296 w 195110"/>
              <a:gd name="connsiteY29" fmla="*/ 337804 h 410607"/>
              <a:gd name="connsiteX30" fmla="*/ 23296 w 195110"/>
              <a:gd name="connsiteY30" fmla="*/ 323244 h 410607"/>
              <a:gd name="connsiteX31" fmla="*/ 11648 w 195110"/>
              <a:gd name="connsiteY31" fmla="*/ 305771 h 410607"/>
              <a:gd name="connsiteX32" fmla="*/ 2912 w 195110"/>
              <a:gd name="connsiteY32" fmla="*/ 282474 h 410607"/>
              <a:gd name="connsiteX33" fmla="*/ 0 w 195110"/>
              <a:gd name="connsiteY33" fmla="*/ 212584 h 41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5110" h="410607">
                <a:moveTo>
                  <a:pt x="0" y="212584"/>
                </a:moveTo>
                <a:lnTo>
                  <a:pt x="34945" y="145605"/>
                </a:lnTo>
                <a:lnTo>
                  <a:pt x="69890" y="104836"/>
                </a:lnTo>
                <a:lnTo>
                  <a:pt x="75714" y="81539"/>
                </a:lnTo>
                <a:lnTo>
                  <a:pt x="75714" y="40770"/>
                </a:lnTo>
                <a:lnTo>
                  <a:pt x="101923" y="40770"/>
                </a:lnTo>
                <a:lnTo>
                  <a:pt x="116484" y="32033"/>
                </a:lnTo>
                <a:lnTo>
                  <a:pt x="131044" y="0"/>
                </a:lnTo>
                <a:lnTo>
                  <a:pt x="165989" y="0"/>
                </a:lnTo>
                <a:lnTo>
                  <a:pt x="177638" y="11649"/>
                </a:lnTo>
                <a:lnTo>
                  <a:pt x="195110" y="5825"/>
                </a:lnTo>
                <a:lnTo>
                  <a:pt x="195110" y="34946"/>
                </a:lnTo>
                <a:lnTo>
                  <a:pt x="183462" y="58242"/>
                </a:lnTo>
                <a:lnTo>
                  <a:pt x="168901" y="101924"/>
                </a:lnTo>
                <a:lnTo>
                  <a:pt x="186374" y="113572"/>
                </a:lnTo>
                <a:lnTo>
                  <a:pt x="192198" y="131045"/>
                </a:lnTo>
                <a:lnTo>
                  <a:pt x="177638" y="163078"/>
                </a:lnTo>
                <a:lnTo>
                  <a:pt x="171814" y="177639"/>
                </a:lnTo>
                <a:lnTo>
                  <a:pt x="171814" y="221320"/>
                </a:lnTo>
                <a:lnTo>
                  <a:pt x="171814" y="221320"/>
                </a:lnTo>
                <a:lnTo>
                  <a:pt x="148517" y="270826"/>
                </a:lnTo>
                <a:lnTo>
                  <a:pt x="139780" y="294123"/>
                </a:lnTo>
                <a:lnTo>
                  <a:pt x="122308" y="334892"/>
                </a:lnTo>
                <a:lnTo>
                  <a:pt x="119396" y="361101"/>
                </a:lnTo>
                <a:lnTo>
                  <a:pt x="104835" y="381486"/>
                </a:lnTo>
                <a:lnTo>
                  <a:pt x="58242" y="410607"/>
                </a:lnTo>
                <a:lnTo>
                  <a:pt x="32033" y="401870"/>
                </a:lnTo>
                <a:lnTo>
                  <a:pt x="11648" y="375661"/>
                </a:lnTo>
                <a:lnTo>
                  <a:pt x="11648" y="375661"/>
                </a:lnTo>
                <a:lnTo>
                  <a:pt x="23296" y="337804"/>
                </a:lnTo>
                <a:lnTo>
                  <a:pt x="23296" y="323244"/>
                </a:lnTo>
                <a:lnTo>
                  <a:pt x="11648" y="305771"/>
                </a:lnTo>
                <a:lnTo>
                  <a:pt x="2912" y="282474"/>
                </a:lnTo>
                <a:lnTo>
                  <a:pt x="0" y="212584"/>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 xmlns:a16="http://schemas.microsoft.com/office/drawing/2014/main" id="{DA14016C-6D36-4309-AE21-905E2C5E226C}"/>
              </a:ext>
            </a:extLst>
          </p:cNvPr>
          <p:cNvCxnSpPr>
            <a:cxnSpLocks/>
          </p:cNvCxnSpPr>
          <p:nvPr/>
        </p:nvCxnSpPr>
        <p:spPr>
          <a:xfrm flipH="1" flipV="1">
            <a:off x="6674538" y="3277703"/>
            <a:ext cx="57702" cy="190745"/>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Connecteur droit avec flèche 14">
            <a:extLst>
              <a:ext uri="{FF2B5EF4-FFF2-40B4-BE49-F238E27FC236}">
                <a16:creationId xmlns="" xmlns:a16="http://schemas.microsoft.com/office/drawing/2014/main" id="{D497B5E4-73CE-4C50-94D6-4758D2AFE305}"/>
              </a:ext>
            </a:extLst>
          </p:cNvPr>
          <p:cNvCxnSpPr>
            <a:cxnSpLocks/>
          </p:cNvCxnSpPr>
          <p:nvPr/>
        </p:nvCxnSpPr>
        <p:spPr>
          <a:xfrm flipV="1">
            <a:off x="6822522" y="3212976"/>
            <a:ext cx="47126" cy="1960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pied de page 3"/>
          <p:cNvSpPr txBox="1">
            <a:spLocks/>
          </p:cNvSpPr>
          <p:nvPr/>
        </p:nvSpPr>
        <p:spPr>
          <a:xfrm rot="16200000">
            <a:off x="6300650" y="2538994"/>
            <a:ext cx="5193704" cy="492996"/>
          </a:xfrm>
          <a:prstGeom prst="rect">
            <a:avLst/>
          </a:prstGeom>
          <a:solidFill>
            <a:schemeClr val="bg2">
              <a:lumMod val="90000"/>
            </a:schemeClr>
          </a:solidFill>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latin typeface="Titillium Up" panose="00000500000000000000" pitchFamily="50" charset="0"/>
              </a:rPr>
              <a:t> Révision du P.L.U. de SORIGNY – DOSSIER LOI BARNIER</a:t>
            </a:r>
            <a:endParaRPr lang="fr-FR" dirty="0">
              <a:latin typeface="Titillium Up" panose="00000500000000000000" pitchFamily="50" charset="0"/>
            </a:endParaRPr>
          </a:p>
        </p:txBody>
      </p:sp>
      <p:sp>
        <p:nvSpPr>
          <p:cNvPr id="18" name="Espace réservé du pied de page 3"/>
          <p:cNvSpPr>
            <a:spLocks noGrp="1"/>
          </p:cNvSpPr>
          <p:nvPr>
            <p:ph type="ftr" sz="quarter" idx="11"/>
          </p:nvPr>
        </p:nvSpPr>
        <p:spPr>
          <a:xfrm rot="16200000">
            <a:off x="3475426" y="-3366832"/>
            <a:ext cx="728117" cy="7678970"/>
          </a:xfrm>
          <a:solidFill>
            <a:schemeClr val="bg2">
              <a:lumMod val="90000"/>
            </a:schemeClr>
          </a:solidFill>
        </p:spPr>
        <p:txBody>
          <a:bodyPr vert="vert"/>
          <a:lstStyle/>
          <a:p>
            <a:pPr algn="just"/>
            <a:r>
              <a:rPr lang="fr-FR" sz="2000" dirty="0" smtClean="0">
                <a:solidFill>
                  <a:schemeClr val="tx1"/>
                </a:solidFill>
                <a:latin typeface="Arial Narrow" panose="020B0606020202030204" pitchFamily="34" charset="0"/>
              </a:rPr>
              <a:t>Partie 1- DIAGNOSTIC DU SITE </a:t>
            </a:r>
          </a:p>
          <a:p>
            <a:pPr algn="just"/>
            <a:r>
              <a:rPr lang="fr-FR" sz="1800" dirty="0" smtClean="0">
                <a:latin typeface="Arial Narrow" panose="020B0606020202030204" pitchFamily="34" charset="0"/>
              </a:rPr>
              <a:t>1.1 – Contexte urbanistique et territorial</a:t>
            </a:r>
            <a:endParaRPr lang="fr-FR" sz="1800" dirty="0">
              <a:latin typeface="Arial Narrow" panose="020B0606020202030204" pitchFamily="34"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230" y="74681"/>
            <a:ext cx="1362803" cy="933455"/>
          </a:xfrm>
          <a:prstGeom prst="rect">
            <a:avLst/>
          </a:prstGeom>
        </p:spPr>
      </p:pic>
      <p:pic>
        <p:nvPicPr>
          <p:cNvPr id="20" name="Image 19"/>
          <p:cNvPicPr>
            <a:picLocks noChangeAspect="1"/>
          </p:cNvPicPr>
          <p:nvPr/>
        </p:nvPicPr>
        <p:blipFill rotWithShape="1">
          <a:blip r:embed="rId5"/>
          <a:srcRect l="26472" t="32871" r="33774" b="47127"/>
          <a:stretch/>
        </p:blipFill>
        <p:spPr>
          <a:xfrm>
            <a:off x="1746203" y="5514140"/>
            <a:ext cx="4569477" cy="1293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45568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18491</TotalTime>
  <Words>5972</Words>
  <Application>Microsoft Office PowerPoint</Application>
  <PresentationFormat>Affichage à l'écran (4:3)</PresentationFormat>
  <Paragraphs>623</Paragraphs>
  <Slides>36</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36</vt:i4>
      </vt:variant>
    </vt:vector>
  </HeadingPairs>
  <TitlesOfParts>
    <vt:vector size="49" baseType="lpstr">
      <vt:lpstr>Arial</vt:lpstr>
      <vt:lpstr>Arial Narrow</vt:lpstr>
      <vt:lpstr>Calibri</vt:lpstr>
      <vt:lpstr>Calibri Light</vt:lpstr>
      <vt:lpstr>Century Gothic</vt:lpstr>
      <vt:lpstr>Courier New</vt:lpstr>
      <vt:lpstr>inherit</vt:lpstr>
      <vt:lpstr>Symbol</vt:lpstr>
      <vt:lpstr>Times New Roman</vt:lpstr>
      <vt:lpstr>Titillium Up</vt:lpstr>
      <vt:lpstr>TitilliumText14L</vt:lpstr>
      <vt:lpstr>Wingdings</vt:lpstr>
      <vt:lpstr>Thème Office</vt:lpstr>
      <vt:lpstr>Dans le cadre de la Révision du Plan Local d’urbanisme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URBAGO</cp:lastModifiedBy>
  <cp:revision>930</cp:revision>
  <cp:lastPrinted>2022-12-07T15:39:26Z</cp:lastPrinted>
  <dcterms:created xsi:type="dcterms:W3CDTF">2012-03-18T16:31:07Z</dcterms:created>
  <dcterms:modified xsi:type="dcterms:W3CDTF">2022-12-07T15:46:28Z</dcterms:modified>
</cp:coreProperties>
</file>